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4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8" r:id="rId31"/>
    <p:sldId id="286" r:id="rId32"/>
    <p:sldId id="287" r:id="rId33"/>
  </p:sldIdLst>
  <p:sldSz cx="9144000" cy="6858000" type="screen4x3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CBB81F-34B5-46AF-B521-21A3DFF84518}" type="doc">
      <dgm:prSet loTypeId="urn:microsoft.com/office/officeart/2005/8/layout/cycle3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ADC57A-6C63-4DC2-84E7-CAA13B65EA62}">
      <dgm:prSet phldrT="[Text]"/>
      <dgm:spPr/>
      <dgm:t>
        <a:bodyPr/>
        <a:lstStyle/>
        <a:p>
          <a:r>
            <a:rPr lang="en-US" dirty="0" smtClean="0"/>
            <a:t>Avoid lifting and bending whenever you can.</a:t>
          </a:r>
          <a:endParaRPr lang="en-US" dirty="0"/>
        </a:p>
      </dgm:t>
    </dgm:pt>
    <dgm:pt modelId="{B615EDAC-3579-47F6-B827-417552139631}" type="parTrans" cxnId="{3156EDA5-2686-422A-9271-E404F36FB52A}">
      <dgm:prSet/>
      <dgm:spPr/>
      <dgm:t>
        <a:bodyPr/>
        <a:lstStyle/>
        <a:p>
          <a:endParaRPr lang="en-US"/>
        </a:p>
      </dgm:t>
    </dgm:pt>
    <dgm:pt modelId="{584667D8-974D-4A20-B3B5-9EA155A52292}" type="sibTrans" cxnId="{3156EDA5-2686-422A-9271-E404F36FB52A}">
      <dgm:prSet/>
      <dgm:spPr/>
      <dgm:t>
        <a:bodyPr/>
        <a:lstStyle/>
        <a:p>
          <a:endParaRPr lang="en-US"/>
        </a:p>
      </dgm:t>
    </dgm:pt>
    <dgm:pt modelId="{15ABE9C9-EAC2-4FB8-AC3E-137CA29803EB}">
      <dgm:prSet/>
      <dgm:spPr/>
      <dgm:t>
        <a:bodyPr/>
        <a:lstStyle/>
        <a:p>
          <a:r>
            <a:rPr lang="en-US" dirty="0" smtClean="0"/>
            <a:t>Place objects up off the floor.  </a:t>
          </a:r>
        </a:p>
      </dgm:t>
    </dgm:pt>
    <dgm:pt modelId="{8643FE42-3909-4F5E-A6EF-341ECEEA799D}" type="parTrans" cxnId="{5D2CC9EA-7163-46A3-B982-B6E69F5870B7}">
      <dgm:prSet/>
      <dgm:spPr/>
      <dgm:t>
        <a:bodyPr/>
        <a:lstStyle/>
        <a:p>
          <a:endParaRPr lang="en-US"/>
        </a:p>
      </dgm:t>
    </dgm:pt>
    <dgm:pt modelId="{9738BEDD-CF54-44B8-943E-A63EAF170552}" type="sibTrans" cxnId="{5D2CC9EA-7163-46A3-B982-B6E69F5870B7}">
      <dgm:prSet/>
      <dgm:spPr/>
      <dgm:t>
        <a:bodyPr/>
        <a:lstStyle/>
        <a:p>
          <a:endParaRPr lang="en-US"/>
        </a:p>
      </dgm:t>
    </dgm:pt>
    <dgm:pt modelId="{80A4BE5B-A442-44F4-A4E7-9B3C88B170FC}">
      <dgm:prSet/>
      <dgm:spPr/>
      <dgm:t>
        <a:bodyPr/>
        <a:lstStyle/>
        <a:p>
          <a:r>
            <a:rPr lang="en-US" dirty="0" smtClean="0"/>
            <a:t>That way you won’t have to reach down to pick them up again.</a:t>
          </a:r>
        </a:p>
      </dgm:t>
    </dgm:pt>
    <dgm:pt modelId="{6990FC08-2CA2-4F3D-B749-02063CBA4D90}" type="parTrans" cxnId="{C3D3B73A-860B-45C0-9703-C0FD993C872A}">
      <dgm:prSet/>
      <dgm:spPr/>
      <dgm:t>
        <a:bodyPr/>
        <a:lstStyle/>
        <a:p>
          <a:endParaRPr lang="en-US"/>
        </a:p>
      </dgm:t>
    </dgm:pt>
    <dgm:pt modelId="{2ACBDFE0-2C6D-438D-930E-03709B8E8664}" type="sibTrans" cxnId="{C3D3B73A-860B-45C0-9703-C0FD993C872A}">
      <dgm:prSet/>
      <dgm:spPr/>
      <dgm:t>
        <a:bodyPr/>
        <a:lstStyle/>
        <a:p>
          <a:endParaRPr lang="en-US"/>
        </a:p>
      </dgm:t>
    </dgm:pt>
    <dgm:pt modelId="{0B4D76C7-42CB-4454-B925-1C4643B006AF}">
      <dgm:prSet/>
      <dgm:spPr/>
      <dgm:t>
        <a:bodyPr/>
        <a:lstStyle/>
        <a:p>
          <a:r>
            <a:rPr lang="en-US" dirty="0" smtClean="0"/>
            <a:t>Raise / lower shelves.</a:t>
          </a:r>
        </a:p>
      </dgm:t>
    </dgm:pt>
    <dgm:pt modelId="{9228DD60-E8B8-4834-847E-5E21D4CB1EE8}" type="parTrans" cxnId="{F18F5EF8-FC71-4221-8F2A-8CE0910B1808}">
      <dgm:prSet/>
      <dgm:spPr/>
      <dgm:t>
        <a:bodyPr/>
        <a:lstStyle/>
        <a:p>
          <a:endParaRPr lang="en-US"/>
        </a:p>
      </dgm:t>
    </dgm:pt>
    <dgm:pt modelId="{747B409F-96CF-43EC-81A5-E88E4619D38F}" type="sibTrans" cxnId="{F18F5EF8-FC71-4221-8F2A-8CE0910B1808}">
      <dgm:prSet/>
      <dgm:spPr/>
      <dgm:t>
        <a:bodyPr/>
        <a:lstStyle/>
        <a:p>
          <a:endParaRPr lang="en-US"/>
        </a:p>
      </dgm:t>
    </dgm:pt>
    <dgm:pt modelId="{2AEEFAC3-A647-48E6-AE58-FF5B57356BE8}">
      <dgm:prSet/>
      <dgm:spPr/>
      <dgm:t>
        <a:bodyPr/>
        <a:lstStyle/>
        <a:p>
          <a:r>
            <a:rPr lang="en-US" dirty="0" smtClean="0"/>
            <a:t>The best zone for lifting is between your shoulders and your waist.</a:t>
          </a:r>
        </a:p>
      </dgm:t>
    </dgm:pt>
    <dgm:pt modelId="{26A2C0F0-DD10-4161-B617-614B3110AB1B}" type="parTrans" cxnId="{B681EF1D-9F09-4A02-A61F-15FED15D5BEC}">
      <dgm:prSet/>
      <dgm:spPr/>
      <dgm:t>
        <a:bodyPr/>
        <a:lstStyle/>
        <a:p>
          <a:endParaRPr lang="en-US"/>
        </a:p>
      </dgm:t>
    </dgm:pt>
    <dgm:pt modelId="{A37ABEB4-3AD7-42BD-9846-9EED43BEE1E4}" type="sibTrans" cxnId="{B681EF1D-9F09-4A02-A61F-15FED15D5BEC}">
      <dgm:prSet/>
      <dgm:spPr/>
      <dgm:t>
        <a:bodyPr/>
        <a:lstStyle/>
        <a:p>
          <a:endParaRPr lang="en-US"/>
        </a:p>
      </dgm:t>
    </dgm:pt>
    <dgm:pt modelId="{AC516AEA-486B-4789-892C-C30EAEB35F0A}">
      <dgm:prSet/>
      <dgm:spPr/>
      <dgm:t>
        <a:bodyPr/>
        <a:lstStyle/>
        <a:p>
          <a:r>
            <a:rPr lang="en-US" dirty="0" smtClean="0"/>
            <a:t>Put heavier objects on shelves at waist level, lighter objects on lower or higher shelves.</a:t>
          </a:r>
        </a:p>
      </dgm:t>
    </dgm:pt>
    <dgm:pt modelId="{2E6A6F1F-88D8-4555-BEED-773D3E957DB2}" type="parTrans" cxnId="{AB1A7B1B-95FC-4388-8CD9-942190E4A320}">
      <dgm:prSet/>
      <dgm:spPr/>
      <dgm:t>
        <a:bodyPr/>
        <a:lstStyle/>
        <a:p>
          <a:endParaRPr lang="en-US"/>
        </a:p>
      </dgm:t>
    </dgm:pt>
    <dgm:pt modelId="{7E989203-B8BB-4F95-8901-ECE23AEC91CB}" type="sibTrans" cxnId="{AB1A7B1B-95FC-4388-8CD9-942190E4A320}">
      <dgm:prSet/>
      <dgm:spPr/>
      <dgm:t>
        <a:bodyPr/>
        <a:lstStyle/>
        <a:p>
          <a:endParaRPr lang="en-US"/>
        </a:p>
      </dgm:t>
    </dgm:pt>
    <dgm:pt modelId="{3707F711-A03C-420C-AC9B-EBCCEFA902DC}" type="pres">
      <dgm:prSet presAssocID="{75CBB81F-34B5-46AF-B521-21A3DFF845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20849E-BF38-4AEA-8313-CCC995320966}" type="pres">
      <dgm:prSet presAssocID="{75CBB81F-34B5-46AF-B521-21A3DFF84518}" presName="cycle" presStyleCnt="0"/>
      <dgm:spPr/>
    </dgm:pt>
    <dgm:pt modelId="{F651B7A6-A594-4304-A69C-2944BE1F64C7}" type="pres">
      <dgm:prSet presAssocID="{85ADC57A-6C63-4DC2-84E7-CAA13B65EA62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1669F-6A2C-4FFD-A357-61C0612E0C81}" type="pres">
      <dgm:prSet presAssocID="{584667D8-974D-4A20-B3B5-9EA155A52292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284A4452-9D73-4CEC-8E4B-DBBD0BEE4E60}" type="pres">
      <dgm:prSet presAssocID="{15ABE9C9-EAC2-4FB8-AC3E-137CA29803EB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C8907-F7EB-41B5-88DC-0628973E3BED}" type="pres">
      <dgm:prSet presAssocID="{80A4BE5B-A442-44F4-A4E7-9B3C88B170FC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C5B61-F14B-4299-959C-01453F23759F}" type="pres">
      <dgm:prSet presAssocID="{0B4D76C7-42CB-4454-B925-1C4643B006AF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DFC11-70D0-42F0-9BC6-EB5E38C791D2}" type="pres">
      <dgm:prSet presAssocID="{2AEEFAC3-A647-48E6-AE58-FF5B57356BE8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0C8BD-6008-47F7-9B81-199D09055DF1}" type="pres">
      <dgm:prSet presAssocID="{AC516AEA-486B-4789-892C-C30EAEB35F0A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311113-8D9C-4CC0-93A6-B01F9F230F28}" type="presOf" srcId="{80A4BE5B-A442-44F4-A4E7-9B3C88B170FC}" destId="{F92C8907-F7EB-41B5-88DC-0628973E3BED}" srcOrd="0" destOrd="0" presId="urn:microsoft.com/office/officeart/2005/8/layout/cycle3"/>
    <dgm:cxn modelId="{B6D93945-CCAE-4431-9A09-9D70B79E1128}" type="presOf" srcId="{2AEEFAC3-A647-48E6-AE58-FF5B57356BE8}" destId="{600DFC11-70D0-42F0-9BC6-EB5E38C791D2}" srcOrd="0" destOrd="0" presId="urn:microsoft.com/office/officeart/2005/8/layout/cycle3"/>
    <dgm:cxn modelId="{AB1A7B1B-95FC-4388-8CD9-942190E4A320}" srcId="{75CBB81F-34B5-46AF-B521-21A3DFF84518}" destId="{AC516AEA-486B-4789-892C-C30EAEB35F0A}" srcOrd="5" destOrd="0" parTransId="{2E6A6F1F-88D8-4555-BEED-773D3E957DB2}" sibTransId="{7E989203-B8BB-4F95-8901-ECE23AEC91CB}"/>
    <dgm:cxn modelId="{3156EDA5-2686-422A-9271-E404F36FB52A}" srcId="{75CBB81F-34B5-46AF-B521-21A3DFF84518}" destId="{85ADC57A-6C63-4DC2-84E7-CAA13B65EA62}" srcOrd="0" destOrd="0" parTransId="{B615EDAC-3579-47F6-B827-417552139631}" sibTransId="{584667D8-974D-4A20-B3B5-9EA155A52292}"/>
    <dgm:cxn modelId="{EE5F3F0D-6424-45D4-A46E-39BF14BF5EF4}" type="presOf" srcId="{75CBB81F-34B5-46AF-B521-21A3DFF84518}" destId="{3707F711-A03C-420C-AC9B-EBCCEFA902DC}" srcOrd="0" destOrd="0" presId="urn:microsoft.com/office/officeart/2005/8/layout/cycle3"/>
    <dgm:cxn modelId="{BAE57646-C822-4359-9DAC-B12DB52E297A}" type="presOf" srcId="{AC516AEA-486B-4789-892C-C30EAEB35F0A}" destId="{8920C8BD-6008-47F7-9B81-199D09055DF1}" srcOrd="0" destOrd="0" presId="urn:microsoft.com/office/officeart/2005/8/layout/cycle3"/>
    <dgm:cxn modelId="{729F1C57-5F8F-4769-A83F-9184302F204A}" type="presOf" srcId="{584667D8-974D-4A20-B3B5-9EA155A52292}" destId="{2EC1669F-6A2C-4FFD-A357-61C0612E0C81}" srcOrd="0" destOrd="0" presId="urn:microsoft.com/office/officeart/2005/8/layout/cycle3"/>
    <dgm:cxn modelId="{2934189E-9E1A-4E77-851F-6681DE945978}" type="presOf" srcId="{0B4D76C7-42CB-4454-B925-1C4643B006AF}" destId="{2D9C5B61-F14B-4299-959C-01453F23759F}" srcOrd="0" destOrd="0" presId="urn:microsoft.com/office/officeart/2005/8/layout/cycle3"/>
    <dgm:cxn modelId="{B681EF1D-9F09-4A02-A61F-15FED15D5BEC}" srcId="{75CBB81F-34B5-46AF-B521-21A3DFF84518}" destId="{2AEEFAC3-A647-48E6-AE58-FF5B57356BE8}" srcOrd="4" destOrd="0" parTransId="{26A2C0F0-DD10-4161-B617-614B3110AB1B}" sibTransId="{A37ABEB4-3AD7-42BD-9846-9EED43BEE1E4}"/>
    <dgm:cxn modelId="{A7F754D1-B748-4DC4-8D74-3B210C1ECBD3}" type="presOf" srcId="{15ABE9C9-EAC2-4FB8-AC3E-137CA29803EB}" destId="{284A4452-9D73-4CEC-8E4B-DBBD0BEE4E60}" srcOrd="0" destOrd="0" presId="urn:microsoft.com/office/officeart/2005/8/layout/cycle3"/>
    <dgm:cxn modelId="{5D2CC9EA-7163-46A3-B982-B6E69F5870B7}" srcId="{75CBB81F-34B5-46AF-B521-21A3DFF84518}" destId="{15ABE9C9-EAC2-4FB8-AC3E-137CA29803EB}" srcOrd="1" destOrd="0" parTransId="{8643FE42-3909-4F5E-A6EF-341ECEEA799D}" sibTransId="{9738BEDD-CF54-44B8-943E-A63EAF170552}"/>
    <dgm:cxn modelId="{C3D3B73A-860B-45C0-9703-C0FD993C872A}" srcId="{75CBB81F-34B5-46AF-B521-21A3DFF84518}" destId="{80A4BE5B-A442-44F4-A4E7-9B3C88B170FC}" srcOrd="2" destOrd="0" parTransId="{6990FC08-2CA2-4F3D-B749-02063CBA4D90}" sibTransId="{2ACBDFE0-2C6D-438D-930E-03709B8E8664}"/>
    <dgm:cxn modelId="{F18F5EF8-FC71-4221-8F2A-8CE0910B1808}" srcId="{75CBB81F-34B5-46AF-B521-21A3DFF84518}" destId="{0B4D76C7-42CB-4454-B925-1C4643B006AF}" srcOrd="3" destOrd="0" parTransId="{9228DD60-E8B8-4834-847E-5E21D4CB1EE8}" sibTransId="{747B409F-96CF-43EC-81A5-E88E4619D38F}"/>
    <dgm:cxn modelId="{D71CD655-FD47-431E-82E6-149218537BAA}" type="presOf" srcId="{85ADC57A-6C63-4DC2-84E7-CAA13B65EA62}" destId="{F651B7A6-A594-4304-A69C-2944BE1F64C7}" srcOrd="0" destOrd="0" presId="urn:microsoft.com/office/officeart/2005/8/layout/cycle3"/>
    <dgm:cxn modelId="{CA7E74D5-522E-4D60-9968-EC25976E90EB}" type="presParOf" srcId="{3707F711-A03C-420C-AC9B-EBCCEFA902DC}" destId="{8D20849E-BF38-4AEA-8313-CCC995320966}" srcOrd="0" destOrd="0" presId="urn:microsoft.com/office/officeart/2005/8/layout/cycle3"/>
    <dgm:cxn modelId="{05ECC259-4F3E-46E9-B52E-B3C8D232DE31}" type="presParOf" srcId="{8D20849E-BF38-4AEA-8313-CCC995320966}" destId="{F651B7A6-A594-4304-A69C-2944BE1F64C7}" srcOrd="0" destOrd="0" presId="urn:microsoft.com/office/officeart/2005/8/layout/cycle3"/>
    <dgm:cxn modelId="{8D1B721C-2327-4A44-A937-40B6D9F0220F}" type="presParOf" srcId="{8D20849E-BF38-4AEA-8313-CCC995320966}" destId="{2EC1669F-6A2C-4FFD-A357-61C0612E0C81}" srcOrd="1" destOrd="0" presId="urn:microsoft.com/office/officeart/2005/8/layout/cycle3"/>
    <dgm:cxn modelId="{0868CB09-CA2B-4359-A9AE-63A8408BF033}" type="presParOf" srcId="{8D20849E-BF38-4AEA-8313-CCC995320966}" destId="{284A4452-9D73-4CEC-8E4B-DBBD0BEE4E60}" srcOrd="2" destOrd="0" presId="urn:microsoft.com/office/officeart/2005/8/layout/cycle3"/>
    <dgm:cxn modelId="{830A925D-87C4-47E4-996A-D5346CD9A8F7}" type="presParOf" srcId="{8D20849E-BF38-4AEA-8313-CCC995320966}" destId="{F92C8907-F7EB-41B5-88DC-0628973E3BED}" srcOrd="3" destOrd="0" presId="urn:microsoft.com/office/officeart/2005/8/layout/cycle3"/>
    <dgm:cxn modelId="{1F3BCCBE-48DD-4180-96B5-83E836F9EDB5}" type="presParOf" srcId="{8D20849E-BF38-4AEA-8313-CCC995320966}" destId="{2D9C5B61-F14B-4299-959C-01453F23759F}" srcOrd="4" destOrd="0" presId="urn:microsoft.com/office/officeart/2005/8/layout/cycle3"/>
    <dgm:cxn modelId="{82DEBF53-1C73-4D91-909D-F7D7B10A8021}" type="presParOf" srcId="{8D20849E-BF38-4AEA-8313-CCC995320966}" destId="{600DFC11-70D0-42F0-9BC6-EB5E38C791D2}" srcOrd="5" destOrd="0" presId="urn:microsoft.com/office/officeart/2005/8/layout/cycle3"/>
    <dgm:cxn modelId="{9DE64D47-2A57-4A23-98DC-72B516192325}" type="presParOf" srcId="{8D20849E-BF38-4AEA-8313-CCC995320966}" destId="{8920C8BD-6008-47F7-9B81-199D09055DF1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9BB021-5DE8-4D2B-B39E-B9CEB5F8992E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48EEA9F-379F-4255-9C6E-CC79CC1B7D51}">
      <dgm:prSet phldrT="[Text]"/>
      <dgm:spPr>
        <a:solidFill>
          <a:srgbClr val="C00000"/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AVOID</a:t>
          </a:r>
          <a:endParaRPr lang="en-US" b="1" dirty="0"/>
        </a:p>
      </dgm:t>
    </dgm:pt>
    <dgm:pt modelId="{0BF75217-C307-4026-8267-8B099C50E2EC}" type="parTrans" cxnId="{4B4FC8E4-D714-4476-8DB6-173A3574235D}">
      <dgm:prSet/>
      <dgm:spPr/>
      <dgm:t>
        <a:bodyPr/>
        <a:lstStyle/>
        <a:p>
          <a:endParaRPr lang="en-US"/>
        </a:p>
      </dgm:t>
    </dgm:pt>
    <dgm:pt modelId="{6C050CC0-A46C-4B86-B62E-D1F1D049A105}" type="sibTrans" cxnId="{4B4FC8E4-D714-4476-8DB6-173A3574235D}">
      <dgm:prSet/>
      <dgm:spPr/>
      <dgm:t>
        <a:bodyPr/>
        <a:lstStyle/>
        <a:p>
          <a:endParaRPr lang="en-US"/>
        </a:p>
      </dgm:t>
    </dgm:pt>
    <dgm:pt modelId="{0FB0BF18-DE67-4B2C-87F1-7B1EA4900AEF}">
      <dgm:prSet phldrT="[Text]" custT="1"/>
      <dgm:spPr>
        <a:solidFill>
          <a:srgbClr val="00B0F0">
            <a:alpha val="90000"/>
          </a:srgb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HYPER EXTENSION </a:t>
          </a:r>
          <a:r>
            <a:rPr lang="en-US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(backward) movements of the back.</a:t>
          </a:r>
          <a:endParaRPr lang="en-US" sz="2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70316358-4C2E-4181-B497-6C2A94A93728}" type="parTrans" cxnId="{B96D7A3F-CA88-4329-95C2-FD85A655BA2D}">
      <dgm:prSet/>
      <dgm:spPr/>
      <dgm:t>
        <a:bodyPr/>
        <a:lstStyle/>
        <a:p>
          <a:endParaRPr lang="en-US"/>
        </a:p>
      </dgm:t>
    </dgm:pt>
    <dgm:pt modelId="{024B3289-4AAB-4A47-89F5-A3DAB0DCC2CA}" type="sibTrans" cxnId="{B96D7A3F-CA88-4329-95C2-FD85A655BA2D}">
      <dgm:prSet/>
      <dgm:spPr/>
      <dgm:t>
        <a:bodyPr/>
        <a:lstStyle/>
        <a:p>
          <a:endParaRPr lang="en-US"/>
        </a:p>
      </dgm:t>
    </dgm:pt>
    <dgm:pt modelId="{95A1FD6A-01B6-4B8A-87A3-BA5FF755FC0F}">
      <dgm:prSet phldrT="[Text]" custT="1"/>
      <dgm:spPr>
        <a:solidFill>
          <a:srgbClr val="00B0F0">
            <a:alpha val="90000"/>
          </a:srgb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HYPER FLEXTION   </a:t>
          </a:r>
          <a:r>
            <a:rPr lang="en-US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(forward) movements of the back.</a:t>
          </a:r>
          <a:endParaRPr lang="en-US" sz="2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19500A2A-35B0-4FFA-B487-02BA6474EAC1}" type="parTrans" cxnId="{7BDB70C8-6BD4-480C-B436-B637E63123C7}">
      <dgm:prSet/>
      <dgm:spPr/>
      <dgm:t>
        <a:bodyPr/>
        <a:lstStyle/>
        <a:p>
          <a:endParaRPr lang="en-US"/>
        </a:p>
      </dgm:t>
    </dgm:pt>
    <dgm:pt modelId="{824E37DB-1957-45DC-AA26-A37561D399AF}" type="sibTrans" cxnId="{7BDB70C8-6BD4-480C-B436-B637E63123C7}">
      <dgm:prSet/>
      <dgm:spPr/>
      <dgm:t>
        <a:bodyPr/>
        <a:lstStyle/>
        <a:p>
          <a:endParaRPr lang="en-US"/>
        </a:p>
      </dgm:t>
    </dgm:pt>
    <dgm:pt modelId="{28553EF4-0218-4F55-A4C3-1965CEE1363F}">
      <dgm:prSet phldrT="[Text]" custT="1"/>
      <dgm:spPr>
        <a:solidFill>
          <a:srgbClr val="00B0F0">
            <a:alpha val="90000"/>
          </a:srgb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US" sz="2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2A72A2BC-9381-49E1-90C5-AEA09C3F3ED8}" type="parTrans" cxnId="{887A2B73-F435-4B04-A182-5C8472B91008}">
      <dgm:prSet/>
      <dgm:spPr/>
      <dgm:t>
        <a:bodyPr/>
        <a:lstStyle/>
        <a:p>
          <a:endParaRPr lang="en-US"/>
        </a:p>
      </dgm:t>
    </dgm:pt>
    <dgm:pt modelId="{BBF0E092-CC1C-4A9B-BC4B-167B40A3EDA6}" type="sibTrans" cxnId="{887A2B73-F435-4B04-A182-5C8472B91008}">
      <dgm:prSet/>
      <dgm:spPr/>
      <dgm:t>
        <a:bodyPr/>
        <a:lstStyle/>
        <a:p>
          <a:endParaRPr lang="en-US"/>
        </a:p>
      </dgm:t>
    </dgm:pt>
    <dgm:pt modelId="{AEDF06DD-EE79-4C6D-AB0B-CCD83DC632E9}" type="pres">
      <dgm:prSet presAssocID="{129BB021-5DE8-4D2B-B39E-B9CEB5F899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41346D-6CF2-4EBD-AE11-8C6C473B9125}" type="pres">
      <dgm:prSet presAssocID="{048EEA9F-379F-4255-9C6E-CC79CC1B7D51}" presName="linNode" presStyleCnt="0"/>
      <dgm:spPr/>
    </dgm:pt>
    <dgm:pt modelId="{52CBCB24-BAF2-4009-983C-CD34773EFA04}" type="pres">
      <dgm:prSet presAssocID="{048EEA9F-379F-4255-9C6E-CC79CC1B7D51}" presName="parentText" presStyleLbl="node1" presStyleIdx="0" presStyleCnt="1" custLinFactNeighborY="72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2D7A0-5CEA-4005-A0F5-191AF0D0356B}" type="pres">
      <dgm:prSet presAssocID="{048EEA9F-379F-4255-9C6E-CC79CC1B7D51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7A2B73-F435-4B04-A182-5C8472B91008}" srcId="{048EEA9F-379F-4255-9C6E-CC79CC1B7D51}" destId="{28553EF4-0218-4F55-A4C3-1965CEE1363F}" srcOrd="1" destOrd="0" parTransId="{2A72A2BC-9381-49E1-90C5-AEA09C3F3ED8}" sibTransId="{BBF0E092-CC1C-4A9B-BC4B-167B40A3EDA6}"/>
    <dgm:cxn modelId="{23B8FDA3-CE69-41EE-9359-96CE1610D030}" type="presOf" srcId="{129BB021-5DE8-4D2B-B39E-B9CEB5F8992E}" destId="{AEDF06DD-EE79-4C6D-AB0B-CCD83DC632E9}" srcOrd="0" destOrd="0" presId="urn:microsoft.com/office/officeart/2005/8/layout/vList5"/>
    <dgm:cxn modelId="{2AB759F6-22A0-4FB6-A728-C535F85CA53A}" type="presOf" srcId="{28553EF4-0218-4F55-A4C3-1965CEE1363F}" destId="{A932D7A0-5CEA-4005-A0F5-191AF0D0356B}" srcOrd="0" destOrd="1" presId="urn:microsoft.com/office/officeart/2005/8/layout/vList5"/>
    <dgm:cxn modelId="{7BDB70C8-6BD4-480C-B436-B637E63123C7}" srcId="{048EEA9F-379F-4255-9C6E-CC79CC1B7D51}" destId="{95A1FD6A-01B6-4B8A-87A3-BA5FF755FC0F}" srcOrd="2" destOrd="0" parTransId="{19500A2A-35B0-4FFA-B487-02BA6474EAC1}" sibTransId="{824E37DB-1957-45DC-AA26-A37561D399AF}"/>
    <dgm:cxn modelId="{B96D7A3F-CA88-4329-95C2-FD85A655BA2D}" srcId="{048EEA9F-379F-4255-9C6E-CC79CC1B7D51}" destId="{0FB0BF18-DE67-4B2C-87F1-7B1EA4900AEF}" srcOrd="0" destOrd="0" parTransId="{70316358-4C2E-4181-B497-6C2A94A93728}" sibTransId="{024B3289-4AAB-4A47-89F5-A3DAB0DCC2CA}"/>
    <dgm:cxn modelId="{9A56DB80-C046-45AA-998D-DFD52D72BF39}" type="presOf" srcId="{95A1FD6A-01B6-4B8A-87A3-BA5FF755FC0F}" destId="{A932D7A0-5CEA-4005-A0F5-191AF0D0356B}" srcOrd="0" destOrd="2" presId="urn:microsoft.com/office/officeart/2005/8/layout/vList5"/>
    <dgm:cxn modelId="{5370CCB6-FC19-45E6-8378-CBB702C79480}" type="presOf" srcId="{048EEA9F-379F-4255-9C6E-CC79CC1B7D51}" destId="{52CBCB24-BAF2-4009-983C-CD34773EFA04}" srcOrd="0" destOrd="0" presId="urn:microsoft.com/office/officeart/2005/8/layout/vList5"/>
    <dgm:cxn modelId="{96A30E5E-91CE-4DB0-8E79-013326CF2AB4}" type="presOf" srcId="{0FB0BF18-DE67-4B2C-87F1-7B1EA4900AEF}" destId="{A932D7A0-5CEA-4005-A0F5-191AF0D0356B}" srcOrd="0" destOrd="0" presId="urn:microsoft.com/office/officeart/2005/8/layout/vList5"/>
    <dgm:cxn modelId="{4B4FC8E4-D714-4476-8DB6-173A3574235D}" srcId="{129BB021-5DE8-4D2B-B39E-B9CEB5F8992E}" destId="{048EEA9F-379F-4255-9C6E-CC79CC1B7D51}" srcOrd="0" destOrd="0" parTransId="{0BF75217-C307-4026-8267-8B099C50E2EC}" sibTransId="{6C050CC0-A46C-4B86-B62E-D1F1D049A105}"/>
    <dgm:cxn modelId="{067DCA0F-5269-4A57-B316-D584C61D7A53}" type="presParOf" srcId="{AEDF06DD-EE79-4C6D-AB0B-CCD83DC632E9}" destId="{7641346D-6CF2-4EBD-AE11-8C6C473B9125}" srcOrd="0" destOrd="0" presId="urn:microsoft.com/office/officeart/2005/8/layout/vList5"/>
    <dgm:cxn modelId="{5DAF8491-033B-4DC5-BB7E-B23AE716EE6D}" type="presParOf" srcId="{7641346D-6CF2-4EBD-AE11-8C6C473B9125}" destId="{52CBCB24-BAF2-4009-983C-CD34773EFA04}" srcOrd="0" destOrd="0" presId="urn:microsoft.com/office/officeart/2005/8/layout/vList5"/>
    <dgm:cxn modelId="{CB606B6E-FE67-43DC-887E-331C5799FBA7}" type="presParOf" srcId="{7641346D-6CF2-4EBD-AE11-8C6C473B9125}" destId="{A932D7A0-5CEA-4005-A0F5-191AF0D0356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D5780E-65E7-4F72-87E5-96F0A8C0EEC6}" type="doc">
      <dgm:prSet loTypeId="urn:microsoft.com/office/officeart/2005/8/layout/v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E060C1-B803-477C-9902-6EB55B51AFB4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600" b="1" dirty="0" smtClean="0">
              <a:latin typeface="Arial Black" pitchFamily="34" charset="0"/>
            </a:rPr>
            <a:t>Maintain good posture</a:t>
          </a:r>
          <a:endParaRPr lang="en-US" sz="1600" b="1" dirty="0">
            <a:latin typeface="Arial Black" pitchFamily="34" charset="0"/>
          </a:endParaRPr>
        </a:p>
      </dgm:t>
    </dgm:pt>
    <dgm:pt modelId="{041F92B5-1651-49C0-A4E8-CBCC1D80DAD0}" type="parTrans" cxnId="{A2CBA5F5-1C9F-4F88-BB41-07AFADB6363A}">
      <dgm:prSet/>
      <dgm:spPr/>
      <dgm:t>
        <a:bodyPr/>
        <a:lstStyle/>
        <a:p>
          <a:endParaRPr lang="en-US" sz="1600" b="1">
            <a:latin typeface="Arial Black" pitchFamily="34" charset="0"/>
          </a:endParaRPr>
        </a:p>
      </dgm:t>
    </dgm:pt>
    <dgm:pt modelId="{96B9E171-493A-4539-87D8-9964E461CF64}" type="sibTrans" cxnId="{A2CBA5F5-1C9F-4F88-BB41-07AFADB6363A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endParaRPr lang="en-US" sz="1600" b="1">
            <a:latin typeface="Arial Black" pitchFamily="34" charset="0"/>
          </a:endParaRPr>
        </a:p>
      </dgm:t>
    </dgm:pt>
    <dgm:pt modelId="{87A25528-975B-4B0C-B004-21F945BF0455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600" b="1" dirty="0" smtClean="0">
              <a:latin typeface="Arial Black" pitchFamily="34" charset="0"/>
            </a:rPr>
            <a:t>Lift objects holding them close to your body</a:t>
          </a:r>
        </a:p>
      </dgm:t>
    </dgm:pt>
    <dgm:pt modelId="{4A7AAC4B-324C-4CF3-AC92-7BDE1C222B9D}" type="parTrans" cxnId="{0482FE96-B328-4951-A995-41CEB6AF0FE6}">
      <dgm:prSet/>
      <dgm:spPr/>
      <dgm:t>
        <a:bodyPr/>
        <a:lstStyle/>
        <a:p>
          <a:endParaRPr lang="en-US" sz="1600" b="1">
            <a:latin typeface="Arial Black" pitchFamily="34" charset="0"/>
          </a:endParaRPr>
        </a:p>
      </dgm:t>
    </dgm:pt>
    <dgm:pt modelId="{5BFE91F8-0D5C-40D1-9A71-F9A370A062C3}" type="sibTrans" cxnId="{0482FE96-B328-4951-A995-41CEB6AF0FE6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endParaRPr lang="en-US" sz="1600" b="1">
            <a:latin typeface="Arial Black" pitchFamily="34" charset="0"/>
          </a:endParaRPr>
        </a:p>
      </dgm:t>
    </dgm:pt>
    <dgm:pt modelId="{06F335D9-DD89-4210-A3F3-626470ABE539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600" b="1" dirty="0" smtClean="0">
              <a:latin typeface="Arial Black" pitchFamily="34" charset="0"/>
            </a:rPr>
            <a:t>Never “twist” when carrying, handling, or transferring a heavy object</a:t>
          </a:r>
        </a:p>
      </dgm:t>
    </dgm:pt>
    <dgm:pt modelId="{ACD5B5D2-EF82-434B-A555-921D5A13D3DB}" type="parTrans" cxnId="{0299F2CF-CE41-4E92-A5B1-84D88419024A}">
      <dgm:prSet/>
      <dgm:spPr/>
      <dgm:t>
        <a:bodyPr/>
        <a:lstStyle/>
        <a:p>
          <a:endParaRPr lang="en-US" sz="1600" b="1">
            <a:latin typeface="Arial Black" pitchFamily="34" charset="0"/>
          </a:endParaRPr>
        </a:p>
      </dgm:t>
    </dgm:pt>
    <dgm:pt modelId="{F52F82E2-A731-4643-AD60-B632BF0D43D5}" type="sibTrans" cxnId="{0299F2CF-CE41-4E92-A5B1-84D88419024A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endParaRPr lang="en-US" sz="1600" b="1">
            <a:latin typeface="Arial Black" pitchFamily="34" charset="0"/>
          </a:endParaRPr>
        </a:p>
      </dgm:t>
    </dgm:pt>
    <dgm:pt modelId="{3DAA7940-7458-4777-B498-D21A1D34C0C6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600" b="1" dirty="0" smtClean="0">
              <a:latin typeface="Arial Black" pitchFamily="34" charset="0"/>
            </a:rPr>
            <a:t>Avoid “locking out” the knees</a:t>
          </a:r>
        </a:p>
      </dgm:t>
    </dgm:pt>
    <dgm:pt modelId="{DEBFE354-2D08-4D29-AB86-51BB920A79DA}" type="parTrans" cxnId="{48097D9D-BF65-4B59-A98C-E4158A0DCBB1}">
      <dgm:prSet/>
      <dgm:spPr/>
      <dgm:t>
        <a:bodyPr/>
        <a:lstStyle/>
        <a:p>
          <a:endParaRPr lang="en-US" sz="1600" b="1">
            <a:latin typeface="Arial Black" pitchFamily="34" charset="0"/>
          </a:endParaRPr>
        </a:p>
      </dgm:t>
    </dgm:pt>
    <dgm:pt modelId="{3FA9CCA9-2386-45C4-8971-D7859912C89D}" type="sibTrans" cxnId="{48097D9D-BF65-4B59-A98C-E4158A0DCBB1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endParaRPr lang="en-US" sz="1600" b="1">
            <a:latin typeface="Arial Black" pitchFamily="34" charset="0"/>
          </a:endParaRPr>
        </a:p>
      </dgm:t>
    </dgm:pt>
    <dgm:pt modelId="{6FADA106-7BF7-4FBB-A07C-1EA5E9349459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600" b="1" dirty="0" smtClean="0">
              <a:latin typeface="Arial Black" pitchFamily="34" charset="0"/>
            </a:rPr>
            <a:t>Use proper lifting techniques</a:t>
          </a:r>
        </a:p>
      </dgm:t>
    </dgm:pt>
    <dgm:pt modelId="{11FF7A26-0179-484A-8D26-7E5C0DEA1386}" type="parTrans" cxnId="{6144F153-55C9-493B-8608-6FA0C3550AA7}">
      <dgm:prSet/>
      <dgm:spPr/>
      <dgm:t>
        <a:bodyPr/>
        <a:lstStyle/>
        <a:p>
          <a:endParaRPr lang="en-US" sz="1600" b="1">
            <a:latin typeface="Arial Black" pitchFamily="34" charset="0"/>
          </a:endParaRPr>
        </a:p>
      </dgm:t>
    </dgm:pt>
    <dgm:pt modelId="{C2CB1AE0-F704-4C23-A540-C94F8AF859E9}" type="sibTrans" cxnId="{6144F153-55C9-493B-8608-6FA0C3550AA7}">
      <dgm:prSet/>
      <dgm:spPr/>
      <dgm:t>
        <a:bodyPr/>
        <a:lstStyle/>
        <a:p>
          <a:endParaRPr lang="en-US" sz="1600" b="1">
            <a:latin typeface="Arial Black" pitchFamily="34" charset="0"/>
          </a:endParaRPr>
        </a:p>
      </dgm:t>
    </dgm:pt>
    <dgm:pt modelId="{171F762A-3FBC-4260-97E9-BED2691D299C}" type="pres">
      <dgm:prSet presAssocID="{35D5780E-65E7-4F72-87E5-96F0A8C0EEC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BB22E0-DDAA-44D9-AEF8-7FAAF400433A}" type="pres">
      <dgm:prSet presAssocID="{35D5780E-65E7-4F72-87E5-96F0A8C0EEC6}" presName="dummyMaxCanvas" presStyleCnt="0">
        <dgm:presLayoutVars/>
      </dgm:prSet>
      <dgm:spPr/>
    </dgm:pt>
    <dgm:pt modelId="{D59A6853-A7B1-4979-BAA7-4118F2034019}" type="pres">
      <dgm:prSet presAssocID="{35D5780E-65E7-4F72-87E5-96F0A8C0EEC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FF6B9-F93E-480B-BEF2-43790D0AA5F1}" type="pres">
      <dgm:prSet presAssocID="{35D5780E-65E7-4F72-87E5-96F0A8C0EEC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953EB-5411-4623-B8F1-A48B442BD1B6}" type="pres">
      <dgm:prSet presAssocID="{35D5780E-65E7-4F72-87E5-96F0A8C0EEC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C9710-EFAB-4C41-947C-63AC65F8CDCF}" type="pres">
      <dgm:prSet presAssocID="{35D5780E-65E7-4F72-87E5-96F0A8C0EEC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A1CA6-95EF-4601-991B-47E1007B0DDD}" type="pres">
      <dgm:prSet presAssocID="{35D5780E-65E7-4F72-87E5-96F0A8C0EEC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C66F6-309A-4BDA-A56D-E172BC7E9674}" type="pres">
      <dgm:prSet presAssocID="{35D5780E-65E7-4F72-87E5-96F0A8C0EEC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E7CD9-20C0-4423-8E52-2673D5E27995}" type="pres">
      <dgm:prSet presAssocID="{35D5780E-65E7-4F72-87E5-96F0A8C0EEC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CCE94-6167-4B9E-86B9-CBABEF175F1C}" type="pres">
      <dgm:prSet presAssocID="{35D5780E-65E7-4F72-87E5-96F0A8C0EEC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DBA7B-1D9B-4C5C-B834-43A49A7E6687}" type="pres">
      <dgm:prSet presAssocID="{35D5780E-65E7-4F72-87E5-96F0A8C0EEC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61B1C-3F98-4AAE-98DC-B05A06492559}" type="pres">
      <dgm:prSet presAssocID="{35D5780E-65E7-4F72-87E5-96F0A8C0EEC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93C3E-5A3B-4042-8246-DEE6C25067A8}" type="pres">
      <dgm:prSet presAssocID="{35D5780E-65E7-4F72-87E5-96F0A8C0EEC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FC002-E882-4BF0-88CD-33752F930248}" type="pres">
      <dgm:prSet presAssocID="{35D5780E-65E7-4F72-87E5-96F0A8C0EEC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AA23B-6686-4C6E-9959-1C88916DDF26}" type="pres">
      <dgm:prSet presAssocID="{35D5780E-65E7-4F72-87E5-96F0A8C0EEC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AA617-2543-4D74-A25F-601071B62CCA}" type="pres">
      <dgm:prSet presAssocID="{35D5780E-65E7-4F72-87E5-96F0A8C0EEC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99F2CF-CE41-4E92-A5B1-84D88419024A}" srcId="{35D5780E-65E7-4F72-87E5-96F0A8C0EEC6}" destId="{06F335D9-DD89-4210-A3F3-626470ABE539}" srcOrd="2" destOrd="0" parTransId="{ACD5B5D2-EF82-434B-A555-921D5A13D3DB}" sibTransId="{F52F82E2-A731-4643-AD60-B632BF0D43D5}"/>
    <dgm:cxn modelId="{DEEFED96-4D77-44F8-A1D5-94EE4A170888}" type="presOf" srcId="{87A25528-975B-4B0C-B004-21F945BF0455}" destId="{85593C3E-5A3B-4042-8246-DEE6C25067A8}" srcOrd="1" destOrd="0" presId="urn:microsoft.com/office/officeart/2005/8/layout/vProcess5"/>
    <dgm:cxn modelId="{2C1DAB69-4D9B-4DA7-A415-C8F6E033CAD7}" type="presOf" srcId="{6FADA106-7BF7-4FBB-A07C-1EA5E9349459}" destId="{408A1CA6-95EF-4601-991B-47E1007B0DDD}" srcOrd="0" destOrd="0" presId="urn:microsoft.com/office/officeart/2005/8/layout/vProcess5"/>
    <dgm:cxn modelId="{D9B4A3C3-85C6-44A4-84D9-BCBD4AB78FFC}" type="presOf" srcId="{3FA9CCA9-2386-45C4-8971-D7859912C89D}" destId="{2BCDBA7B-1D9B-4C5C-B834-43A49A7E6687}" srcOrd="0" destOrd="0" presId="urn:microsoft.com/office/officeart/2005/8/layout/vProcess5"/>
    <dgm:cxn modelId="{0482FE96-B328-4951-A995-41CEB6AF0FE6}" srcId="{35D5780E-65E7-4F72-87E5-96F0A8C0EEC6}" destId="{87A25528-975B-4B0C-B004-21F945BF0455}" srcOrd="1" destOrd="0" parTransId="{4A7AAC4B-324C-4CF3-AC92-7BDE1C222B9D}" sibTransId="{5BFE91F8-0D5C-40D1-9A71-F9A370A062C3}"/>
    <dgm:cxn modelId="{477BBCC2-1E3F-4B6B-BCDF-EFEEE528207D}" type="presOf" srcId="{3DAA7940-7458-4777-B498-D21A1D34C0C6}" destId="{3BDC9710-EFAB-4C41-947C-63AC65F8CDCF}" srcOrd="0" destOrd="0" presId="urn:microsoft.com/office/officeart/2005/8/layout/vProcess5"/>
    <dgm:cxn modelId="{48097D9D-BF65-4B59-A98C-E4158A0DCBB1}" srcId="{35D5780E-65E7-4F72-87E5-96F0A8C0EEC6}" destId="{3DAA7940-7458-4777-B498-D21A1D34C0C6}" srcOrd="3" destOrd="0" parTransId="{DEBFE354-2D08-4D29-AB86-51BB920A79DA}" sibTransId="{3FA9CCA9-2386-45C4-8971-D7859912C89D}"/>
    <dgm:cxn modelId="{CDC254ED-751B-462F-9663-AF8B7016DE88}" type="presOf" srcId="{6FADA106-7BF7-4FBB-A07C-1EA5E9349459}" destId="{9D1AA617-2543-4D74-A25F-601071B62CCA}" srcOrd="1" destOrd="0" presId="urn:microsoft.com/office/officeart/2005/8/layout/vProcess5"/>
    <dgm:cxn modelId="{98000647-4607-4752-AD68-5E4559CF9E14}" type="presOf" srcId="{96B9E171-493A-4539-87D8-9964E461CF64}" destId="{68EC66F6-309A-4BDA-A56D-E172BC7E9674}" srcOrd="0" destOrd="0" presId="urn:microsoft.com/office/officeart/2005/8/layout/vProcess5"/>
    <dgm:cxn modelId="{4A7059EC-1F88-472A-9BE5-D13BEFDAEC11}" type="presOf" srcId="{D1E060C1-B803-477C-9902-6EB55B51AFB4}" destId="{19A61B1C-3F98-4AAE-98DC-B05A06492559}" srcOrd="1" destOrd="0" presId="urn:microsoft.com/office/officeart/2005/8/layout/vProcess5"/>
    <dgm:cxn modelId="{6144F153-55C9-493B-8608-6FA0C3550AA7}" srcId="{35D5780E-65E7-4F72-87E5-96F0A8C0EEC6}" destId="{6FADA106-7BF7-4FBB-A07C-1EA5E9349459}" srcOrd="4" destOrd="0" parTransId="{11FF7A26-0179-484A-8D26-7E5C0DEA1386}" sibTransId="{C2CB1AE0-F704-4C23-A540-C94F8AF859E9}"/>
    <dgm:cxn modelId="{D5E39AD6-CE55-4574-B8AE-69E60B5B2340}" type="presOf" srcId="{D1E060C1-B803-477C-9902-6EB55B51AFB4}" destId="{D59A6853-A7B1-4979-BAA7-4118F2034019}" srcOrd="0" destOrd="0" presId="urn:microsoft.com/office/officeart/2005/8/layout/vProcess5"/>
    <dgm:cxn modelId="{A2CBA5F5-1C9F-4F88-BB41-07AFADB6363A}" srcId="{35D5780E-65E7-4F72-87E5-96F0A8C0EEC6}" destId="{D1E060C1-B803-477C-9902-6EB55B51AFB4}" srcOrd="0" destOrd="0" parTransId="{041F92B5-1651-49C0-A4E8-CBCC1D80DAD0}" sibTransId="{96B9E171-493A-4539-87D8-9964E461CF64}"/>
    <dgm:cxn modelId="{4DB4A1DD-D5A3-4AAD-AA16-2A233A2101B1}" type="presOf" srcId="{3DAA7940-7458-4777-B498-D21A1D34C0C6}" destId="{75DAA23B-6686-4C6E-9959-1C88916DDF26}" srcOrd="1" destOrd="0" presId="urn:microsoft.com/office/officeart/2005/8/layout/vProcess5"/>
    <dgm:cxn modelId="{C434C3C8-E7E0-4A02-A713-B52400E6BD4B}" type="presOf" srcId="{5BFE91F8-0D5C-40D1-9A71-F9A370A062C3}" destId="{B2AE7CD9-20C0-4423-8E52-2673D5E27995}" srcOrd="0" destOrd="0" presId="urn:microsoft.com/office/officeart/2005/8/layout/vProcess5"/>
    <dgm:cxn modelId="{F0EC2BCF-F9E4-46FE-856F-8359792F99D2}" type="presOf" srcId="{F52F82E2-A731-4643-AD60-B632BF0D43D5}" destId="{832CCE94-6167-4B9E-86B9-CBABEF175F1C}" srcOrd="0" destOrd="0" presId="urn:microsoft.com/office/officeart/2005/8/layout/vProcess5"/>
    <dgm:cxn modelId="{E22F0DC8-5F89-4F07-ADE6-956CEDF2CD60}" type="presOf" srcId="{35D5780E-65E7-4F72-87E5-96F0A8C0EEC6}" destId="{171F762A-3FBC-4260-97E9-BED2691D299C}" srcOrd="0" destOrd="0" presId="urn:microsoft.com/office/officeart/2005/8/layout/vProcess5"/>
    <dgm:cxn modelId="{1DE88721-98AA-4514-9CA9-6277E3F843A6}" type="presOf" srcId="{06F335D9-DD89-4210-A3F3-626470ABE539}" destId="{A7DFC002-E882-4BF0-88CD-33752F930248}" srcOrd="1" destOrd="0" presId="urn:microsoft.com/office/officeart/2005/8/layout/vProcess5"/>
    <dgm:cxn modelId="{5509314C-AEF1-4B49-B352-D927C9EA2A9B}" type="presOf" srcId="{06F335D9-DD89-4210-A3F3-626470ABE539}" destId="{D34953EB-5411-4623-B8F1-A48B442BD1B6}" srcOrd="0" destOrd="0" presId="urn:microsoft.com/office/officeart/2005/8/layout/vProcess5"/>
    <dgm:cxn modelId="{F81CBC2A-3EB6-4813-A84F-F2373FE04E7A}" type="presOf" srcId="{87A25528-975B-4B0C-B004-21F945BF0455}" destId="{80FFF6B9-F93E-480B-BEF2-43790D0AA5F1}" srcOrd="0" destOrd="0" presId="urn:microsoft.com/office/officeart/2005/8/layout/vProcess5"/>
    <dgm:cxn modelId="{8A5D9354-F86A-41EC-A206-C02CA8E6B2E0}" type="presParOf" srcId="{171F762A-3FBC-4260-97E9-BED2691D299C}" destId="{9CBB22E0-DDAA-44D9-AEF8-7FAAF400433A}" srcOrd="0" destOrd="0" presId="urn:microsoft.com/office/officeart/2005/8/layout/vProcess5"/>
    <dgm:cxn modelId="{B5898B8B-4C6B-40C3-9255-906ABC0C4223}" type="presParOf" srcId="{171F762A-3FBC-4260-97E9-BED2691D299C}" destId="{D59A6853-A7B1-4979-BAA7-4118F2034019}" srcOrd="1" destOrd="0" presId="urn:microsoft.com/office/officeart/2005/8/layout/vProcess5"/>
    <dgm:cxn modelId="{63F71D7F-46D7-4F12-BB17-88DDFCB7E3EF}" type="presParOf" srcId="{171F762A-3FBC-4260-97E9-BED2691D299C}" destId="{80FFF6B9-F93E-480B-BEF2-43790D0AA5F1}" srcOrd="2" destOrd="0" presId="urn:microsoft.com/office/officeart/2005/8/layout/vProcess5"/>
    <dgm:cxn modelId="{37AE7142-32F3-4A21-986A-749333D9B96D}" type="presParOf" srcId="{171F762A-3FBC-4260-97E9-BED2691D299C}" destId="{D34953EB-5411-4623-B8F1-A48B442BD1B6}" srcOrd="3" destOrd="0" presId="urn:microsoft.com/office/officeart/2005/8/layout/vProcess5"/>
    <dgm:cxn modelId="{8B479C90-A421-4991-861A-E22060C66D7B}" type="presParOf" srcId="{171F762A-3FBC-4260-97E9-BED2691D299C}" destId="{3BDC9710-EFAB-4C41-947C-63AC65F8CDCF}" srcOrd="4" destOrd="0" presId="urn:microsoft.com/office/officeart/2005/8/layout/vProcess5"/>
    <dgm:cxn modelId="{FEC5F596-99C3-4E55-A369-77BBE0061C40}" type="presParOf" srcId="{171F762A-3FBC-4260-97E9-BED2691D299C}" destId="{408A1CA6-95EF-4601-991B-47E1007B0DDD}" srcOrd="5" destOrd="0" presId="urn:microsoft.com/office/officeart/2005/8/layout/vProcess5"/>
    <dgm:cxn modelId="{01B0A36B-D3E9-4A1C-A801-455F85695825}" type="presParOf" srcId="{171F762A-3FBC-4260-97E9-BED2691D299C}" destId="{68EC66F6-309A-4BDA-A56D-E172BC7E9674}" srcOrd="6" destOrd="0" presId="urn:microsoft.com/office/officeart/2005/8/layout/vProcess5"/>
    <dgm:cxn modelId="{3E33DE6D-6FB1-4DA2-9F07-98DFD57D542B}" type="presParOf" srcId="{171F762A-3FBC-4260-97E9-BED2691D299C}" destId="{B2AE7CD9-20C0-4423-8E52-2673D5E27995}" srcOrd="7" destOrd="0" presId="urn:microsoft.com/office/officeart/2005/8/layout/vProcess5"/>
    <dgm:cxn modelId="{337000DE-AB02-4DD4-A27B-7A0128972B92}" type="presParOf" srcId="{171F762A-3FBC-4260-97E9-BED2691D299C}" destId="{832CCE94-6167-4B9E-86B9-CBABEF175F1C}" srcOrd="8" destOrd="0" presId="urn:microsoft.com/office/officeart/2005/8/layout/vProcess5"/>
    <dgm:cxn modelId="{9AAC6896-FA03-49DA-8884-CA031152323A}" type="presParOf" srcId="{171F762A-3FBC-4260-97E9-BED2691D299C}" destId="{2BCDBA7B-1D9B-4C5C-B834-43A49A7E6687}" srcOrd="9" destOrd="0" presId="urn:microsoft.com/office/officeart/2005/8/layout/vProcess5"/>
    <dgm:cxn modelId="{782186AD-2158-4DB9-A112-2AF7F03B3F66}" type="presParOf" srcId="{171F762A-3FBC-4260-97E9-BED2691D299C}" destId="{19A61B1C-3F98-4AAE-98DC-B05A06492559}" srcOrd="10" destOrd="0" presId="urn:microsoft.com/office/officeart/2005/8/layout/vProcess5"/>
    <dgm:cxn modelId="{9FE1610F-66D4-4EAA-BAA8-82A2C2841EF4}" type="presParOf" srcId="{171F762A-3FBC-4260-97E9-BED2691D299C}" destId="{85593C3E-5A3B-4042-8246-DEE6C25067A8}" srcOrd="11" destOrd="0" presId="urn:microsoft.com/office/officeart/2005/8/layout/vProcess5"/>
    <dgm:cxn modelId="{773BB679-1FF0-431A-9015-0C911D34E224}" type="presParOf" srcId="{171F762A-3FBC-4260-97E9-BED2691D299C}" destId="{A7DFC002-E882-4BF0-88CD-33752F930248}" srcOrd="12" destOrd="0" presId="urn:microsoft.com/office/officeart/2005/8/layout/vProcess5"/>
    <dgm:cxn modelId="{3B7DF610-421F-40E8-819B-6D20ADC4DE4A}" type="presParOf" srcId="{171F762A-3FBC-4260-97E9-BED2691D299C}" destId="{75DAA23B-6686-4C6E-9959-1C88916DDF26}" srcOrd="13" destOrd="0" presId="urn:microsoft.com/office/officeart/2005/8/layout/vProcess5"/>
    <dgm:cxn modelId="{25190685-A7B1-4539-AB8E-E56CEB4FB656}" type="presParOf" srcId="{171F762A-3FBC-4260-97E9-BED2691D299C}" destId="{9D1AA617-2543-4D74-A25F-601071B62CC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C220F5-4A16-4296-8AD1-69492F7D748E}" type="doc">
      <dgm:prSet loTypeId="urn:microsoft.com/office/officeart/2005/8/layout/radial2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0435D3-97CF-4C3A-84DC-EE48CA0F5F9C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rPr>
            <a:t>1) ASSESS</a:t>
          </a:r>
          <a:endParaRPr lang="en-US" sz="16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rial Black" pitchFamily="34" charset="0"/>
          </a:endParaRPr>
        </a:p>
      </dgm:t>
    </dgm:pt>
    <dgm:pt modelId="{1F2D7AA6-A865-45FC-A0A8-976917C5E3A5}" type="parTrans" cxnId="{978D45D5-BFAC-4B3A-84BF-978A3C348F58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 w="76200"/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en-US" sz="1600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F2E9A46B-9F98-4A79-B6C1-E8C7E800DAE3}" type="sibTrans" cxnId="{978D45D5-BFAC-4B3A-84BF-978A3C348F58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en-US" sz="1600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B82E78F5-2D9E-452C-AD14-43B603034431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rPr>
            <a:t>3) PREPARE</a:t>
          </a:r>
          <a:endParaRPr lang="en-US" sz="16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rial Black" pitchFamily="34" charset="0"/>
          </a:endParaRPr>
        </a:p>
      </dgm:t>
    </dgm:pt>
    <dgm:pt modelId="{2613EFFD-14A3-4ADE-AE5E-6AC06C8AA75C}" type="parTrans" cxnId="{46746AB8-7DE9-49A7-B55A-77332CEB3076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 w="76200"/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en-US" sz="1600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AC7DBB27-4C28-43C6-B842-E6D58411AF35}" type="sibTrans" cxnId="{46746AB8-7DE9-49A7-B55A-77332CEB3076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en-US" sz="1600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2688DCCD-932E-4CC3-A0FE-F74543EBBDF1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rPr>
            <a:t>4) PERFORM</a:t>
          </a:r>
          <a:endParaRPr lang="en-US" sz="16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rial Black" pitchFamily="34" charset="0"/>
          </a:endParaRPr>
        </a:p>
      </dgm:t>
    </dgm:pt>
    <dgm:pt modelId="{0C6580DE-5E88-42AC-BA23-23AFB40892D7}" type="parTrans" cxnId="{C60CFA96-7E20-4024-A2E7-A17EFF525BA2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 w="76200"/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en-US" sz="1600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376A6F35-EBE8-43F8-B960-A2C7B67C6AD3}" type="sibTrans" cxnId="{C60CFA96-7E20-4024-A2E7-A17EFF525BA2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en-US" sz="1600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E572020B-97A0-49F8-AB08-D1C7ECB29924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rPr>
            <a:t>2) PLAN</a:t>
          </a:r>
          <a:endParaRPr lang="en-US" sz="16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rial Black" pitchFamily="34" charset="0"/>
          </a:endParaRPr>
        </a:p>
      </dgm:t>
    </dgm:pt>
    <dgm:pt modelId="{B4B681E5-80FB-432F-9AC8-084CB7CF0426}" type="parTrans" cxnId="{34B2B141-6DD7-46E1-9B09-D43DF0BB99B8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n-US" sz="1600"/>
        </a:p>
      </dgm:t>
    </dgm:pt>
    <dgm:pt modelId="{4FA4C1D6-802E-48C5-8ACA-D9284B209855}" type="sibTrans" cxnId="{34B2B141-6DD7-46E1-9B09-D43DF0BB99B8}">
      <dgm:prSet/>
      <dgm:spPr/>
      <dgm:t>
        <a:bodyPr/>
        <a:lstStyle/>
        <a:p>
          <a:endParaRPr lang="en-US" sz="1600"/>
        </a:p>
      </dgm:t>
    </dgm:pt>
    <dgm:pt modelId="{9C3BB675-553C-4B81-A7D7-867107A926D9}" type="pres">
      <dgm:prSet presAssocID="{6BC220F5-4A16-4296-8AD1-69492F7D748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D85E0D-B983-4EB1-97B3-350777DE9427}" type="pres">
      <dgm:prSet presAssocID="{6BC220F5-4A16-4296-8AD1-69492F7D748E}" presName="cycle" presStyleCnt="0"/>
      <dgm:spPr/>
    </dgm:pt>
    <dgm:pt modelId="{D01AAA31-553D-477B-A143-C76A00F09F2B}" type="pres">
      <dgm:prSet presAssocID="{6BC220F5-4A16-4296-8AD1-69492F7D748E}" presName="centerShape" presStyleCnt="0"/>
      <dgm:spPr/>
    </dgm:pt>
    <dgm:pt modelId="{9843802A-54A0-4027-812D-CD447FE74A0E}" type="pres">
      <dgm:prSet presAssocID="{6BC220F5-4A16-4296-8AD1-69492F7D748E}" presName="connSite" presStyleLbl="node1" presStyleIdx="0" presStyleCnt="5"/>
      <dgm:spPr/>
    </dgm:pt>
    <dgm:pt modelId="{F027E56F-2D61-4C84-9BBC-A2E5407EBB74}" type="pres">
      <dgm:prSet presAssocID="{6BC220F5-4A16-4296-8AD1-69492F7D748E}" presName="visible" presStyleLbl="node1" presStyleIdx="0" presStyleCnt="5" custScaleX="187012" custLinFactNeighborX="-54672"/>
      <dgm:spPr>
        <a:prstGeom prst="roundRect">
          <a:avLst/>
        </a:prstGeom>
        <a:solidFill>
          <a:srgbClr val="FF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4BEF7B30-3813-4998-A7F2-C7C2B636B8C8}" type="pres">
      <dgm:prSet presAssocID="{1F2D7AA6-A865-45FC-A0A8-976917C5E3A5}" presName="Name25" presStyleLbl="parChTrans1D1" presStyleIdx="0" presStyleCnt="4"/>
      <dgm:spPr/>
      <dgm:t>
        <a:bodyPr/>
        <a:lstStyle/>
        <a:p>
          <a:endParaRPr lang="en-US"/>
        </a:p>
      </dgm:t>
    </dgm:pt>
    <dgm:pt modelId="{EEFCA2DB-880B-4564-9CFB-1A43610FCBD1}" type="pres">
      <dgm:prSet presAssocID="{CE0435D3-97CF-4C3A-84DC-EE48CA0F5F9C}" presName="node" presStyleCnt="0"/>
      <dgm:spPr/>
    </dgm:pt>
    <dgm:pt modelId="{6F55284F-68A0-4F4F-B2DD-EC938F6D3FDE}" type="pres">
      <dgm:prSet presAssocID="{CE0435D3-97CF-4C3A-84DC-EE48CA0F5F9C}" presName="parentNode" presStyleLbl="node1" presStyleIdx="1" presStyleCnt="5" custScaleX="220785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239DB3F-BA00-41BD-80C2-AC818E5888D7}" type="pres">
      <dgm:prSet presAssocID="{CE0435D3-97CF-4C3A-84DC-EE48CA0F5F9C}" presName="childNode" presStyleLbl="revTx" presStyleIdx="0" presStyleCnt="0">
        <dgm:presLayoutVars>
          <dgm:bulletEnabled val="1"/>
        </dgm:presLayoutVars>
      </dgm:prSet>
      <dgm:spPr/>
    </dgm:pt>
    <dgm:pt modelId="{7B3AC39A-0757-4F01-A892-E1B71BECA025}" type="pres">
      <dgm:prSet presAssocID="{B4B681E5-80FB-432F-9AC8-084CB7CF0426}" presName="Name25" presStyleLbl="parChTrans1D1" presStyleIdx="1" presStyleCnt="4"/>
      <dgm:spPr/>
      <dgm:t>
        <a:bodyPr/>
        <a:lstStyle/>
        <a:p>
          <a:endParaRPr lang="en-US"/>
        </a:p>
      </dgm:t>
    </dgm:pt>
    <dgm:pt modelId="{D75951CB-B364-40F2-AF0A-A2060746137B}" type="pres">
      <dgm:prSet presAssocID="{E572020B-97A0-49F8-AB08-D1C7ECB29924}" presName="node" presStyleCnt="0"/>
      <dgm:spPr/>
    </dgm:pt>
    <dgm:pt modelId="{6093CF39-14CF-427D-9594-8BF2BD7818DD}" type="pres">
      <dgm:prSet presAssocID="{E572020B-97A0-49F8-AB08-D1C7ECB29924}" presName="parentNode" presStyleLbl="node1" presStyleIdx="2" presStyleCnt="5" custScaleX="222458" custLinFactNeighborX="8652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06A2188-AD78-482A-9561-BC554529CF01}" type="pres">
      <dgm:prSet presAssocID="{E572020B-97A0-49F8-AB08-D1C7ECB29924}" presName="childNode" presStyleLbl="revTx" presStyleIdx="0" presStyleCnt="0">
        <dgm:presLayoutVars>
          <dgm:bulletEnabled val="1"/>
        </dgm:presLayoutVars>
      </dgm:prSet>
      <dgm:spPr/>
    </dgm:pt>
    <dgm:pt modelId="{60E99BDF-7749-457F-9882-EFC6395D6AD5}" type="pres">
      <dgm:prSet presAssocID="{2613EFFD-14A3-4ADE-AE5E-6AC06C8AA75C}" presName="Name25" presStyleLbl="parChTrans1D1" presStyleIdx="2" presStyleCnt="4"/>
      <dgm:spPr/>
      <dgm:t>
        <a:bodyPr/>
        <a:lstStyle/>
        <a:p>
          <a:endParaRPr lang="en-US"/>
        </a:p>
      </dgm:t>
    </dgm:pt>
    <dgm:pt modelId="{26426B76-A7B3-485A-8189-1D2F11CABDF8}" type="pres">
      <dgm:prSet presAssocID="{B82E78F5-2D9E-452C-AD14-43B603034431}" presName="node" presStyleCnt="0"/>
      <dgm:spPr/>
    </dgm:pt>
    <dgm:pt modelId="{83C0CD71-A611-498E-901C-22FE20EDFD98}" type="pres">
      <dgm:prSet presAssocID="{B82E78F5-2D9E-452C-AD14-43B603034431}" presName="parentNode" presStyleLbl="node1" presStyleIdx="3" presStyleCnt="5" custScaleX="230488" custLinFactNeighborX="9324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5F6F5E6-399D-49BE-B0B7-E4828A29D0FD}" type="pres">
      <dgm:prSet presAssocID="{B82E78F5-2D9E-452C-AD14-43B603034431}" presName="childNode" presStyleLbl="revTx" presStyleIdx="0" presStyleCnt="0">
        <dgm:presLayoutVars>
          <dgm:bulletEnabled val="1"/>
        </dgm:presLayoutVars>
      </dgm:prSet>
      <dgm:spPr/>
    </dgm:pt>
    <dgm:pt modelId="{7538294C-6141-4958-B0F8-C1AB3109E735}" type="pres">
      <dgm:prSet presAssocID="{0C6580DE-5E88-42AC-BA23-23AFB40892D7}" presName="Name25" presStyleLbl="parChTrans1D1" presStyleIdx="3" presStyleCnt="4"/>
      <dgm:spPr/>
      <dgm:t>
        <a:bodyPr/>
        <a:lstStyle/>
        <a:p>
          <a:endParaRPr lang="en-US"/>
        </a:p>
      </dgm:t>
    </dgm:pt>
    <dgm:pt modelId="{0CA85D99-0DA3-4587-A37A-7F86F3346E5D}" type="pres">
      <dgm:prSet presAssocID="{2688DCCD-932E-4CC3-A0FE-F74543EBBDF1}" presName="node" presStyleCnt="0"/>
      <dgm:spPr/>
    </dgm:pt>
    <dgm:pt modelId="{2C5BA907-AEC0-49E7-BCA8-70CB7D57BCF6}" type="pres">
      <dgm:prSet presAssocID="{2688DCCD-932E-4CC3-A0FE-F74543EBBDF1}" presName="parentNode" presStyleLbl="node1" presStyleIdx="4" presStyleCnt="5" custScaleX="21166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B145616-72A4-496B-A591-65598F862603}" type="pres">
      <dgm:prSet presAssocID="{2688DCCD-932E-4CC3-A0FE-F74543EBBDF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4A77495A-27F3-4367-AC24-BE807D8BAE11}" type="presOf" srcId="{2688DCCD-932E-4CC3-A0FE-F74543EBBDF1}" destId="{2C5BA907-AEC0-49E7-BCA8-70CB7D57BCF6}" srcOrd="0" destOrd="0" presId="urn:microsoft.com/office/officeart/2005/8/layout/radial2"/>
    <dgm:cxn modelId="{C60CFA96-7E20-4024-A2E7-A17EFF525BA2}" srcId="{6BC220F5-4A16-4296-8AD1-69492F7D748E}" destId="{2688DCCD-932E-4CC3-A0FE-F74543EBBDF1}" srcOrd="3" destOrd="0" parTransId="{0C6580DE-5E88-42AC-BA23-23AFB40892D7}" sibTransId="{376A6F35-EBE8-43F8-B960-A2C7B67C6AD3}"/>
    <dgm:cxn modelId="{34B2B141-6DD7-46E1-9B09-D43DF0BB99B8}" srcId="{6BC220F5-4A16-4296-8AD1-69492F7D748E}" destId="{E572020B-97A0-49F8-AB08-D1C7ECB29924}" srcOrd="1" destOrd="0" parTransId="{B4B681E5-80FB-432F-9AC8-084CB7CF0426}" sibTransId="{4FA4C1D6-802E-48C5-8ACA-D9284B209855}"/>
    <dgm:cxn modelId="{6B29EA8E-5E1A-45CB-965C-46D03FF27A1C}" type="presOf" srcId="{CE0435D3-97CF-4C3A-84DC-EE48CA0F5F9C}" destId="{6F55284F-68A0-4F4F-B2DD-EC938F6D3FDE}" srcOrd="0" destOrd="0" presId="urn:microsoft.com/office/officeart/2005/8/layout/radial2"/>
    <dgm:cxn modelId="{71A2D038-88F5-4F74-A1E0-D6CD2254F240}" type="presOf" srcId="{0C6580DE-5E88-42AC-BA23-23AFB40892D7}" destId="{7538294C-6141-4958-B0F8-C1AB3109E735}" srcOrd="0" destOrd="0" presId="urn:microsoft.com/office/officeart/2005/8/layout/radial2"/>
    <dgm:cxn modelId="{A39537F3-C180-4FC4-A42B-26497EB322C0}" type="presOf" srcId="{B4B681E5-80FB-432F-9AC8-084CB7CF0426}" destId="{7B3AC39A-0757-4F01-A892-E1B71BECA025}" srcOrd="0" destOrd="0" presId="urn:microsoft.com/office/officeart/2005/8/layout/radial2"/>
    <dgm:cxn modelId="{248F3E64-A738-45A2-B34E-1596486B6EE7}" type="presOf" srcId="{E572020B-97A0-49F8-AB08-D1C7ECB29924}" destId="{6093CF39-14CF-427D-9594-8BF2BD7818DD}" srcOrd="0" destOrd="0" presId="urn:microsoft.com/office/officeart/2005/8/layout/radial2"/>
    <dgm:cxn modelId="{0B8003D5-56E6-4841-91BE-949425CD7960}" type="presOf" srcId="{6BC220F5-4A16-4296-8AD1-69492F7D748E}" destId="{9C3BB675-553C-4B81-A7D7-867107A926D9}" srcOrd="0" destOrd="0" presId="urn:microsoft.com/office/officeart/2005/8/layout/radial2"/>
    <dgm:cxn modelId="{38DCAD24-480F-4D05-ACD7-C30364D812EB}" type="presOf" srcId="{B82E78F5-2D9E-452C-AD14-43B603034431}" destId="{83C0CD71-A611-498E-901C-22FE20EDFD98}" srcOrd="0" destOrd="0" presId="urn:microsoft.com/office/officeart/2005/8/layout/radial2"/>
    <dgm:cxn modelId="{46746AB8-7DE9-49A7-B55A-77332CEB3076}" srcId="{6BC220F5-4A16-4296-8AD1-69492F7D748E}" destId="{B82E78F5-2D9E-452C-AD14-43B603034431}" srcOrd="2" destOrd="0" parTransId="{2613EFFD-14A3-4ADE-AE5E-6AC06C8AA75C}" sibTransId="{AC7DBB27-4C28-43C6-B842-E6D58411AF35}"/>
    <dgm:cxn modelId="{A033872D-D1E8-422D-89A9-12A0BD6F6461}" type="presOf" srcId="{2613EFFD-14A3-4ADE-AE5E-6AC06C8AA75C}" destId="{60E99BDF-7749-457F-9882-EFC6395D6AD5}" srcOrd="0" destOrd="0" presId="urn:microsoft.com/office/officeart/2005/8/layout/radial2"/>
    <dgm:cxn modelId="{978D45D5-BFAC-4B3A-84BF-978A3C348F58}" srcId="{6BC220F5-4A16-4296-8AD1-69492F7D748E}" destId="{CE0435D3-97CF-4C3A-84DC-EE48CA0F5F9C}" srcOrd="0" destOrd="0" parTransId="{1F2D7AA6-A865-45FC-A0A8-976917C5E3A5}" sibTransId="{F2E9A46B-9F98-4A79-B6C1-E8C7E800DAE3}"/>
    <dgm:cxn modelId="{17BA4515-30AF-4128-A8F6-9F6FB598CF38}" type="presOf" srcId="{1F2D7AA6-A865-45FC-A0A8-976917C5E3A5}" destId="{4BEF7B30-3813-4998-A7F2-C7C2B636B8C8}" srcOrd="0" destOrd="0" presId="urn:microsoft.com/office/officeart/2005/8/layout/radial2"/>
    <dgm:cxn modelId="{60BD779A-ABDC-40C1-95A2-E393A6DD8290}" type="presParOf" srcId="{9C3BB675-553C-4B81-A7D7-867107A926D9}" destId="{FDD85E0D-B983-4EB1-97B3-350777DE9427}" srcOrd="0" destOrd="0" presId="urn:microsoft.com/office/officeart/2005/8/layout/radial2"/>
    <dgm:cxn modelId="{353F4606-E8D5-4955-B8CA-3585C8ABE2B3}" type="presParOf" srcId="{FDD85E0D-B983-4EB1-97B3-350777DE9427}" destId="{D01AAA31-553D-477B-A143-C76A00F09F2B}" srcOrd="0" destOrd="0" presId="urn:microsoft.com/office/officeart/2005/8/layout/radial2"/>
    <dgm:cxn modelId="{E91DDBC0-21F2-426B-B8B0-F6DB853E0422}" type="presParOf" srcId="{D01AAA31-553D-477B-A143-C76A00F09F2B}" destId="{9843802A-54A0-4027-812D-CD447FE74A0E}" srcOrd="0" destOrd="0" presId="urn:microsoft.com/office/officeart/2005/8/layout/radial2"/>
    <dgm:cxn modelId="{38103DCF-C7FD-42FF-9F5F-2A1119837F28}" type="presParOf" srcId="{D01AAA31-553D-477B-A143-C76A00F09F2B}" destId="{F027E56F-2D61-4C84-9BBC-A2E5407EBB74}" srcOrd="1" destOrd="0" presId="urn:microsoft.com/office/officeart/2005/8/layout/radial2"/>
    <dgm:cxn modelId="{0258F559-FBEE-4F5C-B43C-EC790D8A549C}" type="presParOf" srcId="{FDD85E0D-B983-4EB1-97B3-350777DE9427}" destId="{4BEF7B30-3813-4998-A7F2-C7C2B636B8C8}" srcOrd="1" destOrd="0" presId="urn:microsoft.com/office/officeart/2005/8/layout/radial2"/>
    <dgm:cxn modelId="{E7C71941-A723-4100-BC55-9ECFDB12B6FF}" type="presParOf" srcId="{FDD85E0D-B983-4EB1-97B3-350777DE9427}" destId="{EEFCA2DB-880B-4564-9CFB-1A43610FCBD1}" srcOrd="2" destOrd="0" presId="urn:microsoft.com/office/officeart/2005/8/layout/radial2"/>
    <dgm:cxn modelId="{DB3982ED-D062-441E-AA9E-EFCD745C6E34}" type="presParOf" srcId="{EEFCA2DB-880B-4564-9CFB-1A43610FCBD1}" destId="{6F55284F-68A0-4F4F-B2DD-EC938F6D3FDE}" srcOrd="0" destOrd="0" presId="urn:microsoft.com/office/officeart/2005/8/layout/radial2"/>
    <dgm:cxn modelId="{C26E40C6-78D0-4315-92CA-89D469F123B1}" type="presParOf" srcId="{EEFCA2DB-880B-4564-9CFB-1A43610FCBD1}" destId="{B239DB3F-BA00-41BD-80C2-AC818E5888D7}" srcOrd="1" destOrd="0" presId="urn:microsoft.com/office/officeart/2005/8/layout/radial2"/>
    <dgm:cxn modelId="{D501DBEF-D4C3-4789-9728-A020F59EF6CD}" type="presParOf" srcId="{FDD85E0D-B983-4EB1-97B3-350777DE9427}" destId="{7B3AC39A-0757-4F01-A892-E1B71BECA025}" srcOrd="3" destOrd="0" presId="urn:microsoft.com/office/officeart/2005/8/layout/radial2"/>
    <dgm:cxn modelId="{356F4E0B-A6E5-4C15-9D1F-96134FBC66C3}" type="presParOf" srcId="{FDD85E0D-B983-4EB1-97B3-350777DE9427}" destId="{D75951CB-B364-40F2-AF0A-A2060746137B}" srcOrd="4" destOrd="0" presId="urn:microsoft.com/office/officeart/2005/8/layout/radial2"/>
    <dgm:cxn modelId="{99F38594-1EA1-408C-B7C6-8178D346D1A7}" type="presParOf" srcId="{D75951CB-B364-40F2-AF0A-A2060746137B}" destId="{6093CF39-14CF-427D-9594-8BF2BD7818DD}" srcOrd="0" destOrd="0" presId="urn:microsoft.com/office/officeart/2005/8/layout/radial2"/>
    <dgm:cxn modelId="{9F396FB8-D5AB-4E63-A6C7-23760011BC14}" type="presParOf" srcId="{D75951CB-B364-40F2-AF0A-A2060746137B}" destId="{E06A2188-AD78-482A-9561-BC554529CF01}" srcOrd="1" destOrd="0" presId="urn:microsoft.com/office/officeart/2005/8/layout/radial2"/>
    <dgm:cxn modelId="{209B6DA3-1320-4C3F-9D21-FC7105300D3F}" type="presParOf" srcId="{FDD85E0D-B983-4EB1-97B3-350777DE9427}" destId="{60E99BDF-7749-457F-9882-EFC6395D6AD5}" srcOrd="5" destOrd="0" presId="urn:microsoft.com/office/officeart/2005/8/layout/radial2"/>
    <dgm:cxn modelId="{4303E7F3-EED9-48F3-8442-D2B3B6954C82}" type="presParOf" srcId="{FDD85E0D-B983-4EB1-97B3-350777DE9427}" destId="{26426B76-A7B3-485A-8189-1D2F11CABDF8}" srcOrd="6" destOrd="0" presId="urn:microsoft.com/office/officeart/2005/8/layout/radial2"/>
    <dgm:cxn modelId="{DACD9E96-AF1B-4B0F-8CFE-937C88B82F7B}" type="presParOf" srcId="{26426B76-A7B3-485A-8189-1D2F11CABDF8}" destId="{83C0CD71-A611-498E-901C-22FE20EDFD98}" srcOrd="0" destOrd="0" presId="urn:microsoft.com/office/officeart/2005/8/layout/radial2"/>
    <dgm:cxn modelId="{AD515A6B-9304-400B-ACBA-004A05D3988F}" type="presParOf" srcId="{26426B76-A7B3-485A-8189-1D2F11CABDF8}" destId="{A5F6F5E6-399D-49BE-B0B7-E4828A29D0FD}" srcOrd="1" destOrd="0" presId="urn:microsoft.com/office/officeart/2005/8/layout/radial2"/>
    <dgm:cxn modelId="{C1481ADB-A0AE-4F61-95B8-149B70E92CCA}" type="presParOf" srcId="{FDD85E0D-B983-4EB1-97B3-350777DE9427}" destId="{7538294C-6141-4958-B0F8-C1AB3109E735}" srcOrd="7" destOrd="0" presId="urn:microsoft.com/office/officeart/2005/8/layout/radial2"/>
    <dgm:cxn modelId="{E40AA91F-C5CA-4C4B-8CB4-7A9BB08F4B7B}" type="presParOf" srcId="{FDD85E0D-B983-4EB1-97B3-350777DE9427}" destId="{0CA85D99-0DA3-4587-A37A-7F86F3346E5D}" srcOrd="8" destOrd="0" presId="urn:microsoft.com/office/officeart/2005/8/layout/radial2"/>
    <dgm:cxn modelId="{E99FA6C6-6DB7-42C5-9E1C-F208CC1C9198}" type="presParOf" srcId="{0CA85D99-0DA3-4587-A37A-7F86F3346E5D}" destId="{2C5BA907-AEC0-49E7-BCA8-70CB7D57BCF6}" srcOrd="0" destOrd="0" presId="urn:microsoft.com/office/officeart/2005/8/layout/radial2"/>
    <dgm:cxn modelId="{DE6E1260-3DE5-43A2-96CB-D18F671D9F02}" type="presParOf" srcId="{0CA85D99-0DA3-4587-A37A-7F86F3346E5D}" destId="{EB145616-72A4-496B-A591-65598F86260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F75D52DE-EC97-4ED5-8864-B141DFBB45D0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vert="horz" lIns="94192" tIns="47096" rIns="94192" bIns="470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E7765813-4488-460B-A9A4-5CE57D267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solidFill>
            <a:schemeClr val="bg1">
              <a:lumMod val="75000"/>
            </a:schemeClr>
          </a:solid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" y="3200400"/>
            <a:ext cx="5105400" cy="33528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1066800"/>
            <a:ext cx="9021537" cy="2020381"/>
          </a:xfrm>
          <a:prstGeom prst="rect">
            <a:avLst/>
          </a:pr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293897"/>
          </a:xfrm>
          <a:prstGeom prst="rect">
            <a:avLst/>
          </a:prstGeom>
          <a:solidFill>
            <a:srgbClr val="C0000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" y="1505931"/>
            <a:ext cx="8686800" cy="1161070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defRPr lang="en-US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3076" name="Picture 4" descr="C:\Users\Dad\AppData\Local\Microsoft\Windows\Temporary Internet Files\Content.IE5\SV1RZD9C\MC900438894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rcRect t="69026"/>
          <a:stretch>
            <a:fillRect/>
          </a:stretch>
        </p:blipFill>
        <p:spPr bwMode="auto">
          <a:xfrm>
            <a:off x="76200" y="152400"/>
            <a:ext cx="8991600" cy="915634"/>
          </a:xfrm>
          <a:prstGeom prst="rect">
            <a:avLst/>
          </a:prstGeom>
          <a:noFill/>
        </p:spPr>
      </p:pic>
      <p:grpSp>
        <p:nvGrpSpPr>
          <p:cNvPr id="2" name="Group 13"/>
          <p:cNvGrpSpPr/>
          <p:nvPr/>
        </p:nvGrpSpPr>
        <p:grpSpPr>
          <a:xfrm>
            <a:off x="5562600" y="3200400"/>
            <a:ext cx="3429000" cy="3429000"/>
            <a:chOff x="5943600" y="152400"/>
            <a:chExt cx="3048000" cy="3048000"/>
          </a:xfrm>
        </p:grpSpPr>
        <p:sp>
          <p:nvSpPr>
            <p:cNvPr id="15" name="Oval 14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ounded Rectangle 13"/>
          <p:cNvSpPr/>
          <p:nvPr userDrawn="1"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solidFill>
            <a:schemeClr val="bg1">
              <a:lumMod val="75000"/>
            </a:schemeClr>
          </a:solid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2931" y="1066800"/>
            <a:ext cx="9021537" cy="2020381"/>
          </a:xfrm>
          <a:prstGeom prst="rect">
            <a:avLst/>
          </a:pr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2931" y="1449303"/>
            <a:ext cx="9021537" cy="1293897"/>
          </a:xfrm>
          <a:prstGeom prst="rect">
            <a:avLst/>
          </a:prstGeom>
          <a:solidFill>
            <a:srgbClr val="C0000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2" name="Picture 4" descr="C:\Users\Dad\AppData\Local\Microsoft\Windows\Temporary Internet Files\Content.IE5\SV1RZD9C\MC900438894[1]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rcRect t="69026"/>
          <a:stretch>
            <a:fillRect/>
          </a:stretch>
        </p:blipFill>
        <p:spPr bwMode="auto">
          <a:xfrm>
            <a:off x="76200" y="152400"/>
            <a:ext cx="8991600" cy="915634"/>
          </a:xfrm>
          <a:prstGeom prst="rect">
            <a:avLst/>
          </a:prstGeom>
          <a:noFill/>
        </p:spPr>
      </p:pic>
      <p:grpSp>
        <p:nvGrpSpPr>
          <p:cNvPr id="23" name="Group 8"/>
          <p:cNvGrpSpPr/>
          <p:nvPr userDrawn="1"/>
        </p:nvGrpSpPr>
        <p:grpSpPr>
          <a:xfrm>
            <a:off x="5334000" y="2819400"/>
            <a:ext cx="3657600" cy="3810000"/>
            <a:chOff x="5943600" y="152400"/>
            <a:chExt cx="3048000" cy="3048000"/>
          </a:xfrm>
        </p:grpSpPr>
        <p:sp>
          <p:nvSpPr>
            <p:cNvPr id="24" name="Oval 23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>
          <a:xfrm>
            <a:off x="381000" y="1600200"/>
            <a:ext cx="8382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6629400" cy="8382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0"/>
          <p:cNvGrpSpPr/>
          <p:nvPr/>
        </p:nvGrpSpPr>
        <p:grpSpPr>
          <a:xfrm>
            <a:off x="7467600" y="228600"/>
            <a:ext cx="1447800" cy="1447800"/>
            <a:chOff x="5943600" y="152400"/>
            <a:chExt cx="3048000" cy="3048000"/>
          </a:xfrm>
        </p:grpSpPr>
        <p:sp>
          <p:nvSpPr>
            <p:cNvPr id="12" name="Oval 11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57200"/>
            <a:ext cx="5486400" cy="9144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4000" b="1" cap="none" spc="50" baseline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dirty="0" smtClean="0"/>
              <a:t>TRAINING SLIDES</a:t>
            </a:r>
            <a:endParaRPr lang="en-US" dirty="0"/>
          </a:p>
        </p:txBody>
      </p:sp>
      <p:sp>
        <p:nvSpPr>
          <p:cNvPr id="16" name="Content Placeholder 20"/>
          <p:cNvSpPr>
            <a:spLocks noGrp="1"/>
          </p:cNvSpPr>
          <p:nvPr>
            <p:ph sz="quarter" idx="11"/>
          </p:nvPr>
        </p:nvSpPr>
        <p:spPr>
          <a:xfrm>
            <a:off x="609600" y="32766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5943600" y="152400"/>
            <a:ext cx="3048000" cy="3048000"/>
            <a:chOff x="5943600" y="152400"/>
            <a:chExt cx="3048000" cy="3048000"/>
          </a:xfrm>
        </p:grpSpPr>
        <p:sp>
          <p:nvSpPr>
            <p:cNvPr id="13" name="Oval 12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ounded Rectangle 15"/>
          <p:cNvSpPr/>
          <p:nvPr userDrawn="1"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>
          <a:xfrm>
            <a:off x="381000" y="1600200"/>
            <a:ext cx="83820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6629400" cy="9144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467600" y="228600"/>
            <a:ext cx="1447800" cy="1447800"/>
            <a:chOff x="5943600" y="152400"/>
            <a:chExt cx="3048000" cy="3048000"/>
          </a:xfrm>
        </p:grpSpPr>
        <p:sp>
          <p:nvSpPr>
            <p:cNvPr id="12" name="Oval 11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1447800"/>
            <a:ext cx="80772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rgbClr val="C00000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E5FD966-E5FC-42BF-ACE4-B92CD80FA3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 userDrawn="1"/>
        </p:nvSpPr>
        <p:spPr>
          <a:xfrm>
            <a:off x="533400" y="1447800"/>
            <a:ext cx="80772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2" r:id="rId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3693855"/>
            <a:ext cx="8686800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BACK SAFETY</a:t>
            </a:r>
            <a:b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and LIFTING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600200"/>
            <a:ext cx="541020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FORCE IS AGAINST YOU…</a:t>
            </a:r>
            <a:endParaRPr lang="en-US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334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Back Safety &amp; Lifting</a:t>
            </a:r>
            <a:endParaRPr lang="en-US" sz="44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43918" y="1600200"/>
            <a:ext cx="8495282" cy="97533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CAUSES OF BACK INJURIES</a:t>
            </a:r>
            <a:endParaRPr kumimoji="0" 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8" name="Picture 4" descr="http://www.adlergiersch.com/uploads/7e/22/7e22abcda2bf273d4b8500d333a5ff96/iStock_000008917400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0" y="2438400"/>
            <a:ext cx="3213100" cy="3727906"/>
          </a:xfrm>
          <a:prstGeom prst="roundRect">
            <a:avLst>
              <a:gd name="adj" fmla="val 9224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270" name="Picture 6" descr="http://occuspina.com/images/back-inju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38400"/>
            <a:ext cx="3733800" cy="3733800"/>
          </a:xfrm>
          <a:prstGeom prst="roundRect">
            <a:avLst>
              <a:gd name="adj" fmla="val 9885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52400"/>
            <a:ext cx="7261412" cy="11430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Back Injury Prevention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048000" y="1752600"/>
          <a:ext cx="6023925" cy="4419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81001" y="1828800"/>
            <a:ext cx="3023850" cy="4412732"/>
            <a:chOff x="37071" y="1909119"/>
            <a:chExt cx="3367780" cy="4713413"/>
          </a:xfrm>
        </p:grpSpPr>
        <p:sp>
          <p:nvSpPr>
            <p:cNvPr id="7" name="Oval 6"/>
            <p:cNvSpPr/>
            <p:nvPr/>
          </p:nvSpPr>
          <p:spPr>
            <a:xfrm>
              <a:off x="276044" y="5276335"/>
              <a:ext cx="2947651" cy="6841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5" descr="G:\WEB\MODULES3\BACK\LOADING1.GIF"/>
            <p:cNvPicPr>
              <a:picLocks noChangeAspect="1" noChangeArrowheads="1"/>
            </p:cNvPicPr>
            <p:nvPr/>
          </p:nvPicPr>
          <p:blipFill>
            <a:blip r:embed="rId7" cstate="print"/>
            <a:srcRect l="34110"/>
            <a:stretch>
              <a:fillRect/>
            </a:stretch>
          </p:blipFill>
          <p:spPr bwMode="auto">
            <a:xfrm>
              <a:off x="864976" y="1909119"/>
              <a:ext cx="2290119" cy="382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Left Brace 8"/>
            <p:cNvSpPr/>
            <p:nvPr/>
          </p:nvSpPr>
          <p:spPr>
            <a:xfrm>
              <a:off x="642556" y="2594919"/>
              <a:ext cx="292854" cy="1465141"/>
            </a:xfrm>
            <a:prstGeom prst="lef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071" y="2946230"/>
              <a:ext cx="69923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 smtClean="0">
                  <a:solidFill>
                    <a:srgbClr val="FF0000"/>
                  </a:solidFill>
                  <a:latin typeface="Arial Black" pitchFamily="34" charset="0"/>
                </a:rPr>
                <a:t>*</a:t>
              </a:r>
              <a:endParaRPr lang="en-US" sz="72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2556" y="6253200"/>
              <a:ext cx="2762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 Black" pitchFamily="34" charset="0"/>
                </a:rPr>
                <a:t>SAFE LIFTING ZONE</a:t>
              </a:r>
              <a:endParaRPr lang="en-US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6705600" cy="9144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Back Safety &amp; Lifting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0" y="1981200"/>
            <a:ext cx="7751803" cy="3925330"/>
            <a:chOff x="276044" y="1842530"/>
            <a:chExt cx="8237759" cy="4064000"/>
          </a:xfrm>
        </p:grpSpPr>
        <p:sp>
          <p:nvSpPr>
            <p:cNvPr id="6" name="Freeform 5"/>
            <p:cNvSpPr/>
            <p:nvPr/>
          </p:nvSpPr>
          <p:spPr>
            <a:xfrm>
              <a:off x="4894475" y="2322382"/>
              <a:ext cx="3619328" cy="3251201"/>
            </a:xfrm>
            <a:custGeom>
              <a:avLst/>
              <a:gdLst>
                <a:gd name="connsiteX0" fmla="*/ 541878 w 3251200"/>
                <a:gd name="connsiteY0" fmla="*/ 0 h 3619327"/>
                <a:gd name="connsiteX1" fmla="*/ 2709322 w 3251200"/>
                <a:gd name="connsiteY1" fmla="*/ 0 h 3619327"/>
                <a:gd name="connsiteX2" fmla="*/ 3092488 w 3251200"/>
                <a:gd name="connsiteY2" fmla="*/ 158713 h 3619327"/>
                <a:gd name="connsiteX3" fmla="*/ 3251200 w 3251200"/>
                <a:gd name="connsiteY3" fmla="*/ 541879 h 3619327"/>
                <a:gd name="connsiteX4" fmla="*/ 3251200 w 3251200"/>
                <a:gd name="connsiteY4" fmla="*/ 3619327 h 3619327"/>
                <a:gd name="connsiteX5" fmla="*/ 3251200 w 3251200"/>
                <a:gd name="connsiteY5" fmla="*/ 3619327 h 3619327"/>
                <a:gd name="connsiteX6" fmla="*/ 3251200 w 3251200"/>
                <a:gd name="connsiteY6" fmla="*/ 3619327 h 3619327"/>
                <a:gd name="connsiteX7" fmla="*/ 0 w 3251200"/>
                <a:gd name="connsiteY7" fmla="*/ 3619327 h 3619327"/>
                <a:gd name="connsiteX8" fmla="*/ 0 w 3251200"/>
                <a:gd name="connsiteY8" fmla="*/ 3619327 h 3619327"/>
                <a:gd name="connsiteX9" fmla="*/ 0 w 3251200"/>
                <a:gd name="connsiteY9" fmla="*/ 3619327 h 3619327"/>
                <a:gd name="connsiteX10" fmla="*/ 0 w 3251200"/>
                <a:gd name="connsiteY10" fmla="*/ 541878 h 3619327"/>
                <a:gd name="connsiteX11" fmla="*/ 158713 w 3251200"/>
                <a:gd name="connsiteY11" fmla="*/ 158712 h 3619327"/>
                <a:gd name="connsiteX12" fmla="*/ 541879 w 3251200"/>
                <a:gd name="connsiteY12" fmla="*/ 0 h 3619327"/>
                <a:gd name="connsiteX13" fmla="*/ 541878 w 3251200"/>
                <a:gd name="connsiteY13" fmla="*/ 0 h 361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51200" h="3619327">
                  <a:moveTo>
                    <a:pt x="3251200" y="603234"/>
                  </a:moveTo>
                  <a:lnTo>
                    <a:pt x="3251200" y="3016093"/>
                  </a:lnTo>
                  <a:cubicBezTo>
                    <a:pt x="3251200" y="3176080"/>
                    <a:pt x="3199915" y="3329515"/>
                    <a:pt x="3108630" y="3442644"/>
                  </a:cubicBezTo>
                  <a:cubicBezTo>
                    <a:pt x="3017344" y="3555772"/>
                    <a:pt x="2893533" y="3619326"/>
                    <a:pt x="2764436" y="3619326"/>
                  </a:cubicBezTo>
                  <a:lnTo>
                    <a:pt x="0" y="3619326"/>
                  </a:lnTo>
                  <a:lnTo>
                    <a:pt x="0" y="3619326"/>
                  </a:lnTo>
                  <a:lnTo>
                    <a:pt x="0" y="3619326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764437" y="1"/>
                  </a:lnTo>
                  <a:cubicBezTo>
                    <a:pt x="2893534" y="1"/>
                    <a:pt x="3017345" y="63556"/>
                    <a:pt x="3108630" y="176684"/>
                  </a:cubicBezTo>
                  <a:cubicBezTo>
                    <a:pt x="3199916" y="289813"/>
                    <a:pt x="3251200" y="443248"/>
                    <a:pt x="3251200" y="603235"/>
                  </a:cubicBezTo>
                  <a:lnTo>
                    <a:pt x="3251200" y="60323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95251" tIns="206337" rIns="253961" bIns="206336" numCol="1" spcCol="1270" anchor="ctr" anchorCtr="0">
              <a:noAutofit/>
            </a:bodyPr>
            <a:lstStyle/>
            <a:p>
              <a:pPr marL="685800" lvl="2" indent="-228600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1" kern="1200" dirty="0" smtClean="0">
                  <a:solidFill>
                    <a:sysClr val="windowText" lastClr="000000"/>
                  </a:solidFill>
                </a:rPr>
                <a:t>Repetition</a:t>
              </a:r>
              <a:endParaRPr lang="en-US" sz="2400" b="1" kern="1200" dirty="0">
                <a:solidFill>
                  <a:sysClr val="windowText" lastClr="000000"/>
                </a:solidFill>
              </a:endParaRPr>
            </a:p>
            <a:p>
              <a:pPr marL="685800" lvl="2" indent="-228600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1" kern="1200" dirty="0" smtClean="0">
                  <a:solidFill>
                    <a:sysClr val="windowText" lastClr="000000"/>
                  </a:solidFill>
                </a:rPr>
                <a:t>Awkward Position</a:t>
              </a:r>
            </a:p>
            <a:p>
              <a:pPr marL="685800" lvl="2" indent="-228600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1" kern="1200" dirty="0" smtClean="0">
                  <a:solidFill>
                    <a:sysClr val="windowText" lastClr="000000"/>
                  </a:solidFill>
                </a:rPr>
                <a:t>Force</a:t>
              </a:r>
            </a:p>
            <a:p>
              <a:pPr marL="685800" lvl="2" indent="-228600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1" kern="1200" dirty="0" smtClean="0">
                  <a:solidFill>
                    <a:sysClr val="windowText" lastClr="000000"/>
                  </a:solidFill>
                </a:rPr>
                <a:t>Object weight</a:t>
              </a:r>
            </a:p>
            <a:p>
              <a:pPr marL="685800" lvl="2" indent="-228600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1" kern="1200" dirty="0" smtClean="0">
                  <a:solidFill>
                    <a:sysClr val="windowText" lastClr="000000"/>
                  </a:solidFill>
                </a:rPr>
                <a:t>Load Distribution</a:t>
              </a:r>
            </a:p>
            <a:p>
              <a:pPr marL="685800" lvl="2" indent="-228600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1" kern="1200" dirty="0" smtClean="0">
                  <a:solidFill>
                    <a:sysClr val="windowText" lastClr="000000"/>
                  </a:solidFill>
                </a:rPr>
                <a:t>Object friction</a:t>
              </a:r>
            </a:p>
            <a:p>
              <a:pPr marL="685800" lvl="2" indent="-228600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1" kern="1200" dirty="0" smtClean="0">
                  <a:solidFill>
                    <a:sysClr val="windowText" lastClr="000000"/>
                  </a:solidFill>
                </a:rPr>
                <a:t>Duration</a:t>
              </a:r>
              <a:endParaRPr lang="en-US" sz="2400" b="1" kern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76044" y="1842530"/>
              <a:ext cx="4729644" cy="406400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21303" tIns="160343" rIns="221303" bIns="160343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Reducing exposure to known risk factors</a:t>
              </a:r>
              <a:endParaRPr lang="en-US" sz="54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619974" y="2298357"/>
          <a:ext cx="5171226" cy="3594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http://www.backpainoconnor.com/images/analat3.gif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1023"/>
          <a:stretch>
            <a:fillRect/>
          </a:stretch>
        </p:blipFill>
        <p:spPr bwMode="auto">
          <a:xfrm>
            <a:off x="6073717" y="2286000"/>
            <a:ext cx="2760040" cy="3675529"/>
          </a:xfrm>
          <a:prstGeom prst="roundRect">
            <a:avLst>
              <a:gd name="adj" fmla="val 5462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457200"/>
            <a:ext cx="6705600" cy="9144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Back Safety &amp; Lifting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6705600" cy="9144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Back Injury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Prevention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81000" y="1676400"/>
          <a:ext cx="7315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4" descr="LIFTBAD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 flipH="1">
            <a:off x="6682331" y="1600200"/>
            <a:ext cx="1349358" cy="1828800"/>
          </a:xfrm>
          <a:prstGeom prst="rect">
            <a:avLst/>
          </a:prstGeom>
          <a:noFill/>
        </p:spPr>
      </p:pic>
      <p:pic>
        <p:nvPicPr>
          <p:cNvPr id="7" name="Content Placeholder 6" descr="LIFTGOOD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8" cstate="print"/>
          <a:srcRect/>
          <a:stretch>
            <a:fillRect/>
          </a:stretch>
        </p:blipFill>
        <p:spPr>
          <a:xfrm flipH="1">
            <a:off x="7467600" y="3276600"/>
            <a:ext cx="1238567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33400"/>
            <a:ext cx="35221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4 PRINCIPLES</a:t>
            </a:r>
            <a:endParaRPr lang="en-US" sz="4400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98159" y="1676400"/>
          <a:ext cx="8350641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371600" y="3200399"/>
            <a:ext cx="3048000" cy="1143001"/>
          </a:xfrm>
          <a:prstGeom prst="rect">
            <a:avLst/>
          </a:prstGeom>
        </p:spPr>
        <p:txBody>
          <a:bodyPr bIns="91440" anchor="b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PRINCIPLES OF</a:t>
            </a:r>
            <a:br>
              <a:rPr kumimoji="0" lang="en-US" sz="20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20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SAFE HANDLING</a:t>
            </a:r>
            <a:endParaRPr kumimoji="0" lang="en-US" sz="2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03475" y="1802029"/>
            <a:ext cx="3941752" cy="41506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Assess the task: </a:t>
            </a:r>
          </a:p>
          <a:p>
            <a:pPr lvl="1"/>
            <a:r>
              <a:rPr lang="en-US" sz="2400" dirty="0" smtClean="0"/>
              <a:t>Posture</a:t>
            </a:r>
          </a:p>
          <a:p>
            <a:pPr lvl="1"/>
            <a:r>
              <a:rPr lang="en-US" sz="2400" dirty="0" smtClean="0"/>
              <a:t>Pacing, rate of work, breaks</a:t>
            </a:r>
          </a:p>
          <a:p>
            <a:pPr lvl="1"/>
            <a:r>
              <a:rPr lang="en-US" sz="2400" dirty="0" smtClean="0"/>
              <a:t>Requirements for team handling</a:t>
            </a:r>
          </a:p>
          <a:p>
            <a:r>
              <a:rPr lang="en-US" dirty="0" smtClean="0"/>
              <a:t>Assess Your Own Capabilities:</a:t>
            </a:r>
          </a:p>
          <a:p>
            <a:pPr lvl="1"/>
            <a:r>
              <a:rPr lang="en-US" sz="2400" dirty="0" smtClean="0"/>
              <a:t>Strength, height, etc.</a:t>
            </a:r>
          </a:p>
          <a:p>
            <a:pPr lvl="1"/>
            <a:r>
              <a:rPr lang="en-US" sz="2400" dirty="0" smtClean="0"/>
              <a:t>Health problems</a:t>
            </a:r>
          </a:p>
          <a:p>
            <a:pPr lvl="1"/>
            <a:r>
              <a:rPr lang="en-US" sz="2400" dirty="0" smtClean="0"/>
              <a:t>Gender, age, fitness000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690817"/>
            <a:ext cx="4083832" cy="4714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500" dirty="0" smtClean="0"/>
              <a:t>Assess the Load: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 smtClean="0"/>
              <a:t>Weight, shape, size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 smtClean="0"/>
              <a:t>Handles, packaging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 smtClean="0"/>
              <a:t>Stability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 smtClean="0"/>
              <a:t>Contents: hot, cold, hazardous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500" dirty="0" smtClean="0"/>
              <a:t>Assess the environment: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600" dirty="0" smtClean="0"/>
              <a:t>Space constraints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600" dirty="0" smtClean="0"/>
              <a:t>Flooring condition, levels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600" dirty="0" smtClean="0"/>
              <a:t>Temperature, humidity, ventilation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600" dirty="0" smtClean="0"/>
              <a:t>Tidiness, general housekeeping</a:t>
            </a:r>
            <a:endParaRPr lang="en-US" sz="2600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095499" y="4000500"/>
            <a:ext cx="449580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33400" y="457200"/>
            <a:ext cx="2743200" cy="917069"/>
            <a:chOff x="2412149" y="1705"/>
            <a:chExt cx="2192990" cy="993269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3" name="Rounded Rectangle 12"/>
            <p:cNvSpPr/>
            <p:nvPr/>
          </p:nvSpPr>
          <p:spPr>
            <a:xfrm>
              <a:off x="2412149" y="1705"/>
              <a:ext cx="2192990" cy="993269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460636" y="50192"/>
              <a:ext cx="2096016" cy="8962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</a:rPr>
                <a:t>1) ASSESS</a:t>
              </a:r>
              <a:endParaRPr lang="en-US" sz="2400" b="1" kern="12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50292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Task</a:t>
            </a:r>
          </a:p>
          <a:p>
            <a:pPr lvl="1"/>
            <a:r>
              <a:rPr lang="en-US" sz="2800" b="1" dirty="0" smtClean="0"/>
              <a:t> </a:t>
            </a:r>
            <a:r>
              <a:rPr lang="en-US" sz="2800" dirty="0" smtClean="0"/>
              <a:t>What is the most appropriate posture?</a:t>
            </a:r>
          </a:p>
          <a:p>
            <a:pPr lvl="1"/>
            <a:r>
              <a:rPr lang="en-US" sz="2800" dirty="0" smtClean="0"/>
              <a:t> Is there mechanical aid available?</a:t>
            </a:r>
          </a:p>
          <a:p>
            <a:pPr lvl="1"/>
            <a:r>
              <a:rPr lang="en-US" sz="2800" dirty="0" smtClean="0"/>
              <a:t> Is there anyone else to help?</a:t>
            </a:r>
          </a:p>
          <a:p>
            <a:r>
              <a:rPr lang="en-US" sz="2800" dirty="0" smtClean="0"/>
              <a:t>Route</a:t>
            </a:r>
          </a:p>
          <a:p>
            <a:r>
              <a:rPr lang="en-US" sz="2800" dirty="0" smtClean="0"/>
              <a:t> Consider start and end points</a:t>
            </a:r>
          </a:p>
          <a:p>
            <a:pPr lvl="1"/>
            <a:r>
              <a:rPr lang="en-US" sz="2800" dirty="0" smtClean="0"/>
              <a:t> Can any obstructions be cleared</a:t>
            </a:r>
          </a:p>
          <a:p>
            <a:endParaRPr lang="en-US" sz="28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609600" y="457200"/>
            <a:ext cx="2209607" cy="917069"/>
            <a:chOff x="3901523" y="1110881"/>
            <a:chExt cx="2209607" cy="993269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8" name="Rounded Rectangle 7"/>
            <p:cNvSpPr/>
            <p:nvPr/>
          </p:nvSpPr>
          <p:spPr>
            <a:xfrm>
              <a:off x="3901523" y="1110881"/>
              <a:ext cx="2209607" cy="993269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950010" y="1159368"/>
              <a:ext cx="2112633" cy="8962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</a:rPr>
                <a:t>2) PLAN</a:t>
              </a:r>
              <a:endParaRPr lang="en-US" sz="2400" b="1" kern="12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pic>
        <p:nvPicPr>
          <p:cNvPr id="11" name="Picture 2" descr="C:\Users\Dad\AppData\Local\Microsoft\Windows\Temporary Internet Files\Content.IE5\J69V0177\MC90033167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09800"/>
            <a:ext cx="2795127" cy="2997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60198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Prepare the load:</a:t>
            </a:r>
          </a:p>
          <a:p>
            <a:pPr lvl="1">
              <a:lnSpc>
                <a:spcPct val="80000"/>
              </a:lnSpc>
            </a:pPr>
            <a:r>
              <a:rPr lang="en-GB" dirty="0" smtClean="0"/>
              <a:t>Can the load be split?</a:t>
            </a:r>
          </a:p>
          <a:p>
            <a:pPr lvl="1">
              <a:lnSpc>
                <a:spcPct val="80000"/>
              </a:lnSpc>
            </a:pPr>
            <a:r>
              <a:rPr lang="en-GB" dirty="0" smtClean="0"/>
              <a:t>Can the load be made more stable?</a:t>
            </a:r>
          </a:p>
          <a:p>
            <a:pPr lvl="1">
              <a:lnSpc>
                <a:spcPct val="80000"/>
              </a:lnSpc>
            </a:pPr>
            <a:r>
              <a:rPr lang="en-GB" dirty="0" smtClean="0"/>
              <a:t>Make sure contents are evenly distributed?</a:t>
            </a:r>
          </a:p>
          <a:p>
            <a:pPr lvl="1">
              <a:lnSpc>
                <a:spcPct val="80000"/>
              </a:lnSpc>
            </a:pPr>
            <a:r>
              <a:rPr lang="en-GB" dirty="0" smtClean="0"/>
              <a:t>Move the load’s center of gravity close to yours</a:t>
            </a:r>
          </a:p>
          <a:p>
            <a:pPr lvl="1">
              <a:lnSpc>
                <a:spcPct val="80000"/>
              </a:lnSpc>
            </a:pPr>
            <a:r>
              <a:rPr lang="en-GB" dirty="0" smtClean="0"/>
              <a:t>Cover sharp / abrasive edges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Prepare yourself and the area:</a:t>
            </a:r>
          </a:p>
          <a:p>
            <a:pPr lvl="1">
              <a:lnSpc>
                <a:spcPct val="80000"/>
              </a:lnSpc>
            </a:pPr>
            <a:r>
              <a:rPr lang="en-GB" dirty="0" smtClean="0"/>
              <a:t>Check space constraints</a:t>
            </a:r>
          </a:p>
          <a:p>
            <a:pPr lvl="1">
              <a:lnSpc>
                <a:spcPct val="80000"/>
              </a:lnSpc>
            </a:pPr>
            <a:r>
              <a:rPr lang="en-GB" dirty="0" smtClean="0"/>
              <a:t>Move obstacles</a:t>
            </a:r>
          </a:p>
          <a:p>
            <a:pPr lvl="1">
              <a:lnSpc>
                <a:spcPct val="80000"/>
              </a:lnSpc>
            </a:pPr>
            <a:r>
              <a:rPr lang="en-GB" dirty="0" smtClean="0"/>
              <a:t>Check final destination</a:t>
            </a:r>
          </a:p>
          <a:p>
            <a:pPr lvl="1">
              <a:lnSpc>
                <a:spcPct val="80000"/>
              </a:lnSpc>
            </a:pPr>
            <a:r>
              <a:rPr lang="en-GB" dirty="0" smtClean="0"/>
              <a:t>Check housekeeping</a:t>
            </a:r>
          </a:p>
          <a:p>
            <a:pPr lvl="1">
              <a:lnSpc>
                <a:spcPct val="80000"/>
              </a:lnSpc>
            </a:pPr>
            <a:r>
              <a:rPr lang="en-GB" dirty="0" smtClean="0"/>
              <a:t>Get a good grip on the load</a:t>
            </a:r>
          </a:p>
          <a:p>
            <a:pPr lvl="1">
              <a:lnSpc>
                <a:spcPct val="80000"/>
              </a:lnSpc>
            </a:pPr>
            <a:r>
              <a:rPr lang="en-GB" dirty="0" smtClean="0"/>
              <a:t>Use PPE where appropriate</a:t>
            </a: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457200"/>
            <a:ext cx="2819400" cy="917069"/>
            <a:chOff x="3918421" y="2391648"/>
            <a:chExt cx="2289367" cy="993269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" name="Rounded Rectangle 4"/>
            <p:cNvSpPr/>
            <p:nvPr/>
          </p:nvSpPr>
          <p:spPr>
            <a:xfrm>
              <a:off x="3918421" y="2391648"/>
              <a:ext cx="2289367" cy="993269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966908" y="2440135"/>
              <a:ext cx="2192393" cy="8962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</a:rPr>
                <a:t>3) PREPARE</a:t>
              </a:r>
              <a:endParaRPr lang="en-US" sz="2400" b="1" kern="12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pic>
        <p:nvPicPr>
          <p:cNvPr id="7" name="Picture 8" descr="C:\Users\Dad\AppData\Local\Microsoft\Windows\Temporary Internet Files\Content.IE5\C6R1YFS7\MC9000708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895600"/>
            <a:ext cx="4337057" cy="3324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6629400" cy="4724400"/>
          </a:xfrm>
        </p:spPr>
        <p:txBody>
          <a:bodyPr/>
          <a:lstStyle/>
          <a:p>
            <a:r>
              <a:rPr lang="en-US" sz="2800" dirty="0" smtClean="0"/>
              <a:t>Apply principles of biomechanics to reduce the load on the spine;</a:t>
            </a:r>
          </a:p>
          <a:p>
            <a:pPr lvl="1"/>
            <a:r>
              <a:rPr lang="en-US" dirty="0" smtClean="0"/>
              <a:t>Keep a wide base of support.</a:t>
            </a:r>
          </a:p>
          <a:p>
            <a:pPr lvl="1"/>
            <a:r>
              <a:rPr lang="en-US" dirty="0" smtClean="0"/>
              <a:t>Maintain the lumbar curve (low back) as much as possible.</a:t>
            </a:r>
          </a:p>
          <a:p>
            <a:pPr lvl="1"/>
            <a:r>
              <a:rPr lang="en-US" dirty="0" smtClean="0"/>
              <a:t>Get a good grip.</a:t>
            </a:r>
          </a:p>
          <a:p>
            <a:pPr lvl="1"/>
            <a:r>
              <a:rPr lang="en-US" dirty="0" smtClean="0"/>
              <a:t>Position feet in direction of travel.</a:t>
            </a:r>
          </a:p>
          <a:p>
            <a:pPr lvl="1"/>
            <a:r>
              <a:rPr lang="en-US" dirty="0" smtClean="0"/>
              <a:t>Use smooth controlled movements.</a:t>
            </a:r>
          </a:p>
          <a:p>
            <a:pPr lvl="1"/>
            <a:r>
              <a:rPr lang="en-US" dirty="0" smtClean="0"/>
              <a:t>Use friction to minimize force.</a:t>
            </a:r>
          </a:p>
          <a:p>
            <a:pPr lvl="1"/>
            <a:r>
              <a:rPr lang="en-US" dirty="0" smtClean="0"/>
              <a:t>Try to avoid twisting and stooping.</a:t>
            </a:r>
          </a:p>
          <a:p>
            <a:pPr lvl="1"/>
            <a:r>
              <a:rPr lang="en-US" dirty="0" smtClean="0"/>
              <a:t>Use team lifting where appropriate.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5800" y="457200"/>
            <a:ext cx="2971800" cy="917069"/>
            <a:chOff x="2468778" y="3500825"/>
            <a:chExt cx="2102384" cy="993269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" name="Rounded Rectangle 4"/>
            <p:cNvSpPr/>
            <p:nvPr/>
          </p:nvSpPr>
          <p:spPr>
            <a:xfrm>
              <a:off x="2468778" y="3500825"/>
              <a:ext cx="2102384" cy="993269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2517265" y="3549312"/>
              <a:ext cx="2005410" cy="8962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</a:rPr>
                <a:t>4) PERFORM</a:t>
              </a:r>
              <a:endParaRPr lang="en-US" sz="2400" b="1" kern="12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6705600" y="5791200"/>
            <a:ext cx="2057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C:\Users\Dad\AppData\Local\Microsoft\Windows\Temporary Internet Files\Content.IE5\QLT2AZQ4\MC9000787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447800"/>
            <a:ext cx="1121059" cy="4580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95600" y="1600200"/>
            <a:ext cx="5715000" cy="4724400"/>
          </a:xfrm>
        </p:spPr>
        <p:txBody>
          <a:bodyPr/>
          <a:lstStyle/>
          <a:p>
            <a:pPr>
              <a:spcBef>
                <a:spcPct val="45000"/>
              </a:spcBef>
            </a:pPr>
            <a:r>
              <a:rPr lang="en-US" sz="2800" dirty="0" smtClean="0">
                <a:latin typeface="Arial" charset="0"/>
              </a:rPr>
              <a:t>More than 1 million workers suffer back injuries each year, accounting for 1/5 of all workplace injuries or illnesses.</a:t>
            </a:r>
          </a:p>
          <a:p>
            <a:pPr lvl="1">
              <a:spcBef>
                <a:spcPct val="45000"/>
              </a:spcBef>
            </a:pPr>
            <a:r>
              <a:rPr lang="en-US" dirty="0" smtClean="0">
                <a:latin typeface="Arial" charset="0"/>
              </a:rPr>
              <a:t>Add to that the employees’ pain and suffering.</a:t>
            </a:r>
          </a:p>
          <a:p>
            <a:pPr lvl="1">
              <a:spcBef>
                <a:spcPct val="45000"/>
              </a:spcBef>
            </a:pPr>
            <a:r>
              <a:rPr lang="en-US" dirty="0" smtClean="0">
                <a:latin typeface="Arial" charset="0"/>
              </a:rPr>
              <a:t>They are exceedingly painful, difficult to heal, and have an effect on everything you do.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525959"/>
            <a:ext cx="4073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BACK INJURIES</a:t>
            </a:r>
            <a:endParaRPr lang="en-US" sz="4400" dirty="0"/>
          </a:p>
        </p:txBody>
      </p:sp>
      <p:pic>
        <p:nvPicPr>
          <p:cNvPr id="4" name="Picture 4" descr="http://www.maconphysicaltherapy.com/images/backma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676400"/>
            <a:ext cx="2844174" cy="40190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5638800"/>
            <a:ext cx="8229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45000"/>
              </a:spcBef>
            </a:pP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After suffering one back injury, you are much more likely to experience another one later 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33400"/>
            <a:ext cx="63318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Proper Lifting Techniques</a:t>
            </a:r>
            <a:endParaRPr lang="en-US" sz="4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1752599"/>
            <a:ext cx="8001000" cy="4572001"/>
            <a:chOff x="214850" y="646311"/>
            <a:chExt cx="8718416" cy="5565377"/>
          </a:xfrm>
        </p:grpSpPr>
        <p:sp>
          <p:nvSpPr>
            <p:cNvPr id="5" name="Freeform 4"/>
            <p:cNvSpPr/>
            <p:nvPr/>
          </p:nvSpPr>
          <p:spPr>
            <a:xfrm>
              <a:off x="3043882" y="3372994"/>
              <a:ext cx="3060353" cy="2838694"/>
            </a:xfrm>
            <a:custGeom>
              <a:avLst/>
              <a:gdLst>
                <a:gd name="connsiteX0" fmla="*/ 0 w 3060353"/>
                <a:gd name="connsiteY0" fmla="*/ 1419347 h 2838694"/>
                <a:gd name="connsiteX1" fmla="*/ 489571 w 3060353"/>
                <a:gd name="connsiteY1" fmla="*/ 378740 h 2838694"/>
                <a:gd name="connsiteX2" fmla="*/ 1530179 w 3060353"/>
                <a:gd name="connsiteY2" fmla="*/ 2 h 2838694"/>
                <a:gd name="connsiteX3" fmla="*/ 2570786 w 3060353"/>
                <a:gd name="connsiteY3" fmla="*/ 378743 h 2838694"/>
                <a:gd name="connsiteX4" fmla="*/ 3060354 w 3060353"/>
                <a:gd name="connsiteY4" fmla="*/ 1419352 h 2838694"/>
                <a:gd name="connsiteX5" fmla="*/ 2570784 w 3060353"/>
                <a:gd name="connsiteY5" fmla="*/ 2459960 h 2838694"/>
                <a:gd name="connsiteX6" fmla="*/ 1530176 w 3060353"/>
                <a:gd name="connsiteY6" fmla="*/ 2838699 h 2838694"/>
                <a:gd name="connsiteX7" fmla="*/ 489568 w 3060353"/>
                <a:gd name="connsiteY7" fmla="*/ 2459959 h 2838694"/>
                <a:gd name="connsiteX8" fmla="*/ -1 w 3060353"/>
                <a:gd name="connsiteY8" fmla="*/ 1419351 h 2838694"/>
                <a:gd name="connsiteX9" fmla="*/ 0 w 3060353"/>
                <a:gd name="connsiteY9" fmla="*/ 1419347 h 283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0353" h="2838694">
                  <a:moveTo>
                    <a:pt x="0" y="1419347"/>
                  </a:moveTo>
                  <a:cubicBezTo>
                    <a:pt x="1" y="1024405"/>
                    <a:pt x="177406" y="647322"/>
                    <a:pt x="489571" y="378740"/>
                  </a:cubicBezTo>
                  <a:cubicBezTo>
                    <a:pt x="772534" y="135283"/>
                    <a:pt x="1144229" y="1"/>
                    <a:pt x="1530179" y="2"/>
                  </a:cubicBezTo>
                  <a:cubicBezTo>
                    <a:pt x="1916129" y="2"/>
                    <a:pt x="2287824" y="135285"/>
                    <a:pt x="2570786" y="378743"/>
                  </a:cubicBezTo>
                  <a:cubicBezTo>
                    <a:pt x="2882951" y="647326"/>
                    <a:pt x="3060355" y="1024410"/>
                    <a:pt x="3060354" y="1419352"/>
                  </a:cubicBezTo>
                  <a:cubicBezTo>
                    <a:pt x="3060354" y="1814294"/>
                    <a:pt x="2882949" y="2191377"/>
                    <a:pt x="2570784" y="2459960"/>
                  </a:cubicBezTo>
                  <a:cubicBezTo>
                    <a:pt x="2287821" y="2703418"/>
                    <a:pt x="1916126" y="2838699"/>
                    <a:pt x="1530176" y="2838699"/>
                  </a:cubicBezTo>
                  <a:cubicBezTo>
                    <a:pt x="1144226" y="2838699"/>
                    <a:pt x="772531" y="2703417"/>
                    <a:pt x="489568" y="2459959"/>
                  </a:cubicBezTo>
                  <a:cubicBezTo>
                    <a:pt x="177403" y="2191376"/>
                    <a:pt x="-1" y="1814292"/>
                    <a:pt x="-1" y="1419351"/>
                  </a:cubicBezTo>
                  <a:cubicBezTo>
                    <a:pt x="-1" y="1419350"/>
                    <a:pt x="0" y="1419348"/>
                    <a:pt x="0" y="1419347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7864" tIns="435402" rIns="467864" bIns="435402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PROPER LIFTING TECHNIQUES</a:t>
              </a:r>
              <a:endParaRPr lang="en-US" sz="2400" b="1" kern="1200" dirty="0"/>
            </a:p>
          </p:txBody>
        </p:sp>
        <p:sp>
          <p:nvSpPr>
            <p:cNvPr id="6" name="Left Arrow 5"/>
            <p:cNvSpPr/>
            <p:nvPr/>
          </p:nvSpPr>
          <p:spPr>
            <a:xfrm rot="10800000">
              <a:off x="1262026" y="4472575"/>
              <a:ext cx="1703593" cy="639532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214850" y="3939631"/>
              <a:ext cx="2131774" cy="1705419"/>
            </a:xfrm>
            <a:custGeom>
              <a:avLst/>
              <a:gdLst>
                <a:gd name="connsiteX0" fmla="*/ 0 w 2131774"/>
                <a:gd name="connsiteY0" fmla="*/ 170542 h 1705419"/>
                <a:gd name="connsiteX1" fmla="*/ 49951 w 2131774"/>
                <a:gd name="connsiteY1" fmla="*/ 49951 h 1705419"/>
                <a:gd name="connsiteX2" fmla="*/ 170543 w 2131774"/>
                <a:gd name="connsiteY2" fmla="*/ 1 h 1705419"/>
                <a:gd name="connsiteX3" fmla="*/ 1961232 w 2131774"/>
                <a:gd name="connsiteY3" fmla="*/ 0 h 1705419"/>
                <a:gd name="connsiteX4" fmla="*/ 2081823 w 2131774"/>
                <a:gd name="connsiteY4" fmla="*/ 49951 h 1705419"/>
                <a:gd name="connsiteX5" fmla="*/ 2131773 w 2131774"/>
                <a:gd name="connsiteY5" fmla="*/ 170543 h 1705419"/>
                <a:gd name="connsiteX6" fmla="*/ 2131774 w 2131774"/>
                <a:gd name="connsiteY6" fmla="*/ 1534877 h 1705419"/>
                <a:gd name="connsiteX7" fmla="*/ 2081823 w 2131774"/>
                <a:gd name="connsiteY7" fmla="*/ 1655468 h 1705419"/>
                <a:gd name="connsiteX8" fmla="*/ 1961232 w 2131774"/>
                <a:gd name="connsiteY8" fmla="*/ 1705419 h 1705419"/>
                <a:gd name="connsiteX9" fmla="*/ 170542 w 2131774"/>
                <a:gd name="connsiteY9" fmla="*/ 1705419 h 1705419"/>
                <a:gd name="connsiteX10" fmla="*/ 49951 w 2131774"/>
                <a:gd name="connsiteY10" fmla="*/ 1655468 h 1705419"/>
                <a:gd name="connsiteX11" fmla="*/ 1 w 2131774"/>
                <a:gd name="connsiteY11" fmla="*/ 1534877 h 1705419"/>
                <a:gd name="connsiteX12" fmla="*/ 0 w 2131774"/>
                <a:gd name="connsiteY12" fmla="*/ 170542 h 170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31774" h="1705419">
                  <a:moveTo>
                    <a:pt x="0" y="170542"/>
                  </a:moveTo>
                  <a:cubicBezTo>
                    <a:pt x="0" y="125311"/>
                    <a:pt x="17968" y="81933"/>
                    <a:pt x="49951" y="49951"/>
                  </a:cubicBezTo>
                  <a:cubicBezTo>
                    <a:pt x="81934" y="17968"/>
                    <a:pt x="125312" y="1"/>
                    <a:pt x="170543" y="1"/>
                  </a:cubicBezTo>
                  <a:lnTo>
                    <a:pt x="1961232" y="0"/>
                  </a:lnTo>
                  <a:cubicBezTo>
                    <a:pt x="2006463" y="0"/>
                    <a:pt x="2049841" y="17968"/>
                    <a:pt x="2081823" y="49951"/>
                  </a:cubicBezTo>
                  <a:cubicBezTo>
                    <a:pt x="2113806" y="81934"/>
                    <a:pt x="2131773" y="125312"/>
                    <a:pt x="2131773" y="170543"/>
                  </a:cubicBezTo>
                  <a:cubicBezTo>
                    <a:pt x="2131773" y="625321"/>
                    <a:pt x="2131774" y="1080099"/>
                    <a:pt x="2131774" y="1534877"/>
                  </a:cubicBezTo>
                  <a:cubicBezTo>
                    <a:pt x="2131774" y="1580108"/>
                    <a:pt x="2113806" y="1623486"/>
                    <a:pt x="2081823" y="1655468"/>
                  </a:cubicBezTo>
                  <a:cubicBezTo>
                    <a:pt x="2049840" y="1687451"/>
                    <a:pt x="2006462" y="1705419"/>
                    <a:pt x="1961232" y="1705419"/>
                  </a:cubicBezTo>
                  <a:lnTo>
                    <a:pt x="170542" y="1705419"/>
                  </a:lnTo>
                  <a:cubicBezTo>
                    <a:pt x="125311" y="1705419"/>
                    <a:pt x="81933" y="1687451"/>
                    <a:pt x="49951" y="1655468"/>
                  </a:cubicBezTo>
                  <a:cubicBezTo>
                    <a:pt x="17968" y="1623485"/>
                    <a:pt x="0" y="1580107"/>
                    <a:pt x="1" y="1534877"/>
                  </a:cubicBezTo>
                  <a:cubicBezTo>
                    <a:pt x="1" y="1080099"/>
                    <a:pt x="0" y="625320"/>
                    <a:pt x="0" y="170542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625" tIns="116625" rIns="116625" bIns="1166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500" kern="1200" dirty="0" smtClean="0"/>
                <a:t>Get close to the load</a:t>
              </a:r>
              <a:endParaRPr lang="en-US" sz="3500" kern="1200" dirty="0"/>
            </a:p>
          </p:txBody>
        </p:sp>
        <p:sp>
          <p:nvSpPr>
            <p:cNvPr id="8" name="Left Arrow 7"/>
            <p:cNvSpPr/>
            <p:nvPr/>
          </p:nvSpPr>
          <p:spPr>
            <a:xfrm rot="13500000">
              <a:off x="2223291" y="2851022"/>
              <a:ext cx="1458431" cy="639532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1179441" y="1610902"/>
              <a:ext cx="2131774" cy="1705419"/>
            </a:xfrm>
            <a:custGeom>
              <a:avLst/>
              <a:gdLst>
                <a:gd name="connsiteX0" fmla="*/ 0 w 2131774"/>
                <a:gd name="connsiteY0" fmla="*/ 170542 h 1705419"/>
                <a:gd name="connsiteX1" fmla="*/ 49951 w 2131774"/>
                <a:gd name="connsiteY1" fmla="*/ 49951 h 1705419"/>
                <a:gd name="connsiteX2" fmla="*/ 170543 w 2131774"/>
                <a:gd name="connsiteY2" fmla="*/ 1 h 1705419"/>
                <a:gd name="connsiteX3" fmla="*/ 1961232 w 2131774"/>
                <a:gd name="connsiteY3" fmla="*/ 0 h 1705419"/>
                <a:gd name="connsiteX4" fmla="*/ 2081823 w 2131774"/>
                <a:gd name="connsiteY4" fmla="*/ 49951 h 1705419"/>
                <a:gd name="connsiteX5" fmla="*/ 2131773 w 2131774"/>
                <a:gd name="connsiteY5" fmla="*/ 170543 h 1705419"/>
                <a:gd name="connsiteX6" fmla="*/ 2131774 w 2131774"/>
                <a:gd name="connsiteY6" fmla="*/ 1534877 h 1705419"/>
                <a:gd name="connsiteX7" fmla="*/ 2081823 w 2131774"/>
                <a:gd name="connsiteY7" fmla="*/ 1655468 h 1705419"/>
                <a:gd name="connsiteX8" fmla="*/ 1961232 w 2131774"/>
                <a:gd name="connsiteY8" fmla="*/ 1705419 h 1705419"/>
                <a:gd name="connsiteX9" fmla="*/ 170542 w 2131774"/>
                <a:gd name="connsiteY9" fmla="*/ 1705419 h 1705419"/>
                <a:gd name="connsiteX10" fmla="*/ 49951 w 2131774"/>
                <a:gd name="connsiteY10" fmla="*/ 1655468 h 1705419"/>
                <a:gd name="connsiteX11" fmla="*/ 1 w 2131774"/>
                <a:gd name="connsiteY11" fmla="*/ 1534877 h 1705419"/>
                <a:gd name="connsiteX12" fmla="*/ 0 w 2131774"/>
                <a:gd name="connsiteY12" fmla="*/ 170542 h 170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31774" h="1705419">
                  <a:moveTo>
                    <a:pt x="0" y="170542"/>
                  </a:moveTo>
                  <a:cubicBezTo>
                    <a:pt x="0" y="125311"/>
                    <a:pt x="17968" y="81933"/>
                    <a:pt x="49951" y="49951"/>
                  </a:cubicBezTo>
                  <a:cubicBezTo>
                    <a:pt x="81934" y="17968"/>
                    <a:pt x="125312" y="1"/>
                    <a:pt x="170543" y="1"/>
                  </a:cubicBezTo>
                  <a:lnTo>
                    <a:pt x="1961232" y="0"/>
                  </a:lnTo>
                  <a:cubicBezTo>
                    <a:pt x="2006463" y="0"/>
                    <a:pt x="2049841" y="17968"/>
                    <a:pt x="2081823" y="49951"/>
                  </a:cubicBezTo>
                  <a:cubicBezTo>
                    <a:pt x="2113806" y="81934"/>
                    <a:pt x="2131773" y="125312"/>
                    <a:pt x="2131773" y="170543"/>
                  </a:cubicBezTo>
                  <a:cubicBezTo>
                    <a:pt x="2131773" y="625321"/>
                    <a:pt x="2131774" y="1080099"/>
                    <a:pt x="2131774" y="1534877"/>
                  </a:cubicBezTo>
                  <a:cubicBezTo>
                    <a:pt x="2131774" y="1580108"/>
                    <a:pt x="2113806" y="1623486"/>
                    <a:pt x="2081823" y="1655468"/>
                  </a:cubicBezTo>
                  <a:cubicBezTo>
                    <a:pt x="2049840" y="1687451"/>
                    <a:pt x="2006462" y="1705419"/>
                    <a:pt x="1961232" y="1705419"/>
                  </a:cubicBezTo>
                  <a:lnTo>
                    <a:pt x="170542" y="1705419"/>
                  </a:lnTo>
                  <a:cubicBezTo>
                    <a:pt x="125311" y="1705419"/>
                    <a:pt x="81933" y="1687451"/>
                    <a:pt x="49951" y="1655468"/>
                  </a:cubicBezTo>
                  <a:cubicBezTo>
                    <a:pt x="17968" y="1623485"/>
                    <a:pt x="0" y="1580107"/>
                    <a:pt x="1" y="1534877"/>
                  </a:cubicBezTo>
                  <a:cubicBezTo>
                    <a:pt x="1" y="1080099"/>
                    <a:pt x="0" y="625320"/>
                    <a:pt x="0" y="170542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625" tIns="116625" rIns="116625" bIns="1166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500" kern="1200" dirty="0" smtClean="0"/>
                <a:t>Squat down</a:t>
              </a:r>
              <a:endParaRPr lang="en-US" sz="3500" kern="1200" dirty="0"/>
            </a:p>
          </p:txBody>
        </p:sp>
        <p:sp>
          <p:nvSpPr>
            <p:cNvPr id="10" name="Left Arrow 9"/>
            <p:cNvSpPr/>
            <p:nvPr/>
          </p:nvSpPr>
          <p:spPr>
            <a:xfrm rot="16200000">
              <a:off x="3949711" y="2330428"/>
              <a:ext cx="1248694" cy="639532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3508171" y="646311"/>
              <a:ext cx="2131774" cy="1705419"/>
            </a:xfrm>
            <a:custGeom>
              <a:avLst/>
              <a:gdLst>
                <a:gd name="connsiteX0" fmla="*/ 0 w 2131774"/>
                <a:gd name="connsiteY0" fmla="*/ 170542 h 1705419"/>
                <a:gd name="connsiteX1" fmla="*/ 49951 w 2131774"/>
                <a:gd name="connsiteY1" fmla="*/ 49951 h 1705419"/>
                <a:gd name="connsiteX2" fmla="*/ 170543 w 2131774"/>
                <a:gd name="connsiteY2" fmla="*/ 1 h 1705419"/>
                <a:gd name="connsiteX3" fmla="*/ 1961232 w 2131774"/>
                <a:gd name="connsiteY3" fmla="*/ 0 h 1705419"/>
                <a:gd name="connsiteX4" fmla="*/ 2081823 w 2131774"/>
                <a:gd name="connsiteY4" fmla="*/ 49951 h 1705419"/>
                <a:gd name="connsiteX5" fmla="*/ 2131773 w 2131774"/>
                <a:gd name="connsiteY5" fmla="*/ 170543 h 1705419"/>
                <a:gd name="connsiteX6" fmla="*/ 2131774 w 2131774"/>
                <a:gd name="connsiteY6" fmla="*/ 1534877 h 1705419"/>
                <a:gd name="connsiteX7" fmla="*/ 2081823 w 2131774"/>
                <a:gd name="connsiteY7" fmla="*/ 1655468 h 1705419"/>
                <a:gd name="connsiteX8" fmla="*/ 1961232 w 2131774"/>
                <a:gd name="connsiteY8" fmla="*/ 1705419 h 1705419"/>
                <a:gd name="connsiteX9" fmla="*/ 170542 w 2131774"/>
                <a:gd name="connsiteY9" fmla="*/ 1705419 h 1705419"/>
                <a:gd name="connsiteX10" fmla="*/ 49951 w 2131774"/>
                <a:gd name="connsiteY10" fmla="*/ 1655468 h 1705419"/>
                <a:gd name="connsiteX11" fmla="*/ 1 w 2131774"/>
                <a:gd name="connsiteY11" fmla="*/ 1534877 h 1705419"/>
                <a:gd name="connsiteX12" fmla="*/ 0 w 2131774"/>
                <a:gd name="connsiteY12" fmla="*/ 170542 h 170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31774" h="1705419">
                  <a:moveTo>
                    <a:pt x="0" y="170542"/>
                  </a:moveTo>
                  <a:cubicBezTo>
                    <a:pt x="0" y="125311"/>
                    <a:pt x="17968" y="81933"/>
                    <a:pt x="49951" y="49951"/>
                  </a:cubicBezTo>
                  <a:cubicBezTo>
                    <a:pt x="81934" y="17968"/>
                    <a:pt x="125312" y="1"/>
                    <a:pt x="170543" y="1"/>
                  </a:cubicBezTo>
                  <a:lnTo>
                    <a:pt x="1961232" y="0"/>
                  </a:lnTo>
                  <a:cubicBezTo>
                    <a:pt x="2006463" y="0"/>
                    <a:pt x="2049841" y="17968"/>
                    <a:pt x="2081823" y="49951"/>
                  </a:cubicBezTo>
                  <a:cubicBezTo>
                    <a:pt x="2113806" y="81934"/>
                    <a:pt x="2131773" y="125312"/>
                    <a:pt x="2131773" y="170543"/>
                  </a:cubicBezTo>
                  <a:cubicBezTo>
                    <a:pt x="2131773" y="625321"/>
                    <a:pt x="2131774" y="1080099"/>
                    <a:pt x="2131774" y="1534877"/>
                  </a:cubicBezTo>
                  <a:cubicBezTo>
                    <a:pt x="2131774" y="1580108"/>
                    <a:pt x="2113806" y="1623486"/>
                    <a:pt x="2081823" y="1655468"/>
                  </a:cubicBezTo>
                  <a:cubicBezTo>
                    <a:pt x="2049840" y="1687451"/>
                    <a:pt x="2006462" y="1705419"/>
                    <a:pt x="1961232" y="1705419"/>
                  </a:cubicBezTo>
                  <a:lnTo>
                    <a:pt x="170542" y="1705419"/>
                  </a:lnTo>
                  <a:cubicBezTo>
                    <a:pt x="125311" y="1705419"/>
                    <a:pt x="81933" y="1687451"/>
                    <a:pt x="49951" y="1655468"/>
                  </a:cubicBezTo>
                  <a:cubicBezTo>
                    <a:pt x="17968" y="1623485"/>
                    <a:pt x="0" y="1580107"/>
                    <a:pt x="1" y="1534877"/>
                  </a:cubicBezTo>
                  <a:cubicBezTo>
                    <a:pt x="1" y="1080099"/>
                    <a:pt x="0" y="625320"/>
                    <a:pt x="0" y="170542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625" tIns="116625" rIns="116625" bIns="1166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500" kern="1200" dirty="0" smtClean="0"/>
                <a:t>Grip the load</a:t>
              </a:r>
              <a:endParaRPr lang="en-US" sz="3500" kern="1200" dirty="0"/>
            </a:p>
          </p:txBody>
        </p:sp>
        <p:sp>
          <p:nvSpPr>
            <p:cNvPr id="12" name="Left Arrow 11"/>
            <p:cNvSpPr/>
            <p:nvPr/>
          </p:nvSpPr>
          <p:spPr>
            <a:xfrm rot="18900000">
              <a:off x="5456094" y="2854277"/>
              <a:ext cx="1472525" cy="639532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5836901" y="1610902"/>
              <a:ext cx="2131774" cy="1705419"/>
            </a:xfrm>
            <a:custGeom>
              <a:avLst/>
              <a:gdLst>
                <a:gd name="connsiteX0" fmla="*/ 0 w 2131774"/>
                <a:gd name="connsiteY0" fmla="*/ 170542 h 1705419"/>
                <a:gd name="connsiteX1" fmla="*/ 49951 w 2131774"/>
                <a:gd name="connsiteY1" fmla="*/ 49951 h 1705419"/>
                <a:gd name="connsiteX2" fmla="*/ 170543 w 2131774"/>
                <a:gd name="connsiteY2" fmla="*/ 1 h 1705419"/>
                <a:gd name="connsiteX3" fmla="*/ 1961232 w 2131774"/>
                <a:gd name="connsiteY3" fmla="*/ 0 h 1705419"/>
                <a:gd name="connsiteX4" fmla="*/ 2081823 w 2131774"/>
                <a:gd name="connsiteY4" fmla="*/ 49951 h 1705419"/>
                <a:gd name="connsiteX5" fmla="*/ 2131773 w 2131774"/>
                <a:gd name="connsiteY5" fmla="*/ 170543 h 1705419"/>
                <a:gd name="connsiteX6" fmla="*/ 2131774 w 2131774"/>
                <a:gd name="connsiteY6" fmla="*/ 1534877 h 1705419"/>
                <a:gd name="connsiteX7" fmla="*/ 2081823 w 2131774"/>
                <a:gd name="connsiteY7" fmla="*/ 1655468 h 1705419"/>
                <a:gd name="connsiteX8" fmla="*/ 1961232 w 2131774"/>
                <a:gd name="connsiteY8" fmla="*/ 1705419 h 1705419"/>
                <a:gd name="connsiteX9" fmla="*/ 170542 w 2131774"/>
                <a:gd name="connsiteY9" fmla="*/ 1705419 h 1705419"/>
                <a:gd name="connsiteX10" fmla="*/ 49951 w 2131774"/>
                <a:gd name="connsiteY10" fmla="*/ 1655468 h 1705419"/>
                <a:gd name="connsiteX11" fmla="*/ 1 w 2131774"/>
                <a:gd name="connsiteY11" fmla="*/ 1534877 h 1705419"/>
                <a:gd name="connsiteX12" fmla="*/ 0 w 2131774"/>
                <a:gd name="connsiteY12" fmla="*/ 170542 h 170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31774" h="1705419">
                  <a:moveTo>
                    <a:pt x="0" y="170542"/>
                  </a:moveTo>
                  <a:cubicBezTo>
                    <a:pt x="0" y="125311"/>
                    <a:pt x="17968" y="81933"/>
                    <a:pt x="49951" y="49951"/>
                  </a:cubicBezTo>
                  <a:cubicBezTo>
                    <a:pt x="81934" y="17968"/>
                    <a:pt x="125312" y="1"/>
                    <a:pt x="170543" y="1"/>
                  </a:cubicBezTo>
                  <a:lnTo>
                    <a:pt x="1961232" y="0"/>
                  </a:lnTo>
                  <a:cubicBezTo>
                    <a:pt x="2006463" y="0"/>
                    <a:pt x="2049841" y="17968"/>
                    <a:pt x="2081823" y="49951"/>
                  </a:cubicBezTo>
                  <a:cubicBezTo>
                    <a:pt x="2113806" y="81934"/>
                    <a:pt x="2131773" y="125312"/>
                    <a:pt x="2131773" y="170543"/>
                  </a:cubicBezTo>
                  <a:cubicBezTo>
                    <a:pt x="2131773" y="625321"/>
                    <a:pt x="2131774" y="1080099"/>
                    <a:pt x="2131774" y="1534877"/>
                  </a:cubicBezTo>
                  <a:cubicBezTo>
                    <a:pt x="2131774" y="1580108"/>
                    <a:pt x="2113806" y="1623486"/>
                    <a:pt x="2081823" y="1655468"/>
                  </a:cubicBezTo>
                  <a:cubicBezTo>
                    <a:pt x="2049840" y="1687451"/>
                    <a:pt x="2006462" y="1705419"/>
                    <a:pt x="1961232" y="1705419"/>
                  </a:cubicBezTo>
                  <a:lnTo>
                    <a:pt x="170542" y="1705419"/>
                  </a:lnTo>
                  <a:cubicBezTo>
                    <a:pt x="125311" y="1705419"/>
                    <a:pt x="81933" y="1687451"/>
                    <a:pt x="49951" y="1655468"/>
                  </a:cubicBezTo>
                  <a:cubicBezTo>
                    <a:pt x="17968" y="1623485"/>
                    <a:pt x="0" y="1580107"/>
                    <a:pt x="1" y="1534877"/>
                  </a:cubicBezTo>
                  <a:cubicBezTo>
                    <a:pt x="1" y="1080099"/>
                    <a:pt x="0" y="625320"/>
                    <a:pt x="0" y="170542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625" tIns="116625" rIns="116625" bIns="1166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500" kern="1200" dirty="0" smtClean="0"/>
                <a:t>Hug the load</a:t>
              </a:r>
              <a:endParaRPr lang="en-US" sz="3500" kern="1200" dirty="0"/>
            </a:p>
          </p:txBody>
        </p:sp>
        <p:sp>
          <p:nvSpPr>
            <p:cNvPr id="14" name="Left Arrow 13"/>
            <p:cNvSpPr/>
            <p:nvPr/>
          </p:nvSpPr>
          <p:spPr>
            <a:xfrm>
              <a:off x="6166022" y="4472575"/>
              <a:ext cx="1316363" cy="639532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6801492" y="3939631"/>
              <a:ext cx="2131774" cy="1705419"/>
            </a:xfrm>
            <a:custGeom>
              <a:avLst/>
              <a:gdLst>
                <a:gd name="connsiteX0" fmla="*/ 0 w 2131774"/>
                <a:gd name="connsiteY0" fmla="*/ 170542 h 1705419"/>
                <a:gd name="connsiteX1" fmla="*/ 49951 w 2131774"/>
                <a:gd name="connsiteY1" fmla="*/ 49951 h 1705419"/>
                <a:gd name="connsiteX2" fmla="*/ 170543 w 2131774"/>
                <a:gd name="connsiteY2" fmla="*/ 1 h 1705419"/>
                <a:gd name="connsiteX3" fmla="*/ 1961232 w 2131774"/>
                <a:gd name="connsiteY3" fmla="*/ 0 h 1705419"/>
                <a:gd name="connsiteX4" fmla="*/ 2081823 w 2131774"/>
                <a:gd name="connsiteY4" fmla="*/ 49951 h 1705419"/>
                <a:gd name="connsiteX5" fmla="*/ 2131773 w 2131774"/>
                <a:gd name="connsiteY5" fmla="*/ 170543 h 1705419"/>
                <a:gd name="connsiteX6" fmla="*/ 2131774 w 2131774"/>
                <a:gd name="connsiteY6" fmla="*/ 1534877 h 1705419"/>
                <a:gd name="connsiteX7" fmla="*/ 2081823 w 2131774"/>
                <a:gd name="connsiteY7" fmla="*/ 1655468 h 1705419"/>
                <a:gd name="connsiteX8" fmla="*/ 1961232 w 2131774"/>
                <a:gd name="connsiteY8" fmla="*/ 1705419 h 1705419"/>
                <a:gd name="connsiteX9" fmla="*/ 170542 w 2131774"/>
                <a:gd name="connsiteY9" fmla="*/ 1705419 h 1705419"/>
                <a:gd name="connsiteX10" fmla="*/ 49951 w 2131774"/>
                <a:gd name="connsiteY10" fmla="*/ 1655468 h 1705419"/>
                <a:gd name="connsiteX11" fmla="*/ 1 w 2131774"/>
                <a:gd name="connsiteY11" fmla="*/ 1534877 h 1705419"/>
                <a:gd name="connsiteX12" fmla="*/ 0 w 2131774"/>
                <a:gd name="connsiteY12" fmla="*/ 170542 h 170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31774" h="1705419">
                  <a:moveTo>
                    <a:pt x="0" y="170542"/>
                  </a:moveTo>
                  <a:cubicBezTo>
                    <a:pt x="0" y="125311"/>
                    <a:pt x="17968" y="81933"/>
                    <a:pt x="49951" y="49951"/>
                  </a:cubicBezTo>
                  <a:cubicBezTo>
                    <a:pt x="81934" y="17968"/>
                    <a:pt x="125312" y="1"/>
                    <a:pt x="170543" y="1"/>
                  </a:cubicBezTo>
                  <a:lnTo>
                    <a:pt x="1961232" y="0"/>
                  </a:lnTo>
                  <a:cubicBezTo>
                    <a:pt x="2006463" y="0"/>
                    <a:pt x="2049841" y="17968"/>
                    <a:pt x="2081823" y="49951"/>
                  </a:cubicBezTo>
                  <a:cubicBezTo>
                    <a:pt x="2113806" y="81934"/>
                    <a:pt x="2131773" y="125312"/>
                    <a:pt x="2131773" y="170543"/>
                  </a:cubicBezTo>
                  <a:cubicBezTo>
                    <a:pt x="2131773" y="625321"/>
                    <a:pt x="2131774" y="1080099"/>
                    <a:pt x="2131774" y="1534877"/>
                  </a:cubicBezTo>
                  <a:cubicBezTo>
                    <a:pt x="2131774" y="1580108"/>
                    <a:pt x="2113806" y="1623486"/>
                    <a:pt x="2081823" y="1655468"/>
                  </a:cubicBezTo>
                  <a:cubicBezTo>
                    <a:pt x="2049840" y="1687451"/>
                    <a:pt x="2006462" y="1705419"/>
                    <a:pt x="1961232" y="1705419"/>
                  </a:cubicBezTo>
                  <a:lnTo>
                    <a:pt x="170542" y="1705419"/>
                  </a:lnTo>
                  <a:cubicBezTo>
                    <a:pt x="125311" y="1705419"/>
                    <a:pt x="81933" y="1687451"/>
                    <a:pt x="49951" y="1655468"/>
                  </a:cubicBezTo>
                  <a:cubicBezTo>
                    <a:pt x="17968" y="1623485"/>
                    <a:pt x="0" y="1580107"/>
                    <a:pt x="1" y="1534877"/>
                  </a:cubicBezTo>
                  <a:cubicBezTo>
                    <a:pt x="1" y="1080099"/>
                    <a:pt x="0" y="625320"/>
                    <a:pt x="0" y="170542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625" tIns="116625" rIns="116625" bIns="1166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500" kern="1200" dirty="0" smtClean="0"/>
                <a:t>Slowly lift</a:t>
              </a:r>
              <a:endParaRPr lang="en-US" sz="3500" kern="1200" dirty="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400" y="1752600"/>
            <a:ext cx="5029200" cy="47244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/>
              <a:t>Get as close to the load as possible with your feet wide apart about shoulder width, with one foot slightly in front of the other for balance.</a:t>
            </a:r>
          </a:p>
          <a:p>
            <a:pPr marL="742950" lvl="2" indent="-342900"/>
            <a:r>
              <a:rPr lang="en-US" dirty="0" smtClean="0"/>
              <a:t>Test the object’s weight before lifting</a:t>
            </a:r>
          </a:p>
          <a:p>
            <a:pPr marL="742950" lvl="2" indent="-342900"/>
            <a:r>
              <a:rPr lang="en-US" dirty="0" smtClean="0"/>
              <a:t>Ask for assistance from a co-worker when appropriate.</a:t>
            </a:r>
          </a:p>
          <a:p>
            <a:pPr marL="742950" lvl="2" indent="-342900"/>
            <a:r>
              <a:rPr lang="en-US" dirty="0" smtClean="0"/>
              <a:t>Have the object close to the body and put less force on the low back</a:t>
            </a:r>
          </a:p>
          <a:p>
            <a:pPr marL="742950" lvl="2" indent="-342900"/>
            <a:r>
              <a:rPr lang="en-US" dirty="0" smtClean="0"/>
              <a:t>Avoid rapid, jerky movements.</a:t>
            </a:r>
          </a:p>
          <a:p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609600" y="457200"/>
            <a:ext cx="4267200" cy="906102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625" tIns="116625" rIns="116625" bIns="116625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kern="1200" dirty="0" smtClean="0"/>
              <a:t>Get close to the load</a:t>
            </a:r>
            <a:endParaRPr lang="en-US" sz="3500" kern="1200" dirty="0"/>
          </a:p>
        </p:txBody>
      </p:sp>
      <p:pic>
        <p:nvPicPr>
          <p:cNvPr id="6" name="Picture 9" descr="liftin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609600" y="1981200"/>
            <a:ext cx="2712308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19600" y="1752600"/>
            <a:ext cx="4191000" cy="4724400"/>
          </a:xfrm>
        </p:spPr>
        <p:txBody>
          <a:bodyPr/>
          <a:lstStyle/>
          <a:p>
            <a:r>
              <a:rPr lang="en-US" dirty="0" smtClean="0"/>
              <a:t>Keep yourself in an upright position while squatting to pick up.</a:t>
            </a:r>
          </a:p>
          <a:p>
            <a:r>
              <a:rPr lang="en-US" dirty="0" smtClean="0"/>
              <a:t>Squat by bending the knees and hips.</a:t>
            </a:r>
          </a:p>
          <a:p>
            <a:r>
              <a:rPr lang="en-US" dirty="0" smtClean="0"/>
              <a:t>Keep the three Curves of the Back properly aligned:</a:t>
            </a:r>
          </a:p>
          <a:p>
            <a:pPr lvl="1"/>
            <a:r>
              <a:rPr lang="en-US" dirty="0" smtClean="0"/>
              <a:t>Ears, Shoulders, and Hips are in a straight line.</a:t>
            </a:r>
          </a:p>
          <a:p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09600" y="533400"/>
            <a:ext cx="3153383" cy="821833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625" tIns="116625" rIns="116625" bIns="116625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kern="1200" dirty="0" smtClean="0"/>
              <a:t>Squat down</a:t>
            </a:r>
            <a:endParaRPr lang="en-US" sz="3500" kern="1200" dirty="0"/>
          </a:p>
        </p:txBody>
      </p:sp>
      <p:pic>
        <p:nvPicPr>
          <p:cNvPr id="5" name="Picture 13" descr="liftin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90600" y="1752600"/>
            <a:ext cx="3194222" cy="3992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14800" y="1752600"/>
            <a:ext cx="4495800" cy="4724400"/>
          </a:xfrm>
        </p:spPr>
        <p:txBody>
          <a:bodyPr/>
          <a:lstStyle/>
          <a:p>
            <a:r>
              <a:rPr lang="en-US" dirty="0" smtClean="0"/>
              <a:t>Tightening the stomach helps support the spine.</a:t>
            </a:r>
          </a:p>
          <a:p>
            <a:r>
              <a:rPr lang="en-US" dirty="0" smtClean="0"/>
              <a:t>Do not hold your breath while tightening the muscles.</a:t>
            </a:r>
          </a:p>
          <a:p>
            <a:r>
              <a:rPr lang="en-US" dirty="0" smtClean="0"/>
              <a:t>Get a firm grasp of the object before beginning the lift.</a:t>
            </a:r>
          </a:p>
          <a:p>
            <a:pPr lvl="1"/>
            <a:r>
              <a:rPr lang="en-US" dirty="0" smtClean="0"/>
              <a:t>Use both hands.</a:t>
            </a:r>
          </a:p>
          <a:p>
            <a:pPr lvl="1"/>
            <a:r>
              <a:rPr lang="en-US" dirty="0" smtClean="0"/>
              <a:t>Use whole hand, not just fingers.</a:t>
            </a:r>
          </a:p>
          <a:p>
            <a:pPr lvl="1"/>
            <a:r>
              <a:rPr lang="en-US" dirty="0" smtClean="0"/>
              <a:t>Use gloves as needed to prevent “pinched” grips or to protect the hands during lift.</a:t>
            </a:r>
          </a:p>
          <a:p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85800" y="503986"/>
            <a:ext cx="3454678" cy="79141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625" tIns="116625" rIns="116625" bIns="116625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kern="1200" dirty="0" smtClean="0"/>
              <a:t>Grip the load</a:t>
            </a:r>
            <a:endParaRPr lang="en-US" sz="3500" kern="1200" dirty="0"/>
          </a:p>
        </p:txBody>
      </p:sp>
      <p:pic>
        <p:nvPicPr>
          <p:cNvPr id="5" name="Picture 9" descr="liftin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8200" y="1752600"/>
            <a:ext cx="3023286" cy="4452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4114800" cy="4724400"/>
          </a:xfrm>
        </p:spPr>
        <p:txBody>
          <a:bodyPr/>
          <a:lstStyle/>
          <a:p>
            <a:r>
              <a:rPr lang="en-US" dirty="0" smtClean="0"/>
              <a:t>Legs are the strongest muscles in the body – so use them.</a:t>
            </a:r>
          </a:p>
          <a:p>
            <a:r>
              <a:rPr lang="en-US" dirty="0" smtClean="0"/>
              <a:t>Avoid back flexion.</a:t>
            </a:r>
          </a:p>
          <a:p>
            <a:r>
              <a:rPr lang="en-US" dirty="0" smtClean="0"/>
              <a:t>Hold objects close to body.</a:t>
            </a:r>
          </a:p>
          <a:p>
            <a:r>
              <a:rPr lang="en-US" dirty="0" smtClean="0"/>
              <a:t>Slide the object from the knee on the ground to mid-thigh.</a:t>
            </a:r>
          </a:p>
          <a:p>
            <a:r>
              <a:rPr lang="en-US" dirty="0" smtClean="0"/>
              <a:t>Keep the head forward.</a:t>
            </a:r>
          </a:p>
          <a:p>
            <a:r>
              <a:rPr lang="en-US" dirty="0" smtClean="0"/>
              <a:t>Hug the object to your stomach &amp; chest.</a:t>
            </a:r>
          </a:p>
          <a:p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09600" y="457200"/>
            <a:ext cx="3305783" cy="883982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625" tIns="116625" rIns="116625" bIns="116625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kern="1200" dirty="0" smtClean="0"/>
              <a:t>Hug the load</a:t>
            </a:r>
            <a:endParaRPr lang="en-US" sz="3500" kern="1200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495800" y="2743200"/>
            <a:ext cx="4296027" cy="3490885"/>
            <a:chOff x="4340" y="134"/>
            <a:chExt cx="1475" cy="1079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4342" y="621"/>
              <a:ext cx="483" cy="405"/>
              <a:chOff x="2366" y="2727"/>
              <a:chExt cx="467" cy="364"/>
            </a:xfrm>
          </p:grpSpPr>
          <p:grpSp>
            <p:nvGrpSpPr>
              <p:cNvPr id="108" name="Group 8"/>
              <p:cNvGrpSpPr>
                <a:grpSpLocks/>
              </p:cNvGrpSpPr>
              <p:nvPr/>
            </p:nvGrpSpPr>
            <p:grpSpPr bwMode="auto">
              <a:xfrm>
                <a:off x="2366" y="2813"/>
                <a:ext cx="371" cy="278"/>
                <a:chOff x="2431" y="3494"/>
                <a:chExt cx="359" cy="266"/>
              </a:xfrm>
            </p:grpSpPr>
            <p:sp>
              <p:nvSpPr>
                <p:cNvPr id="111" name="Freeform 9"/>
                <p:cNvSpPr>
                  <a:spLocks/>
                </p:cNvSpPr>
                <p:nvPr/>
              </p:nvSpPr>
              <p:spPr bwMode="auto">
                <a:xfrm>
                  <a:off x="2439" y="3496"/>
                  <a:ext cx="349" cy="261"/>
                </a:xfrm>
                <a:custGeom>
                  <a:avLst/>
                  <a:gdLst>
                    <a:gd name="T0" fmla="*/ 175 w 698"/>
                    <a:gd name="T1" fmla="*/ 0 h 523"/>
                    <a:gd name="T2" fmla="*/ 175 w 698"/>
                    <a:gd name="T3" fmla="*/ 130 h 523"/>
                    <a:gd name="T4" fmla="*/ 0 w 698"/>
                    <a:gd name="T5" fmla="*/ 130 h 523"/>
                    <a:gd name="T6" fmla="*/ 0 w 698"/>
                    <a:gd name="T7" fmla="*/ 0 h 523"/>
                    <a:gd name="T8" fmla="*/ 175 w 698"/>
                    <a:gd name="T9" fmla="*/ 0 h 5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8"/>
                    <a:gd name="T16" fmla="*/ 0 h 523"/>
                    <a:gd name="T17" fmla="*/ 698 w 698"/>
                    <a:gd name="T18" fmla="*/ 523 h 5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8" h="523">
                      <a:moveTo>
                        <a:pt x="697" y="0"/>
                      </a:moveTo>
                      <a:lnTo>
                        <a:pt x="698" y="523"/>
                      </a:lnTo>
                      <a:lnTo>
                        <a:pt x="0" y="523"/>
                      </a:lnTo>
                      <a:lnTo>
                        <a:pt x="0" y="0"/>
                      </a:lnTo>
                      <a:lnTo>
                        <a:pt x="697" y="0"/>
                      </a:lnTo>
                      <a:close/>
                    </a:path>
                  </a:pathLst>
                </a:custGeom>
                <a:solidFill>
                  <a:srgbClr val="D8AA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10"/>
                <p:cNvSpPr>
                  <a:spLocks/>
                </p:cNvSpPr>
                <p:nvPr/>
              </p:nvSpPr>
              <p:spPr bwMode="auto">
                <a:xfrm>
                  <a:off x="2785" y="3496"/>
                  <a:ext cx="5" cy="264"/>
                </a:xfrm>
                <a:custGeom>
                  <a:avLst/>
                  <a:gdLst>
                    <a:gd name="T0" fmla="*/ 1 w 10"/>
                    <a:gd name="T1" fmla="*/ 132 h 527"/>
                    <a:gd name="T2" fmla="*/ 3 w 10"/>
                    <a:gd name="T3" fmla="*/ 131 h 527"/>
                    <a:gd name="T4" fmla="*/ 3 w 10"/>
                    <a:gd name="T5" fmla="*/ 0 h 527"/>
                    <a:gd name="T6" fmla="*/ 0 w 10"/>
                    <a:gd name="T7" fmla="*/ 0 h 527"/>
                    <a:gd name="T8" fmla="*/ 1 w 10"/>
                    <a:gd name="T9" fmla="*/ 131 h 527"/>
                    <a:gd name="T10" fmla="*/ 1 w 10"/>
                    <a:gd name="T11" fmla="*/ 130 h 527"/>
                    <a:gd name="T12" fmla="*/ 1 w 10"/>
                    <a:gd name="T13" fmla="*/ 132 h 527"/>
                    <a:gd name="T14" fmla="*/ 3 w 10"/>
                    <a:gd name="T15" fmla="*/ 132 h 527"/>
                    <a:gd name="T16" fmla="*/ 3 w 10"/>
                    <a:gd name="T17" fmla="*/ 131 h 527"/>
                    <a:gd name="T18" fmla="*/ 1 w 10"/>
                    <a:gd name="T19" fmla="*/ 132 h 52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527"/>
                    <a:gd name="T32" fmla="*/ 10 w 10"/>
                    <a:gd name="T33" fmla="*/ 527 h 52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527">
                      <a:moveTo>
                        <a:pt x="6" y="527"/>
                      </a:moveTo>
                      <a:lnTo>
                        <a:pt x="10" y="523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1" y="523"/>
                      </a:lnTo>
                      <a:lnTo>
                        <a:pt x="6" y="518"/>
                      </a:lnTo>
                      <a:lnTo>
                        <a:pt x="6" y="527"/>
                      </a:lnTo>
                      <a:lnTo>
                        <a:pt x="10" y="527"/>
                      </a:lnTo>
                      <a:lnTo>
                        <a:pt x="10" y="523"/>
                      </a:lnTo>
                      <a:lnTo>
                        <a:pt x="6" y="5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11"/>
                <p:cNvSpPr>
                  <a:spLocks/>
                </p:cNvSpPr>
                <p:nvPr/>
              </p:nvSpPr>
              <p:spPr bwMode="auto">
                <a:xfrm>
                  <a:off x="2431" y="3749"/>
                  <a:ext cx="351" cy="5"/>
                </a:xfrm>
                <a:custGeom>
                  <a:avLst/>
                  <a:gdLst>
                    <a:gd name="T0" fmla="*/ 0 w 703"/>
                    <a:gd name="T1" fmla="*/ 2 h 9"/>
                    <a:gd name="T2" fmla="*/ 1 w 703"/>
                    <a:gd name="T3" fmla="*/ 3 h 9"/>
                    <a:gd name="T4" fmla="*/ 175 w 703"/>
                    <a:gd name="T5" fmla="*/ 3 h 9"/>
                    <a:gd name="T6" fmla="*/ 175 w 703"/>
                    <a:gd name="T7" fmla="*/ 0 h 9"/>
                    <a:gd name="T8" fmla="*/ 1 w 703"/>
                    <a:gd name="T9" fmla="*/ 0 h 9"/>
                    <a:gd name="T10" fmla="*/ 2 w 703"/>
                    <a:gd name="T11" fmla="*/ 2 h 9"/>
                    <a:gd name="T12" fmla="*/ 0 w 703"/>
                    <a:gd name="T13" fmla="*/ 2 h 9"/>
                    <a:gd name="T14" fmla="*/ 0 w 703"/>
                    <a:gd name="T15" fmla="*/ 3 h 9"/>
                    <a:gd name="T16" fmla="*/ 1 w 703"/>
                    <a:gd name="T17" fmla="*/ 3 h 9"/>
                    <a:gd name="T18" fmla="*/ 0 w 703"/>
                    <a:gd name="T19" fmla="*/ 2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03"/>
                    <a:gd name="T31" fmla="*/ 0 h 9"/>
                    <a:gd name="T32" fmla="*/ 703 w 703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03" h="9">
                      <a:moveTo>
                        <a:pt x="0" y="5"/>
                      </a:moveTo>
                      <a:lnTo>
                        <a:pt x="5" y="9"/>
                      </a:lnTo>
                      <a:lnTo>
                        <a:pt x="703" y="9"/>
                      </a:lnTo>
                      <a:lnTo>
                        <a:pt x="703" y="0"/>
                      </a:lnTo>
                      <a:lnTo>
                        <a:pt x="5" y="0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12"/>
                <p:cNvSpPr>
                  <a:spLocks/>
                </p:cNvSpPr>
                <p:nvPr/>
              </p:nvSpPr>
              <p:spPr bwMode="auto">
                <a:xfrm>
                  <a:off x="2437" y="3494"/>
                  <a:ext cx="4" cy="263"/>
                </a:xfrm>
                <a:custGeom>
                  <a:avLst/>
                  <a:gdLst>
                    <a:gd name="T0" fmla="*/ 1 w 9"/>
                    <a:gd name="T1" fmla="*/ 0 h 528"/>
                    <a:gd name="T2" fmla="*/ 0 w 9"/>
                    <a:gd name="T3" fmla="*/ 1 h 528"/>
                    <a:gd name="T4" fmla="*/ 0 w 9"/>
                    <a:gd name="T5" fmla="*/ 131 h 528"/>
                    <a:gd name="T6" fmla="*/ 2 w 9"/>
                    <a:gd name="T7" fmla="*/ 131 h 528"/>
                    <a:gd name="T8" fmla="*/ 2 w 9"/>
                    <a:gd name="T9" fmla="*/ 1 h 528"/>
                    <a:gd name="T10" fmla="*/ 1 w 9"/>
                    <a:gd name="T11" fmla="*/ 2 h 528"/>
                    <a:gd name="T12" fmla="*/ 1 w 9"/>
                    <a:gd name="T13" fmla="*/ 0 h 528"/>
                    <a:gd name="T14" fmla="*/ 0 w 9"/>
                    <a:gd name="T15" fmla="*/ 0 h 528"/>
                    <a:gd name="T16" fmla="*/ 0 w 9"/>
                    <a:gd name="T17" fmla="*/ 1 h 528"/>
                    <a:gd name="T18" fmla="*/ 1 w 9"/>
                    <a:gd name="T19" fmla="*/ 0 h 5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528"/>
                    <a:gd name="T32" fmla="*/ 9 w 9"/>
                    <a:gd name="T33" fmla="*/ 528 h 52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528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0" y="528"/>
                      </a:lnTo>
                      <a:lnTo>
                        <a:pt x="9" y="528"/>
                      </a:lnTo>
                      <a:lnTo>
                        <a:pt x="9" y="5"/>
                      </a:lnTo>
                      <a:lnTo>
                        <a:pt x="5" y="9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Rectangle 13"/>
                <p:cNvSpPr>
                  <a:spLocks noChangeArrowheads="1"/>
                </p:cNvSpPr>
                <p:nvPr/>
              </p:nvSpPr>
              <p:spPr bwMode="auto">
                <a:xfrm>
                  <a:off x="2486" y="3628"/>
                  <a:ext cx="135" cy="73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14"/>
                <p:cNvSpPr>
                  <a:spLocks/>
                </p:cNvSpPr>
                <p:nvPr/>
              </p:nvSpPr>
              <p:spPr bwMode="auto">
                <a:xfrm>
                  <a:off x="2619" y="3628"/>
                  <a:ext cx="4" cy="76"/>
                </a:xfrm>
                <a:custGeom>
                  <a:avLst/>
                  <a:gdLst>
                    <a:gd name="T0" fmla="*/ 1 w 9"/>
                    <a:gd name="T1" fmla="*/ 38 h 152"/>
                    <a:gd name="T2" fmla="*/ 2 w 9"/>
                    <a:gd name="T3" fmla="*/ 37 h 152"/>
                    <a:gd name="T4" fmla="*/ 2 w 9"/>
                    <a:gd name="T5" fmla="*/ 0 h 152"/>
                    <a:gd name="T6" fmla="*/ 0 w 9"/>
                    <a:gd name="T7" fmla="*/ 0 h 152"/>
                    <a:gd name="T8" fmla="*/ 0 w 9"/>
                    <a:gd name="T9" fmla="*/ 37 h 152"/>
                    <a:gd name="T10" fmla="*/ 1 w 9"/>
                    <a:gd name="T11" fmla="*/ 36 h 152"/>
                    <a:gd name="T12" fmla="*/ 1 w 9"/>
                    <a:gd name="T13" fmla="*/ 38 h 152"/>
                    <a:gd name="T14" fmla="*/ 2 w 9"/>
                    <a:gd name="T15" fmla="*/ 38 h 152"/>
                    <a:gd name="T16" fmla="*/ 2 w 9"/>
                    <a:gd name="T17" fmla="*/ 37 h 152"/>
                    <a:gd name="T18" fmla="*/ 1 w 9"/>
                    <a:gd name="T19" fmla="*/ 38 h 15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152"/>
                    <a:gd name="T32" fmla="*/ 9 w 9"/>
                    <a:gd name="T33" fmla="*/ 152 h 15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152">
                      <a:moveTo>
                        <a:pt x="4" y="152"/>
                      </a:moveTo>
                      <a:lnTo>
                        <a:pt x="9" y="147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47"/>
                      </a:lnTo>
                      <a:lnTo>
                        <a:pt x="4" y="142"/>
                      </a:lnTo>
                      <a:lnTo>
                        <a:pt x="4" y="152"/>
                      </a:lnTo>
                      <a:lnTo>
                        <a:pt x="9" y="152"/>
                      </a:lnTo>
                      <a:lnTo>
                        <a:pt x="9" y="147"/>
                      </a:lnTo>
                      <a:lnTo>
                        <a:pt x="4" y="1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15"/>
                <p:cNvSpPr>
                  <a:spLocks/>
                </p:cNvSpPr>
                <p:nvPr/>
              </p:nvSpPr>
              <p:spPr bwMode="auto">
                <a:xfrm>
                  <a:off x="2484" y="3699"/>
                  <a:ext cx="137" cy="5"/>
                </a:xfrm>
                <a:custGeom>
                  <a:avLst/>
                  <a:gdLst>
                    <a:gd name="T0" fmla="*/ 0 w 275"/>
                    <a:gd name="T1" fmla="*/ 1 h 10"/>
                    <a:gd name="T2" fmla="*/ 1 w 275"/>
                    <a:gd name="T3" fmla="*/ 3 h 10"/>
                    <a:gd name="T4" fmla="*/ 68 w 275"/>
                    <a:gd name="T5" fmla="*/ 3 h 10"/>
                    <a:gd name="T6" fmla="*/ 68 w 275"/>
                    <a:gd name="T7" fmla="*/ 0 h 10"/>
                    <a:gd name="T8" fmla="*/ 1 w 275"/>
                    <a:gd name="T9" fmla="*/ 0 h 10"/>
                    <a:gd name="T10" fmla="*/ 2 w 275"/>
                    <a:gd name="T11" fmla="*/ 1 h 10"/>
                    <a:gd name="T12" fmla="*/ 0 w 275"/>
                    <a:gd name="T13" fmla="*/ 1 h 10"/>
                    <a:gd name="T14" fmla="*/ 0 w 275"/>
                    <a:gd name="T15" fmla="*/ 3 h 10"/>
                    <a:gd name="T16" fmla="*/ 1 w 275"/>
                    <a:gd name="T17" fmla="*/ 3 h 10"/>
                    <a:gd name="T18" fmla="*/ 0 w 275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75"/>
                    <a:gd name="T31" fmla="*/ 0 h 10"/>
                    <a:gd name="T32" fmla="*/ 275 w 275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75" h="10">
                      <a:moveTo>
                        <a:pt x="0" y="5"/>
                      </a:moveTo>
                      <a:lnTo>
                        <a:pt x="5" y="10"/>
                      </a:lnTo>
                      <a:lnTo>
                        <a:pt x="275" y="10"/>
                      </a:lnTo>
                      <a:lnTo>
                        <a:pt x="275" y="0"/>
                      </a:ln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16"/>
                <p:cNvSpPr>
                  <a:spLocks/>
                </p:cNvSpPr>
                <p:nvPr/>
              </p:nvSpPr>
              <p:spPr bwMode="auto">
                <a:xfrm>
                  <a:off x="2484" y="3625"/>
                  <a:ext cx="4" cy="76"/>
                </a:xfrm>
                <a:custGeom>
                  <a:avLst/>
                  <a:gdLst>
                    <a:gd name="T0" fmla="*/ 1 w 10"/>
                    <a:gd name="T1" fmla="*/ 0 h 152"/>
                    <a:gd name="T2" fmla="*/ 0 w 10"/>
                    <a:gd name="T3" fmla="*/ 1 h 152"/>
                    <a:gd name="T4" fmla="*/ 0 w 10"/>
                    <a:gd name="T5" fmla="*/ 38 h 152"/>
                    <a:gd name="T6" fmla="*/ 2 w 10"/>
                    <a:gd name="T7" fmla="*/ 38 h 152"/>
                    <a:gd name="T8" fmla="*/ 2 w 10"/>
                    <a:gd name="T9" fmla="*/ 1 h 152"/>
                    <a:gd name="T10" fmla="*/ 1 w 10"/>
                    <a:gd name="T11" fmla="*/ 2 h 152"/>
                    <a:gd name="T12" fmla="*/ 1 w 10"/>
                    <a:gd name="T13" fmla="*/ 0 h 152"/>
                    <a:gd name="T14" fmla="*/ 0 w 10"/>
                    <a:gd name="T15" fmla="*/ 0 h 152"/>
                    <a:gd name="T16" fmla="*/ 0 w 10"/>
                    <a:gd name="T17" fmla="*/ 1 h 152"/>
                    <a:gd name="T18" fmla="*/ 1 w 10"/>
                    <a:gd name="T19" fmla="*/ 0 h 15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152"/>
                    <a:gd name="T32" fmla="*/ 10 w 10"/>
                    <a:gd name="T33" fmla="*/ 152 h 15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152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0" y="152"/>
                      </a:lnTo>
                      <a:lnTo>
                        <a:pt x="10" y="152"/>
                      </a:lnTo>
                      <a:lnTo>
                        <a:pt x="10" y="5"/>
                      </a:lnTo>
                      <a:lnTo>
                        <a:pt x="5" y="9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17"/>
                <p:cNvSpPr>
                  <a:spLocks/>
                </p:cNvSpPr>
                <p:nvPr/>
              </p:nvSpPr>
              <p:spPr bwMode="auto">
                <a:xfrm>
                  <a:off x="2486" y="3625"/>
                  <a:ext cx="137" cy="5"/>
                </a:xfrm>
                <a:custGeom>
                  <a:avLst/>
                  <a:gdLst>
                    <a:gd name="T0" fmla="*/ 68 w 275"/>
                    <a:gd name="T1" fmla="*/ 2 h 9"/>
                    <a:gd name="T2" fmla="*/ 67 w 275"/>
                    <a:gd name="T3" fmla="*/ 0 h 9"/>
                    <a:gd name="T4" fmla="*/ 0 w 275"/>
                    <a:gd name="T5" fmla="*/ 0 h 9"/>
                    <a:gd name="T6" fmla="*/ 0 w 275"/>
                    <a:gd name="T7" fmla="*/ 3 h 9"/>
                    <a:gd name="T8" fmla="*/ 67 w 275"/>
                    <a:gd name="T9" fmla="*/ 3 h 9"/>
                    <a:gd name="T10" fmla="*/ 66 w 275"/>
                    <a:gd name="T11" fmla="*/ 2 h 9"/>
                    <a:gd name="T12" fmla="*/ 68 w 275"/>
                    <a:gd name="T13" fmla="*/ 2 h 9"/>
                    <a:gd name="T14" fmla="*/ 68 w 275"/>
                    <a:gd name="T15" fmla="*/ 0 h 9"/>
                    <a:gd name="T16" fmla="*/ 67 w 275"/>
                    <a:gd name="T17" fmla="*/ 0 h 9"/>
                    <a:gd name="T18" fmla="*/ 68 w 275"/>
                    <a:gd name="T19" fmla="*/ 2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75"/>
                    <a:gd name="T31" fmla="*/ 0 h 9"/>
                    <a:gd name="T32" fmla="*/ 275 w 27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75" h="9">
                      <a:moveTo>
                        <a:pt x="275" y="5"/>
                      </a:moveTo>
                      <a:lnTo>
                        <a:pt x="270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270" y="9"/>
                      </a:lnTo>
                      <a:lnTo>
                        <a:pt x="266" y="5"/>
                      </a:lnTo>
                      <a:lnTo>
                        <a:pt x="275" y="5"/>
                      </a:lnTo>
                      <a:lnTo>
                        <a:pt x="275" y="0"/>
                      </a:lnTo>
                      <a:lnTo>
                        <a:pt x="270" y="0"/>
                      </a:lnTo>
                      <a:lnTo>
                        <a:pt x="27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18"/>
                <p:cNvSpPr>
                  <a:spLocks/>
                </p:cNvSpPr>
                <p:nvPr/>
              </p:nvSpPr>
              <p:spPr bwMode="auto">
                <a:xfrm>
                  <a:off x="2498" y="3641"/>
                  <a:ext cx="110" cy="47"/>
                </a:xfrm>
                <a:custGeom>
                  <a:avLst/>
                  <a:gdLst>
                    <a:gd name="T0" fmla="*/ 55 w 220"/>
                    <a:gd name="T1" fmla="*/ 0 h 93"/>
                    <a:gd name="T2" fmla="*/ 55 w 220"/>
                    <a:gd name="T3" fmla="*/ 24 h 93"/>
                    <a:gd name="T4" fmla="*/ 1 w 220"/>
                    <a:gd name="T5" fmla="*/ 24 h 93"/>
                    <a:gd name="T6" fmla="*/ 0 w 220"/>
                    <a:gd name="T7" fmla="*/ 0 h 93"/>
                    <a:gd name="T8" fmla="*/ 55 w 220"/>
                    <a:gd name="T9" fmla="*/ 0 h 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93"/>
                    <a:gd name="T17" fmla="*/ 220 w 220"/>
                    <a:gd name="T18" fmla="*/ 93 h 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93">
                      <a:moveTo>
                        <a:pt x="219" y="0"/>
                      </a:moveTo>
                      <a:lnTo>
                        <a:pt x="220" y="93"/>
                      </a:lnTo>
                      <a:lnTo>
                        <a:pt x="1" y="93"/>
                      </a:lnTo>
                      <a:lnTo>
                        <a:pt x="0" y="0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19"/>
                <p:cNvSpPr>
                  <a:spLocks/>
                </p:cNvSpPr>
                <p:nvPr/>
              </p:nvSpPr>
              <p:spPr bwMode="auto">
                <a:xfrm>
                  <a:off x="2606" y="3641"/>
                  <a:ext cx="4" cy="49"/>
                </a:xfrm>
                <a:custGeom>
                  <a:avLst/>
                  <a:gdLst>
                    <a:gd name="T0" fmla="*/ 1 w 9"/>
                    <a:gd name="T1" fmla="*/ 25 h 98"/>
                    <a:gd name="T2" fmla="*/ 2 w 9"/>
                    <a:gd name="T3" fmla="*/ 24 h 98"/>
                    <a:gd name="T4" fmla="*/ 1 w 9"/>
                    <a:gd name="T5" fmla="*/ 0 h 98"/>
                    <a:gd name="T6" fmla="*/ 0 w 9"/>
                    <a:gd name="T7" fmla="*/ 0 h 98"/>
                    <a:gd name="T8" fmla="*/ 0 w 9"/>
                    <a:gd name="T9" fmla="*/ 24 h 98"/>
                    <a:gd name="T10" fmla="*/ 1 w 9"/>
                    <a:gd name="T11" fmla="*/ 23 h 98"/>
                    <a:gd name="T12" fmla="*/ 1 w 9"/>
                    <a:gd name="T13" fmla="*/ 25 h 98"/>
                    <a:gd name="T14" fmla="*/ 2 w 9"/>
                    <a:gd name="T15" fmla="*/ 25 h 98"/>
                    <a:gd name="T16" fmla="*/ 2 w 9"/>
                    <a:gd name="T17" fmla="*/ 24 h 98"/>
                    <a:gd name="T18" fmla="*/ 1 w 9"/>
                    <a:gd name="T19" fmla="*/ 25 h 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98"/>
                    <a:gd name="T32" fmla="*/ 9 w 9"/>
                    <a:gd name="T33" fmla="*/ 98 h 9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98">
                      <a:moveTo>
                        <a:pt x="5" y="98"/>
                      </a:moveTo>
                      <a:lnTo>
                        <a:pt x="8" y="93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1" y="93"/>
                      </a:lnTo>
                      <a:lnTo>
                        <a:pt x="5" y="89"/>
                      </a:lnTo>
                      <a:lnTo>
                        <a:pt x="5" y="98"/>
                      </a:lnTo>
                      <a:lnTo>
                        <a:pt x="9" y="98"/>
                      </a:lnTo>
                      <a:lnTo>
                        <a:pt x="9" y="93"/>
                      </a:lnTo>
                      <a:lnTo>
                        <a:pt x="5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20"/>
                <p:cNvSpPr>
                  <a:spLocks/>
                </p:cNvSpPr>
                <p:nvPr/>
              </p:nvSpPr>
              <p:spPr bwMode="auto">
                <a:xfrm>
                  <a:off x="2496" y="3685"/>
                  <a:ext cx="112" cy="5"/>
                </a:xfrm>
                <a:custGeom>
                  <a:avLst/>
                  <a:gdLst>
                    <a:gd name="T0" fmla="*/ 1 w 223"/>
                    <a:gd name="T1" fmla="*/ 1 h 9"/>
                    <a:gd name="T2" fmla="*/ 1 w 223"/>
                    <a:gd name="T3" fmla="*/ 3 h 9"/>
                    <a:gd name="T4" fmla="*/ 56 w 223"/>
                    <a:gd name="T5" fmla="*/ 3 h 9"/>
                    <a:gd name="T6" fmla="*/ 56 w 223"/>
                    <a:gd name="T7" fmla="*/ 0 h 9"/>
                    <a:gd name="T8" fmla="*/ 1 w 223"/>
                    <a:gd name="T9" fmla="*/ 0 h 9"/>
                    <a:gd name="T10" fmla="*/ 2 w 223"/>
                    <a:gd name="T11" fmla="*/ 1 h 9"/>
                    <a:gd name="T12" fmla="*/ 0 w 223"/>
                    <a:gd name="T13" fmla="*/ 1 h 9"/>
                    <a:gd name="T14" fmla="*/ 1 w 223"/>
                    <a:gd name="T15" fmla="*/ 2 h 9"/>
                    <a:gd name="T16" fmla="*/ 1 w 223"/>
                    <a:gd name="T17" fmla="*/ 3 h 9"/>
                    <a:gd name="T18" fmla="*/ 1 w 223"/>
                    <a:gd name="T19" fmla="*/ 1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23"/>
                    <a:gd name="T31" fmla="*/ 0 h 9"/>
                    <a:gd name="T32" fmla="*/ 223 w 223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23" h="9">
                      <a:moveTo>
                        <a:pt x="1" y="4"/>
                      </a:moveTo>
                      <a:lnTo>
                        <a:pt x="4" y="9"/>
                      </a:lnTo>
                      <a:lnTo>
                        <a:pt x="223" y="9"/>
                      </a:lnTo>
                      <a:lnTo>
                        <a:pt x="223" y="0"/>
                      </a:lnTo>
                      <a:lnTo>
                        <a:pt x="4" y="0"/>
                      </a:lnTo>
                      <a:lnTo>
                        <a:pt x="8" y="4"/>
                      </a:ln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4" y="9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21"/>
                <p:cNvSpPr>
                  <a:spLocks/>
                </p:cNvSpPr>
                <p:nvPr/>
              </p:nvSpPr>
              <p:spPr bwMode="auto">
                <a:xfrm>
                  <a:off x="2496" y="3639"/>
                  <a:ext cx="4" cy="49"/>
                </a:xfrm>
                <a:custGeom>
                  <a:avLst/>
                  <a:gdLst>
                    <a:gd name="T0" fmla="*/ 1 w 9"/>
                    <a:gd name="T1" fmla="*/ 0 h 98"/>
                    <a:gd name="T2" fmla="*/ 0 w 9"/>
                    <a:gd name="T3" fmla="*/ 2 h 98"/>
                    <a:gd name="T4" fmla="*/ 0 w 9"/>
                    <a:gd name="T5" fmla="*/ 25 h 98"/>
                    <a:gd name="T6" fmla="*/ 2 w 9"/>
                    <a:gd name="T7" fmla="*/ 25 h 98"/>
                    <a:gd name="T8" fmla="*/ 2 w 9"/>
                    <a:gd name="T9" fmla="*/ 2 h 98"/>
                    <a:gd name="T10" fmla="*/ 1 w 9"/>
                    <a:gd name="T11" fmla="*/ 3 h 98"/>
                    <a:gd name="T12" fmla="*/ 1 w 9"/>
                    <a:gd name="T13" fmla="*/ 0 h 98"/>
                    <a:gd name="T14" fmla="*/ 0 w 9"/>
                    <a:gd name="T15" fmla="*/ 0 h 98"/>
                    <a:gd name="T16" fmla="*/ 0 w 9"/>
                    <a:gd name="T17" fmla="*/ 2 h 98"/>
                    <a:gd name="T18" fmla="*/ 1 w 9"/>
                    <a:gd name="T19" fmla="*/ 0 h 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98"/>
                    <a:gd name="T32" fmla="*/ 9 w 9"/>
                    <a:gd name="T33" fmla="*/ 98 h 9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98">
                      <a:moveTo>
                        <a:pt x="4" y="0"/>
                      </a:moveTo>
                      <a:lnTo>
                        <a:pt x="1" y="5"/>
                      </a:lnTo>
                      <a:lnTo>
                        <a:pt x="2" y="98"/>
                      </a:lnTo>
                      <a:lnTo>
                        <a:pt x="9" y="98"/>
                      </a:lnTo>
                      <a:lnTo>
                        <a:pt x="8" y="5"/>
                      </a:lnTo>
                      <a:lnTo>
                        <a:pt x="4" y="1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22"/>
                <p:cNvSpPr>
                  <a:spLocks/>
                </p:cNvSpPr>
                <p:nvPr/>
              </p:nvSpPr>
              <p:spPr bwMode="auto">
                <a:xfrm>
                  <a:off x="2498" y="3639"/>
                  <a:ext cx="112" cy="4"/>
                </a:xfrm>
                <a:custGeom>
                  <a:avLst/>
                  <a:gdLst>
                    <a:gd name="T0" fmla="*/ 56 w 223"/>
                    <a:gd name="T1" fmla="*/ 1 h 10"/>
                    <a:gd name="T2" fmla="*/ 55 w 223"/>
                    <a:gd name="T3" fmla="*/ 0 h 10"/>
                    <a:gd name="T4" fmla="*/ 0 w 223"/>
                    <a:gd name="T5" fmla="*/ 0 h 10"/>
                    <a:gd name="T6" fmla="*/ 0 w 223"/>
                    <a:gd name="T7" fmla="*/ 2 h 10"/>
                    <a:gd name="T8" fmla="*/ 55 w 223"/>
                    <a:gd name="T9" fmla="*/ 2 h 10"/>
                    <a:gd name="T10" fmla="*/ 54 w 223"/>
                    <a:gd name="T11" fmla="*/ 1 h 10"/>
                    <a:gd name="T12" fmla="*/ 56 w 223"/>
                    <a:gd name="T13" fmla="*/ 1 h 10"/>
                    <a:gd name="T14" fmla="*/ 56 w 223"/>
                    <a:gd name="T15" fmla="*/ 0 h 10"/>
                    <a:gd name="T16" fmla="*/ 55 w 223"/>
                    <a:gd name="T17" fmla="*/ 0 h 10"/>
                    <a:gd name="T18" fmla="*/ 56 w 223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23"/>
                    <a:gd name="T31" fmla="*/ 0 h 10"/>
                    <a:gd name="T32" fmla="*/ 223 w 223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23" h="10">
                      <a:moveTo>
                        <a:pt x="222" y="5"/>
                      </a:moveTo>
                      <a:lnTo>
                        <a:pt x="219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219" y="10"/>
                      </a:lnTo>
                      <a:lnTo>
                        <a:pt x="215" y="5"/>
                      </a:lnTo>
                      <a:lnTo>
                        <a:pt x="223" y="5"/>
                      </a:lnTo>
                      <a:lnTo>
                        <a:pt x="222" y="2"/>
                      </a:lnTo>
                      <a:lnTo>
                        <a:pt x="219" y="0"/>
                      </a:lnTo>
                      <a:lnTo>
                        <a:pt x="222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23"/>
                <p:cNvSpPr>
                  <a:spLocks/>
                </p:cNvSpPr>
                <p:nvPr/>
              </p:nvSpPr>
              <p:spPr bwMode="auto">
                <a:xfrm>
                  <a:off x="2511" y="3524"/>
                  <a:ext cx="177" cy="149"/>
                </a:xfrm>
                <a:custGeom>
                  <a:avLst/>
                  <a:gdLst>
                    <a:gd name="T0" fmla="*/ 73 w 356"/>
                    <a:gd name="T1" fmla="*/ 74 h 300"/>
                    <a:gd name="T2" fmla="*/ 0 w 356"/>
                    <a:gd name="T3" fmla="*/ 22 h 300"/>
                    <a:gd name="T4" fmla="*/ 15 w 356"/>
                    <a:gd name="T5" fmla="*/ 0 h 300"/>
                    <a:gd name="T6" fmla="*/ 88 w 356"/>
                    <a:gd name="T7" fmla="*/ 52 h 300"/>
                    <a:gd name="T8" fmla="*/ 73 w 356"/>
                    <a:gd name="T9" fmla="*/ 74 h 3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00"/>
                    <a:gd name="T17" fmla="*/ 356 w 356"/>
                    <a:gd name="T18" fmla="*/ 300 h 3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00">
                      <a:moveTo>
                        <a:pt x="294" y="300"/>
                      </a:moveTo>
                      <a:lnTo>
                        <a:pt x="0" y="89"/>
                      </a:lnTo>
                      <a:lnTo>
                        <a:pt x="63" y="0"/>
                      </a:lnTo>
                      <a:lnTo>
                        <a:pt x="356" y="211"/>
                      </a:lnTo>
                      <a:lnTo>
                        <a:pt x="294" y="300"/>
                      </a:lnTo>
                      <a:close/>
                    </a:path>
                  </a:pathLst>
                </a:custGeom>
                <a:solidFill>
                  <a:srgbClr val="C10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Freeform 24"/>
                <p:cNvSpPr>
                  <a:spLocks/>
                </p:cNvSpPr>
                <p:nvPr/>
              </p:nvSpPr>
              <p:spPr bwMode="auto">
                <a:xfrm>
                  <a:off x="2508" y="3566"/>
                  <a:ext cx="150" cy="109"/>
                </a:xfrm>
                <a:custGeom>
                  <a:avLst/>
                  <a:gdLst>
                    <a:gd name="T0" fmla="*/ 0 w 301"/>
                    <a:gd name="T1" fmla="*/ 1 h 218"/>
                    <a:gd name="T2" fmla="*/ 0 w 301"/>
                    <a:gd name="T3" fmla="*/ 2 h 218"/>
                    <a:gd name="T4" fmla="*/ 74 w 301"/>
                    <a:gd name="T5" fmla="*/ 55 h 218"/>
                    <a:gd name="T6" fmla="*/ 75 w 301"/>
                    <a:gd name="T7" fmla="*/ 53 h 218"/>
                    <a:gd name="T8" fmla="*/ 2 w 301"/>
                    <a:gd name="T9" fmla="*/ 0 h 218"/>
                    <a:gd name="T10" fmla="*/ 2 w 301"/>
                    <a:gd name="T11" fmla="*/ 2 h 218"/>
                    <a:gd name="T12" fmla="*/ 0 w 301"/>
                    <a:gd name="T13" fmla="*/ 1 h 218"/>
                    <a:gd name="T14" fmla="*/ 0 w 301"/>
                    <a:gd name="T15" fmla="*/ 1 h 218"/>
                    <a:gd name="T16" fmla="*/ 0 w 301"/>
                    <a:gd name="T17" fmla="*/ 2 h 218"/>
                    <a:gd name="T18" fmla="*/ 0 w 301"/>
                    <a:gd name="T19" fmla="*/ 1 h 2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01"/>
                    <a:gd name="T31" fmla="*/ 0 h 218"/>
                    <a:gd name="T32" fmla="*/ 301 w 301"/>
                    <a:gd name="T33" fmla="*/ 218 h 2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01" h="218">
                      <a:moveTo>
                        <a:pt x="2" y="2"/>
                      </a:moveTo>
                      <a:lnTo>
                        <a:pt x="3" y="7"/>
                      </a:lnTo>
                      <a:lnTo>
                        <a:pt x="296" y="218"/>
                      </a:lnTo>
                      <a:lnTo>
                        <a:pt x="301" y="211"/>
                      </a:lnTo>
                      <a:lnTo>
                        <a:pt x="8" y="0"/>
                      </a:lnTo>
                      <a:lnTo>
                        <a:pt x="9" y="6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3" y="7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25"/>
                <p:cNvSpPr>
                  <a:spLocks/>
                </p:cNvSpPr>
                <p:nvPr/>
              </p:nvSpPr>
              <p:spPr bwMode="auto">
                <a:xfrm>
                  <a:off x="2509" y="3521"/>
                  <a:ext cx="34" cy="48"/>
                </a:xfrm>
                <a:custGeom>
                  <a:avLst/>
                  <a:gdLst>
                    <a:gd name="T0" fmla="*/ 17 w 69"/>
                    <a:gd name="T1" fmla="*/ 0 h 97"/>
                    <a:gd name="T2" fmla="*/ 15 w 69"/>
                    <a:gd name="T3" fmla="*/ 1 h 97"/>
                    <a:gd name="T4" fmla="*/ 0 w 69"/>
                    <a:gd name="T5" fmla="*/ 23 h 97"/>
                    <a:gd name="T6" fmla="*/ 1 w 69"/>
                    <a:gd name="T7" fmla="*/ 24 h 97"/>
                    <a:gd name="T8" fmla="*/ 17 w 69"/>
                    <a:gd name="T9" fmla="*/ 2 h 97"/>
                    <a:gd name="T10" fmla="*/ 15 w 69"/>
                    <a:gd name="T11" fmla="*/ 2 h 97"/>
                    <a:gd name="T12" fmla="*/ 17 w 69"/>
                    <a:gd name="T13" fmla="*/ 0 h 97"/>
                    <a:gd name="T14" fmla="*/ 16 w 69"/>
                    <a:gd name="T15" fmla="*/ 0 h 97"/>
                    <a:gd name="T16" fmla="*/ 15 w 69"/>
                    <a:gd name="T17" fmla="*/ 1 h 97"/>
                    <a:gd name="T18" fmla="*/ 17 w 69"/>
                    <a:gd name="T19" fmla="*/ 0 h 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9"/>
                    <a:gd name="T31" fmla="*/ 0 h 97"/>
                    <a:gd name="T32" fmla="*/ 69 w 69"/>
                    <a:gd name="T33" fmla="*/ 97 h 9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9" h="97">
                      <a:moveTo>
                        <a:pt x="68" y="3"/>
                      </a:moveTo>
                      <a:lnTo>
                        <a:pt x="62" y="4"/>
                      </a:lnTo>
                      <a:lnTo>
                        <a:pt x="0" y="93"/>
                      </a:lnTo>
                      <a:lnTo>
                        <a:pt x="7" y="97"/>
                      </a:lnTo>
                      <a:lnTo>
                        <a:pt x="69" y="8"/>
                      </a:lnTo>
                      <a:lnTo>
                        <a:pt x="63" y="10"/>
                      </a:lnTo>
                      <a:lnTo>
                        <a:pt x="68" y="3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68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26"/>
                <p:cNvSpPr>
                  <a:spLocks/>
                </p:cNvSpPr>
                <p:nvPr/>
              </p:nvSpPr>
              <p:spPr bwMode="auto">
                <a:xfrm>
                  <a:off x="2541" y="3522"/>
                  <a:ext cx="150" cy="109"/>
                </a:xfrm>
                <a:custGeom>
                  <a:avLst/>
                  <a:gdLst>
                    <a:gd name="T0" fmla="*/ 74 w 302"/>
                    <a:gd name="T1" fmla="*/ 54 h 217"/>
                    <a:gd name="T2" fmla="*/ 74 w 302"/>
                    <a:gd name="T3" fmla="*/ 53 h 217"/>
                    <a:gd name="T4" fmla="*/ 1 w 302"/>
                    <a:gd name="T5" fmla="*/ 0 h 217"/>
                    <a:gd name="T6" fmla="*/ 0 w 302"/>
                    <a:gd name="T7" fmla="*/ 2 h 217"/>
                    <a:gd name="T8" fmla="*/ 73 w 302"/>
                    <a:gd name="T9" fmla="*/ 55 h 217"/>
                    <a:gd name="T10" fmla="*/ 72 w 302"/>
                    <a:gd name="T11" fmla="*/ 53 h 217"/>
                    <a:gd name="T12" fmla="*/ 74 w 302"/>
                    <a:gd name="T13" fmla="*/ 54 h 217"/>
                    <a:gd name="T14" fmla="*/ 75 w 302"/>
                    <a:gd name="T15" fmla="*/ 54 h 217"/>
                    <a:gd name="T16" fmla="*/ 74 w 302"/>
                    <a:gd name="T17" fmla="*/ 53 h 217"/>
                    <a:gd name="T18" fmla="*/ 74 w 302"/>
                    <a:gd name="T19" fmla="*/ 54 h 2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02"/>
                    <a:gd name="T31" fmla="*/ 0 h 217"/>
                    <a:gd name="T32" fmla="*/ 302 w 302"/>
                    <a:gd name="T33" fmla="*/ 217 h 2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02" h="217">
                      <a:moveTo>
                        <a:pt x="299" y="216"/>
                      </a:moveTo>
                      <a:lnTo>
                        <a:pt x="298" y="210"/>
                      </a:lnTo>
                      <a:lnTo>
                        <a:pt x="5" y="0"/>
                      </a:lnTo>
                      <a:lnTo>
                        <a:pt x="0" y="7"/>
                      </a:lnTo>
                      <a:lnTo>
                        <a:pt x="293" y="217"/>
                      </a:lnTo>
                      <a:lnTo>
                        <a:pt x="292" y="212"/>
                      </a:lnTo>
                      <a:lnTo>
                        <a:pt x="299" y="216"/>
                      </a:lnTo>
                      <a:lnTo>
                        <a:pt x="302" y="214"/>
                      </a:lnTo>
                      <a:lnTo>
                        <a:pt x="298" y="210"/>
                      </a:lnTo>
                      <a:lnTo>
                        <a:pt x="299" y="2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27"/>
                <p:cNvSpPr>
                  <a:spLocks/>
                </p:cNvSpPr>
                <p:nvPr/>
              </p:nvSpPr>
              <p:spPr bwMode="auto">
                <a:xfrm>
                  <a:off x="2656" y="3628"/>
                  <a:ext cx="34" cy="48"/>
                </a:xfrm>
                <a:custGeom>
                  <a:avLst/>
                  <a:gdLst>
                    <a:gd name="T0" fmla="*/ 0 w 69"/>
                    <a:gd name="T1" fmla="*/ 24 h 96"/>
                    <a:gd name="T2" fmla="*/ 1 w 69"/>
                    <a:gd name="T3" fmla="*/ 24 h 96"/>
                    <a:gd name="T4" fmla="*/ 17 w 69"/>
                    <a:gd name="T5" fmla="*/ 1 h 96"/>
                    <a:gd name="T6" fmla="*/ 15 w 69"/>
                    <a:gd name="T7" fmla="*/ 0 h 96"/>
                    <a:gd name="T8" fmla="*/ 0 w 69"/>
                    <a:gd name="T9" fmla="*/ 22 h 96"/>
                    <a:gd name="T10" fmla="*/ 1 w 69"/>
                    <a:gd name="T11" fmla="*/ 22 h 96"/>
                    <a:gd name="T12" fmla="*/ 0 w 69"/>
                    <a:gd name="T13" fmla="*/ 24 h 96"/>
                    <a:gd name="T14" fmla="*/ 1 w 69"/>
                    <a:gd name="T15" fmla="*/ 24 h 96"/>
                    <a:gd name="T16" fmla="*/ 1 w 69"/>
                    <a:gd name="T17" fmla="*/ 24 h 96"/>
                    <a:gd name="T18" fmla="*/ 0 w 69"/>
                    <a:gd name="T19" fmla="*/ 24 h 9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9"/>
                    <a:gd name="T31" fmla="*/ 0 h 96"/>
                    <a:gd name="T32" fmla="*/ 69 w 69"/>
                    <a:gd name="T33" fmla="*/ 96 h 9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9" h="96">
                      <a:moveTo>
                        <a:pt x="1" y="94"/>
                      </a:moveTo>
                      <a:lnTo>
                        <a:pt x="7" y="93"/>
                      </a:lnTo>
                      <a:lnTo>
                        <a:pt x="69" y="4"/>
                      </a:lnTo>
                      <a:lnTo>
                        <a:pt x="62" y="0"/>
                      </a:lnTo>
                      <a:lnTo>
                        <a:pt x="0" y="88"/>
                      </a:lnTo>
                      <a:lnTo>
                        <a:pt x="6" y="87"/>
                      </a:lnTo>
                      <a:lnTo>
                        <a:pt x="1" y="94"/>
                      </a:lnTo>
                      <a:lnTo>
                        <a:pt x="4" y="96"/>
                      </a:lnTo>
                      <a:lnTo>
                        <a:pt x="7" y="93"/>
                      </a:lnTo>
                      <a:lnTo>
                        <a:pt x="1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2733" y="2727"/>
                <a:ext cx="100" cy="352"/>
              </a:xfrm>
              <a:custGeom>
                <a:avLst/>
                <a:gdLst>
                  <a:gd name="T0" fmla="*/ 0 w 100"/>
                  <a:gd name="T1" fmla="*/ 352 h 352"/>
                  <a:gd name="T2" fmla="*/ 100 w 100"/>
                  <a:gd name="T3" fmla="*/ 212 h 352"/>
                  <a:gd name="T4" fmla="*/ 99 w 100"/>
                  <a:gd name="T5" fmla="*/ 0 h 352"/>
                  <a:gd name="T6" fmla="*/ 0 w 100"/>
                  <a:gd name="T7" fmla="*/ 92 h 352"/>
                  <a:gd name="T8" fmla="*/ 0 w 100"/>
                  <a:gd name="T9" fmla="*/ 352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352"/>
                  <a:gd name="T17" fmla="*/ 100 w 100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352">
                    <a:moveTo>
                      <a:pt x="0" y="352"/>
                    </a:moveTo>
                    <a:lnTo>
                      <a:pt x="100" y="212"/>
                    </a:lnTo>
                    <a:lnTo>
                      <a:pt x="99" y="0"/>
                    </a:lnTo>
                    <a:lnTo>
                      <a:pt x="0" y="9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FCFA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2370" y="2727"/>
                <a:ext cx="462" cy="87"/>
              </a:xfrm>
              <a:custGeom>
                <a:avLst/>
                <a:gdLst>
                  <a:gd name="T0" fmla="*/ 0 w 462"/>
                  <a:gd name="T1" fmla="*/ 87 h 87"/>
                  <a:gd name="T2" fmla="*/ 363 w 462"/>
                  <a:gd name="T3" fmla="*/ 87 h 87"/>
                  <a:gd name="T4" fmla="*/ 462 w 462"/>
                  <a:gd name="T5" fmla="*/ 0 h 87"/>
                  <a:gd name="T6" fmla="*/ 156 w 462"/>
                  <a:gd name="T7" fmla="*/ 0 h 87"/>
                  <a:gd name="T8" fmla="*/ 0 w 462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2"/>
                  <a:gd name="T16" fmla="*/ 0 h 87"/>
                  <a:gd name="T17" fmla="*/ 462 w 462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2" h="87">
                    <a:moveTo>
                      <a:pt x="0" y="87"/>
                    </a:moveTo>
                    <a:lnTo>
                      <a:pt x="363" y="87"/>
                    </a:lnTo>
                    <a:lnTo>
                      <a:pt x="462" y="0"/>
                    </a:lnTo>
                    <a:lnTo>
                      <a:pt x="156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CFA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5043" y="132"/>
              <a:ext cx="772" cy="1079"/>
              <a:chOff x="2851" y="2500"/>
              <a:chExt cx="514" cy="723"/>
            </a:xfrm>
          </p:grpSpPr>
          <p:sp>
            <p:nvSpPr>
              <p:cNvPr id="31" name="Freeform 31"/>
              <p:cNvSpPr>
                <a:spLocks/>
              </p:cNvSpPr>
              <p:nvPr/>
            </p:nvSpPr>
            <p:spPr bwMode="auto">
              <a:xfrm>
                <a:off x="3088" y="2830"/>
                <a:ext cx="8" cy="140"/>
              </a:xfrm>
              <a:custGeom>
                <a:avLst/>
                <a:gdLst>
                  <a:gd name="T0" fmla="*/ 2 w 18"/>
                  <a:gd name="T1" fmla="*/ 66 h 280"/>
                  <a:gd name="T2" fmla="*/ 4 w 18"/>
                  <a:gd name="T3" fmla="*/ 68 h 280"/>
                  <a:gd name="T4" fmla="*/ 4 w 18"/>
                  <a:gd name="T5" fmla="*/ 0 h 280"/>
                  <a:gd name="T6" fmla="*/ 0 w 18"/>
                  <a:gd name="T7" fmla="*/ 0 h 280"/>
                  <a:gd name="T8" fmla="*/ 0 w 18"/>
                  <a:gd name="T9" fmla="*/ 68 h 280"/>
                  <a:gd name="T10" fmla="*/ 2 w 18"/>
                  <a:gd name="T11" fmla="*/ 70 h 280"/>
                  <a:gd name="T12" fmla="*/ 0 w 18"/>
                  <a:gd name="T13" fmla="*/ 68 h 280"/>
                  <a:gd name="T14" fmla="*/ 1 w 18"/>
                  <a:gd name="T15" fmla="*/ 69 h 280"/>
                  <a:gd name="T16" fmla="*/ 2 w 18"/>
                  <a:gd name="T17" fmla="*/ 70 h 280"/>
                  <a:gd name="T18" fmla="*/ 3 w 18"/>
                  <a:gd name="T19" fmla="*/ 69 h 280"/>
                  <a:gd name="T20" fmla="*/ 4 w 18"/>
                  <a:gd name="T21" fmla="*/ 68 h 280"/>
                  <a:gd name="T22" fmla="*/ 2 w 18"/>
                  <a:gd name="T23" fmla="*/ 66 h 2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280"/>
                  <a:gd name="T38" fmla="*/ 18 w 18"/>
                  <a:gd name="T39" fmla="*/ 280 h 2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280">
                    <a:moveTo>
                      <a:pt x="9" y="262"/>
                    </a:moveTo>
                    <a:lnTo>
                      <a:pt x="18" y="271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71"/>
                    </a:lnTo>
                    <a:lnTo>
                      <a:pt x="9" y="280"/>
                    </a:lnTo>
                    <a:lnTo>
                      <a:pt x="0" y="271"/>
                    </a:lnTo>
                    <a:lnTo>
                      <a:pt x="4" y="276"/>
                    </a:lnTo>
                    <a:lnTo>
                      <a:pt x="9" y="278"/>
                    </a:lnTo>
                    <a:lnTo>
                      <a:pt x="14" y="276"/>
                    </a:lnTo>
                    <a:lnTo>
                      <a:pt x="18" y="271"/>
                    </a:lnTo>
                    <a:lnTo>
                      <a:pt x="9" y="2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2"/>
              <p:cNvSpPr>
                <a:spLocks/>
              </p:cNvSpPr>
              <p:nvPr/>
            </p:nvSpPr>
            <p:spPr bwMode="auto">
              <a:xfrm>
                <a:off x="3092" y="2961"/>
                <a:ext cx="38" cy="9"/>
              </a:xfrm>
              <a:custGeom>
                <a:avLst/>
                <a:gdLst>
                  <a:gd name="T0" fmla="*/ 14 w 76"/>
                  <a:gd name="T1" fmla="*/ 2 h 18"/>
                  <a:gd name="T2" fmla="*/ 17 w 76"/>
                  <a:gd name="T3" fmla="*/ 0 h 18"/>
                  <a:gd name="T4" fmla="*/ 0 w 76"/>
                  <a:gd name="T5" fmla="*/ 0 h 18"/>
                  <a:gd name="T6" fmla="*/ 0 w 76"/>
                  <a:gd name="T7" fmla="*/ 5 h 18"/>
                  <a:gd name="T8" fmla="*/ 17 w 76"/>
                  <a:gd name="T9" fmla="*/ 5 h 18"/>
                  <a:gd name="T10" fmla="*/ 19 w 76"/>
                  <a:gd name="T11" fmla="*/ 2 h 18"/>
                  <a:gd name="T12" fmla="*/ 17 w 76"/>
                  <a:gd name="T13" fmla="*/ 5 h 18"/>
                  <a:gd name="T14" fmla="*/ 19 w 76"/>
                  <a:gd name="T15" fmla="*/ 3 h 18"/>
                  <a:gd name="T16" fmla="*/ 19 w 76"/>
                  <a:gd name="T17" fmla="*/ 2 h 18"/>
                  <a:gd name="T18" fmla="*/ 19 w 76"/>
                  <a:gd name="T19" fmla="*/ 1 h 18"/>
                  <a:gd name="T20" fmla="*/ 17 w 76"/>
                  <a:gd name="T21" fmla="*/ 0 h 18"/>
                  <a:gd name="T22" fmla="*/ 14 w 76"/>
                  <a:gd name="T23" fmla="*/ 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6"/>
                  <a:gd name="T37" fmla="*/ 0 h 18"/>
                  <a:gd name="T38" fmla="*/ 76 w 76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6" h="18">
                    <a:moveTo>
                      <a:pt x="58" y="9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67" y="18"/>
                    </a:lnTo>
                    <a:lnTo>
                      <a:pt x="76" y="9"/>
                    </a:lnTo>
                    <a:lnTo>
                      <a:pt x="67" y="18"/>
                    </a:lnTo>
                    <a:lnTo>
                      <a:pt x="73" y="14"/>
                    </a:lnTo>
                    <a:lnTo>
                      <a:pt x="76" y="9"/>
                    </a:lnTo>
                    <a:lnTo>
                      <a:pt x="73" y="4"/>
                    </a:lnTo>
                    <a:lnTo>
                      <a:pt x="67" y="0"/>
                    </a:lnTo>
                    <a:lnTo>
                      <a:pt x="5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3"/>
              <p:cNvSpPr>
                <a:spLocks/>
              </p:cNvSpPr>
              <p:nvPr/>
            </p:nvSpPr>
            <p:spPr bwMode="auto">
              <a:xfrm>
                <a:off x="3121" y="2765"/>
                <a:ext cx="9" cy="201"/>
              </a:xfrm>
              <a:custGeom>
                <a:avLst/>
                <a:gdLst>
                  <a:gd name="T0" fmla="*/ 2 w 18"/>
                  <a:gd name="T1" fmla="*/ 0 h 401"/>
                  <a:gd name="T2" fmla="*/ 0 w 18"/>
                  <a:gd name="T3" fmla="*/ 3 h 401"/>
                  <a:gd name="T4" fmla="*/ 0 w 18"/>
                  <a:gd name="T5" fmla="*/ 101 h 401"/>
                  <a:gd name="T6" fmla="*/ 5 w 18"/>
                  <a:gd name="T7" fmla="*/ 101 h 401"/>
                  <a:gd name="T8" fmla="*/ 5 w 18"/>
                  <a:gd name="T9" fmla="*/ 3 h 401"/>
                  <a:gd name="T10" fmla="*/ 2 w 18"/>
                  <a:gd name="T11" fmla="*/ 5 h 401"/>
                  <a:gd name="T12" fmla="*/ 5 w 18"/>
                  <a:gd name="T13" fmla="*/ 3 h 401"/>
                  <a:gd name="T14" fmla="*/ 3 w 18"/>
                  <a:gd name="T15" fmla="*/ 1 h 401"/>
                  <a:gd name="T16" fmla="*/ 2 w 18"/>
                  <a:gd name="T17" fmla="*/ 0 h 401"/>
                  <a:gd name="T18" fmla="*/ 1 w 18"/>
                  <a:gd name="T19" fmla="*/ 1 h 401"/>
                  <a:gd name="T20" fmla="*/ 0 w 18"/>
                  <a:gd name="T21" fmla="*/ 3 h 401"/>
                  <a:gd name="T22" fmla="*/ 2 w 18"/>
                  <a:gd name="T23" fmla="*/ 0 h 4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401"/>
                  <a:gd name="T38" fmla="*/ 18 w 18"/>
                  <a:gd name="T39" fmla="*/ 401 h 4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401">
                    <a:moveTo>
                      <a:pt x="9" y="0"/>
                    </a:moveTo>
                    <a:lnTo>
                      <a:pt x="0" y="9"/>
                    </a:lnTo>
                    <a:lnTo>
                      <a:pt x="0" y="401"/>
                    </a:lnTo>
                    <a:lnTo>
                      <a:pt x="18" y="401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18" y="9"/>
                    </a:lnTo>
                    <a:lnTo>
                      <a:pt x="15" y="4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4"/>
              <p:cNvSpPr>
                <a:spLocks/>
              </p:cNvSpPr>
              <p:nvPr/>
            </p:nvSpPr>
            <p:spPr bwMode="auto">
              <a:xfrm>
                <a:off x="3088" y="2830"/>
                <a:ext cx="8" cy="140"/>
              </a:xfrm>
              <a:custGeom>
                <a:avLst/>
                <a:gdLst>
                  <a:gd name="T0" fmla="*/ 2 w 18"/>
                  <a:gd name="T1" fmla="*/ 66 h 280"/>
                  <a:gd name="T2" fmla="*/ 4 w 18"/>
                  <a:gd name="T3" fmla="*/ 68 h 280"/>
                  <a:gd name="T4" fmla="*/ 4 w 18"/>
                  <a:gd name="T5" fmla="*/ 0 h 280"/>
                  <a:gd name="T6" fmla="*/ 0 w 18"/>
                  <a:gd name="T7" fmla="*/ 0 h 280"/>
                  <a:gd name="T8" fmla="*/ 0 w 18"/>
                  <a:gd name="T9" fmla="*/ 68 h 280"/>
                  <a:gd name="T10" fmla="*/ 2 w 18"/>
                  <a:gd name="T11" fmla="*/ 70 h 280"/>
                  <a:gd name="T12" fmla="*/ 0 w 18"/>
                  <a:gd name="T13" fmla="*/ 68 h 280"/>
                  <a:gd name="T14" fmla="*/ 1 w 18"/>
                  <a:gd name="T15" fmla="*/ 69 h 280"/>
                  <a:gd name="T16" fmla="*/ 2 w 18"/>
                  <a:gd name="T17" fmla="*/ 70 h 280"/>
                  <a:gd name="T18" fmla="*/ 3 w 18"/>
                  <a:gd name="T19" fmla="*/ 69 h 280"/>
                  <a:gd name="T20" fmla="*/ 4 w 18"/>
                  <a:gd name="T21" fmla="*/ 68 h 280"/>
                  <a:gd name="T22" fmla="*/ 2 w 18"/>
                  <a:gd name="T23" fmla="*/ 66 h 2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280"/>
                  <a:gd name="T38" fmla="*/ 18 w 18"/>
                  <a:gd name="T39" fmla="*/ 280 h 2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280">
                    <a:moveTo>
                      <a:pt x="9" y="262"/>
                    </a:moveTo>
                    <a:lnTo>
                      <a:pt x="18" y="271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71"/>
                    </a:lnTo>
                    <a:lnTo>
                      <a:pt x="9" y="280"/>
                    </a:lnTo>
                    <a:lnTo>
                      <a:pt x="0" y="271"/>
                    </a:lnTo>
                    <a:lnTo>
                      <a:pt x="4" y="276"/>
                    </a:lnTo>
                    <a:lnTo>
                      <a:pt x="9" y="278"/>
                    </a:lnTo>
                    <a:lnTo>
                      <a:pt x="14" y="276"/>
                    </a:lnTo>
                    <a:lnTo>
                      <a:pt x="18" y="271"/>
                    </a:lnTo>
                    <a:lnTo>
                      <a:pt x="9" y="2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auto">
              <a:xfrm>
                <a:off x="3092" y="2961"/>
                <a:ext cx="38" cy="9"/>
              </a:xfrm>
              <a:custGeom>
                <a:avLst/>
                <a:gdLst>
                  <a:gd name="T0" fmla="*/ 14 w 76"/>
                  <a:gd name="T1" fmla="*/ 2 h 18"/>
                  <a:gd name="T2" fmla="*/ 17 w 76"/>
                  <a:gd name="T3" fmla="*/ 0 h 18"/>
                  <a:gd name="T4" fmla="*/ 0 w 76"/>
                  <a:gd name="T5" fmla="*/ 0 h 18"/>
                  <a:gd name="T6" fmla="*/ 0 w 76"/>
                  <a:gd name="T7" fmla="*/ 5 h 18"/>
                  <a:gd name="T8" fmla="*/ 17 w 76"/>
                  <a:gd name="T9" fmla="*/ 5 h 18"/>
                  <a:gd name="T10" fmla="*/ 19 w 76"/>
                  <a:gd name="T11" fmla="*/ 2 h 18"/>
                  <a:gd name="T12" fmla="*/ 17 w 76"/>
                  <a:gd name="T13" fmla="*/ 5 h 18"/>
                  <a:gd name="T14" fmla="*/ 19 w 76"/>
                  <a:gd name="T15" fmla="*/ 3 h 18"/>
                  <a:gd name="T16" fmla="*/ 19 w 76"/>
                  <a:gd name="T17" fmla="*/ 2 h 18"/>
                  <a:gd name="T18" fmla="*/ 19 w 76"/>
                  <a:gd name="T19" fmla="*/ 1 h 18"/>
                  <a:gd name="T20" fmla="*/ 17 w 76"/>
                  <a:gd name="T21" fmla="*/ 0 h 18"/>
                  <a:gd name="T22" fmla="*/ 14 w 76"/>
                  <a:gd name="T23" fmla="*/ 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6"/>
                  <a:gd name="T37" fmla="*/ 0 h 18"/>
                  <a:gd name="T38" fmla="*/ 76 w 76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6" h="18">
                    <a:moveTo>
                      <a:pt x="58" y="9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67" y="18"/>
                    </a:lnTo>
                    <a:lnTo>
                      <a:pt x="76" y="9"/>
                    </a:lnTo>
                    <a:lnTo>
                      <a:pt x="67" y="18"/>
                    </a:lnTo>
                    <a:lnTo>
                      <a:pt x="73" y="14"/>
                    </a:lnTo>
                    <a:lnTo>
                      <a:pt x="76" y="9"/>
                    </a:lnTo>
                    <a:lnTo>
                      <a:pt x="73" y="4"/>
                    </a:lnTo>
                    <a:lnTo>
                      <a:pt x="67" y="0"/>
                    </a:lnTo>
                    <a:lnTo>
                      <a:pt x="5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6"/>
              <p:cNvSpPr>
                <a:spLocks/>
              </p:cNvSpPr>
              <p:nvPr/>
            </p:nvSpPr>
            <p:spPr bwMode="auto">
              <a:xfrm>
                <a:off x="3121" y="2765"/>
                <a:ext cx="9" cy="201"/>
              </a:xfrm>
              <a:custGeom>
                <a:avLst/>
                <a:gdLst>
                  <a:gd name="T0" fmla="*/ 2 w 18"/>
                  <a:gd name="T1" fmla="*/ 0 h 401"/>
                  <a:gd name="T2" fmla="*/ 0 w 18"/>
                  <a:gd name="T3" fmla="*/ 3 h 401"/>
                  <a:gd name="T4" fmla="*/ 0 w 18"/>
                  <a:gd name="T5" fmla="*/ 101 h 401"/>
                  <a:gd name="T6" fmla="*/ 5 w 18"/>
                  <a:gd name="T7" fmla="*/ 101 h 401"/>
                  <a:gd name="T8" fmla="*/ 5 w 18"/>
                  <a:gd name="T9" fmla="*/ 3 h 401"/>
                  <a:gd name="T10" fmla="*/ 2 w 18"/>
                  <a:gd name="T11" fmla="*/ 5 h 401"/>
                  <a:gd name="T12" fmla="*/ 5 w 18"/>
                  <a:gd name="T13" fmla="*/ 3 h 401"/>
                  <a:gd name="T14" fmla="*/ 3 w 18"/>
                  <a:gd name="T15" fmla="*/ 1 h 401"/>
                  <a:gd name="T16" fmla="*/ 2 w 18"/>
                  <a:gd name="T17" fmla="*/ 0 h 401"/>
                  <a:gd name="T18" fmla="*/ 1 w 18"/>
                  <a:gd name="T19" fmla="*/ 1 h 401"/>
                  <a:gd name="T20" fmla="*/ 0 w 18"/>
                  <a:gd name="T21" fmla="*/ 3 h 401"/>
                  <a:gd name="T22" fmla="*/ 2 w 18"/>
                  <a:gd name="T23" fmla="*/ 0 h 4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401"/>
                  <a:gd name="T38" fmla="*/ 18 w 18"/>
                  <a:gd name="T39" fmla="*/ 401 h 4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401">
                    <a:moveTo>
                      <a:pt x="9" y="0"/>
                    </a:moveTo>
                    <a:lnTo>
                      <a:pt x="0" y="9"/>
                    </a:lnTo>
                    <a:lnTo>
                      <a:pt x="0" y="401"/>
                    </a:lnTo>
                    <a:lnTo>
                      <a:pt x="18" y="401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18" y="9"/>
                    </a:lnTo>
                    <a:lnTo>
                      <a:pt x="15" y="4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7"/>
              <p:cNvSpPr>
                <a:spLocks/>
              </p:cNvSpPr>
              <p:nvPr/>
            </p:nvSpPr>
            <p:spPr bwMode="auto">
              <a:xfrm>
                <a:off x="2855" y="2755"/>
                <a:ext cx="505" cy="466"/>
              </a:xfrm>
              <a:custGeom>
                <a:avLst/>
                <a:gdLst>
                  <a:gd name="T0" fmla="*/ 71 w 1008"/>
                  <a:gd name="T1" fmla="*/ 2 h 933"/>
                  <a:gd name="T2" fmla="*/ 119 w 1008"/>
                  <a:gd name="T3" fmla="*/ 58 h 933"/>
                  <a:gd name="T4" fmla="*/ 139 w 1008"/>
                  <a:gd name="T5" fmla="*/ 0 h 933"/>
                  <a:gd name="T6" fmla="*/ 169 w 1008"/>
                  <a:gd name="T7" fmla="*/ 186 h 933"/>
                  <a:gd name="T8" fmla="*/ 220 w 1008"/>
                  <a:gd name="T9" fmla="*/ 161 h 933"/>
                  <a:gd name="T10" fmla="*/ 230 w 1008"/>
                  <a:gd name="T11" fmla="*/ 181 h 933"/>
                  <a:gd name="T12" fmla="*/ 242 w 1008"/>
                  <a:gd name="T13" fmla="*/ 204 h 933"/>
                  <a:gd name="T14" fmla="*/ 251 w 1008"/>
                  <a:gd name="T15" fmla="*/ 220 h 933"/>
                  <a:gd name="T16" fmla="*/ 247 w 1008"/>
                  <a:gd name="T17" fmla="*/ 226 h 933"/>
                  <a:gd name="T18" fmla="*/ 235 w 1008"/>
                  <a:gd name="T19" fmla="*/ 231 h 933"/>
                  <a:gd name="T20" fmla="*/ 221 w 1008"/>
                  <a:gd name="T21" fmla="*/ 231 h 933"/>
                  <a:gd name="T22" fmla="*/ 206 w 1008"/>
                  <a:gd name="T23" fmla="*/ 219 h 933"/>
                  <a:gd name="T24" fmla="*/ 194 w 1008"/>
                  <a:gd name="T25" fmla="*/ 210 h 933"/>
                  <a:gd name="T26" fmla="*/ 185 w 1008"/>
                  <a:gd name="T27" fmla="*/ 216 h 933"/>
                  <a:gd name="T28" fmla="*/ 175 w 1008"/>
                  <a:gd name="T29" fmla="*/ 222 h 933"/>
                  <a:gd name="T30" fmla="*/ 166 w 1008"/>
                  <a:gd name="T31" fmla="*/ 227 h 933"/>
                  <a:gd name="T32" fmla="*/ 159 w 1008"/>
                  <a:gd name="T33" fmla="*/ 230 h 933"/>
                  <a:gd name="T34" fmla="*/ 152 w 1008"/>
                  <a:gd name="T35" fmla="*/ 232 h 933"/>
                  <a:gd name="T36" fmla="*/ 145 w 1008"/>
                  <a:gd name="T37" fmla="*/ 232 h 933"/>
                  <a:gd name="T38" fmla="*/ 139 w 1008"/>
                  <a:gd name="T39" fmla="*/ 227 h 933"/>
                  <a:gd name="T40" fmla="*/ 134 w 1008"/>
                  <a:gd name="T41" fmla="*/ 216 h 933"/>
                  <a:gd name="T42" fmla="*/ 125 w 1008"/>
                  <a:gd name="T43" fmla="*/ 194 h 933"/>
                  <a:gd name="T44" fmla="*/ 116 w 1008"/>
                  <a:gd name="T45" fmla="*/ 170 h 933"/>
                  <a:gd name="T46" fmla="*/ 109 w 1008"/>
                  <a:gd name="T47" fmla="*/ 154 h 933"/>
                  <a:gd name="T48" fmla="*/ 103 w 1008"/>
                  <a:gd name="T49" fmla="*/ 151 h 933"/>
                  <a:gd name="T50" fmla="*/ 89 w 1008"/>
                  <a:gd name="T51" fmla="*/ 151 h 933"/>
                  <a:gd name="T52" fmla="*/ 77 w 1008"/>
                  <a:gd name="T53" fmla="*/ 151 h 933"/>
                  <a:gd name="T54" fmla="*/ 69 w 1008"/>
                  <a:gd name="T55" fmla="*/ 151 h 933"/>
                  <a:gd name="T56" fmla="*/ 70 w 1008"/>
                  <a:gd name="T57" fmla="*/ 158 h 933"/>
                  <a:gd name="T58" fmla="*/ 77 w 1008"/>
                  <a:gd name="T59" fmla="*/ 182 h 933"/>
                  <a:gd name="T60" fmla="*/ 86 w 1008"/>
                  <a:gd name="T61" fmla="*/ 209 h 933"/>
                  <a:gd name="T62" fmla="*/ 92 w 1008"/>
                  <a:gd name="T63" fmla="*/ 228 h 933"/>
                  <a:gd name="T64" fmla="*/ 0 w 1008"/>
                  <a:gd name="T65" fmla="*/ 233 h 933"/>
                  <a:gd name="T66" fmla="*/ 2 w 1008"/>
                  <a:gd name="T67" fmla="*/ 223 h 933"/>
                  <a:gd name="T68" fmla="*/ 7 w 1008"/>
                  <a:gd name="T69" fmla="*/ 212 h 933"/>
                  <a:gd name="T70" fmla="*/ 19 w 1008"/>
                  <a:gd name="T71" fmla="*/ 203 h 933"/>
                  <a:gd name="T72" fmla="*/ 41 w 1008"/>
                  <a:gd name="T73" fmla="*/ 200 h 933"/>
                  <a:gd name="T74" fmla="*/ 37 w 1008"/>
                  <a:gd name="T75" fmla="*/ 185 h 933"/>
                  <a:gd name="T76" fmla="*/ 32 w 1008"/>
                  <a:gd name="T77" fmla="*/ 164 h 933"/>
                  <a:gd name="T78" fmla="*/ 27 w 1008"/>
                  <a:gd name="T79" fmla="*/ 145 h 933"/>
                  <a:gd name="T80" fmla="*/ 24 w 1008"/>
                  <a:gd name="T81" fmla="*/ 133 h 933"/>
                  <a:gd name="T82" fmla="*/ 23 w 1008"/>
                  <a:gd name="T83" fmla="*/ 127 h 933"/>
                  <a:gd name="T84" fmla="*/ 24 w 1008"/>
                  <a:gd name="T85" fmla="*/ 121 h 933"/>
                  <a:gd name="T86" fmla="*/ 27 w 1008"/>
                  <a:gd name="T87" fmla="*/ 116 h 933"/>
                  <a:gd name="T88" fmla="*/ 35 w 1008"/>
                  <a:gd name="T89" fmla="*/ 114 h 933"/>
                  <a:gd name="T90" fmla="*/ 46 w 1008"/>
                  <a:gd name="T91" fmla="*/ 114 h 933"/>
                  <a:gd name="T92" fmla="*/ 55 w 1008"/>
                  <a:gd name="T93" fmla="*/ 113 h 933"/>
                  <a:gd name="T94" fmla="*/ 62 w 1008"/>
                  <a:gd name="T95" fmla="*/ 112 h 933"/>
                  <a:gd name="T96" fmla="*/ 65 w 1008"/>
                  <a:gd name="T97" fmla="*/ 112 h 933"/>
                  <a:gd name="T98" fmla="*/ 55 w 1008"/>
                  <a:gd name="T99" fmla="*/ 2 h 9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08"/>
                  <a:gd name="T151" fmla="*/ 0 h 933"/>
                  <a:gd name="T152" fmla="*/ 1008 w 1008"/>
                  <a:gd name="T153" fmla="*/ 933 h 93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08" h="933">
                    <a:moveTo>
                      <a:pt x="218" y="9"/>
                    </a:moveTo>
                    <a:lnTo>
                      <a:pt x="283" y="9"/>
                    </a:lnTo>
                    <a:lnTo>
                      <a:pt x="283" y="232"/>
                    </a:lnTo>
                    <a:lnTo>
                      <a:pt x="473" y="232"/>
                    </a:lnTo>
                    <a:lnTo>
                      <a:pt x="473" y="0"/>
                    </a:lnTo>
                    <a:lnTo>
                      <a:pt x="554" y="0"/>
                    </a:lnTo>
                    <a:lnTo>
                      <a:pt x="554" y="388"/>
                    </a:lnTo>
                    <a:lnTo>
                      <a:pt x="673" y="745"/>
                    </a:lnTo>
                    <a:lnTo>
                      <a:pt x="866" y="624"/>
                    </a:lnTo>
                    <a:lnTo>
                      <a:pt x="877" y="647"/>
                    </a:lnTo>
                    <a:lnTo>
                      <a:pt x="896" y="683"/>
                    </a:lnTo>
                    <a:lnTo>
                      <a:pt x="919" y="727"/>
                    </a:lnTo>
                    <a:lnTo>
                      <a:pt x="944" y="773"/>
                    </a:lnTo>
                    <a:lnTo>
                      <a:pt x="967" y="819"/>
                    </a:lnTo>
                    <a:lnTo>
                      <a:pt x="989" y="856"/>
                    </a:lnTo>
                    <a:lnTo>
                      <a:pt x="1003" y="883"/>
                    </a:lnTo>
                    <a:lnTo>
                      <a:pt x="1008" y="894"/>
                    </a:lnTo>
                    <a:lnTo>
                      <a:pt x="987" y="906"/>
                    </a:lnTo>
                    <a:lnTo>
                      <a:pt x="964" y="917"/>
                    </a:lnTo>
                    <a:lnTo>
                      <a:pt x="939" y="926"/>
                    </a:lnTo>
                    <a:lnTo>
                      <a:pt x="912" y="929"/>
                    </a:lnTo>
                    <a:lnTo>
                      <a:pt x="882" y="924"/>
                    </a:lnTo>
                    <a:lnTo>
                      <a:pt x="852" y="906"/>
                    </a:lnTo>
                    <a:lnTo>
                      <a:pt x="820" y="876"/>
                    </a:lnTo>
                    <a:lnTo>
                      <a:pt x="788" y="830"/>
                    </a:lnTo>
                    <a:lnTo>
                      <a:pt x="772" y="840"/>
                    </a:lnTo>
                    <a:lnTo>
                      <a:pt x="755" y="851"/>
                    </a:lnTo>
                    <a:lnTo>
                      <a:pt x="737" y="864"/>
                    </a:lnTo>
                    <a:lnTo>
                      <a:pt x="717" y="876"/>
                    </a:lnTo>
                    <a:lnTo>
                      <a:pt x="698" y="888"/>
                    </a:lnTo>
                    <a:lnTo>
                      <a:pt x="678" y="899"/>
                    </a:lnTo>
                    <a:lnTo>
                      <a:pt x="663" y="908"/>
                    </a:lnTo>
                    <a:lnTo>
                      <a:pt x="648" y="915"/>
                    </a:lnTo>
                    <a:lnTo>
                      <a:pt x="634" y="922"/>
                    </a:lnTo>
                    <a:lnTo>
                      <a:pt x="620" y="927"/>
                    </a:lnTo>
                    <a:lnTo>
                      <a:pt x="606" y="931"/>
                    </a:lnTo>
                    <a:lnTo>
                      <a:pt x="592" y="933"/>
                    </a:lnTo>
                    <a:lnTo>
                      <a:pt x="577" y="929"/>
                    </a:lnTo>
                    <a:lnTo>
                      <a:pt x="565" y="924"/>
                    </a:lnTo>
                    <a:lnTo>
                      <a:pt x="554" y="911"/>
                    </a:lnTo>
                    <a:lnTo>
                      <a:pt x="546" y="894"/>
                    </a:lnTo>
                    <a:lnTo>
                      <a:pt x="535" y="865"/>
                    </a:lnTo>
                    <a:lnTo>
                      <a:pt x="519" y="826"/>
                    </a:lnTo>
                    <a:lnTo>
                      <a:pt x="499" y="778"/>
                    </a:lnTo>
                    <a:lnTo>
                      <a:pt x="480" y="729"/>
                    </a:lnTo>
                    <a:lnTo>
                      <a:pt x="461" y="683"/>
                    </a:lnTo>
                    <a:lnTo>
                      <a:pt x="445" y="644"/>
                    </a:lnTo>
                    <a:lnTo>
                      <a:pt x="434" y="617"/>
                    </a:lnTo>
                    <a:lnTo>
                      <a:pt x="430" y="606"/>
                    </a:lnTo>
                    <a:lnTo>
                      <a:pt x="409" y="606"/>
                    </a:lnTo>
                    <a:lnTo>
                      <a:pt x="384" y="606"/>
                    </a:lnTo>
                    <a:lnTo>
                      <a:pt x="356" y="606"/>
                    </a:lnTo>
                    <a:lnTo>
                      <a:pt x="331" y="606"/>
                    </a:lnTo>
                    <a:lnTo>
                      <a:pt x="306" y="606"/>
                    </a:lnTo>
                    <a:lnTo>
                      <a:pt x="287" y="606"/>
                    </a:lnTo>
                    <a:lnTo>
                      <a:pt x="274" y="606"/>
                    </a:lnTo>
                    <a:lnTo>
                      <a:pt x="269" y="606"/>
                    </a:lnTo>
                    <a:lnTo>
                      <a:pt x="278" y="635"/>
                    </a:lnTo>
                    <a:lnTo>
                      <a:pt x="290" y="679"/>
                    </a:lnTo>
                    <a:lnTo>
                      <a:pt x="308" y="731"/>
                    </a:lnTo>
                    <a:lnTo>
                      <a:pt x="326" y="785"/>
                    </a:lnTo>
                    <a:lnTo>
                      <a:pt x="342" y="839"/>
                    </a:lnTo>
                    <a:lnTo>
                      <a:pt x="356" y="885"/>
                    </a:lnTo>
                    <a:lnTo>
                      <a:pt x="367" y="915"/>
                    </a:lnTo>
                    <a:lnTo>
                      <a:pt x="370" y="927"/>
                    </a:lnTo>
                    <a:lnTo>
                      <a:pt x="0" y="933"/>
                    </a:lnTo>
                    <a:lnTo>
                      <a:pt x="2" y="915"/>
                    </a:lnTo>
                    <a:lnTo>
                      <a:pt x="5" y="894"/>
                    </a:lnTo>
                    <a:lnTo>
                      <a:pt x="14" y="871"/>
                    </a:lnTo>
                    <a:lnTo>
                      <a:pt x="28" y="849"/>
                    </a:lnTo>
                    <a:lnTo>
                      <a:pt x="48" y="828"/>
                    </a:lnTo>
                    <a:lnTo>
                      <a:pt x="76" y="812"/>
                    </a:lnTo>
                    <a:lnTo>
                      <a:pt x="113" y="803"/>
                    </a:lnTo>
                    <a:lnTo>
                      <a:pt x="161" y="803"/>
                    </a:lnTo>
                    <a:lnTo>
                      <a:pt x="154" y="777"/>
                    </a:lnTo>
                    <a:lnTo>
                      <a:pt x="145" y="741"/>
                    </a:lnTo>
                    <a:lnTo>
                      <a:pt x="134" y="700"/>
                    </a:lnTo>
                    <a:lnTo>
                      <a:pt x="126" y="658"/>
                    </a:lnTo>
                    <a:lnTo>
                      <a:pt x="115" y="617"/>
                    </a:lnTo>
                    <a:lnTo>
                      <a:pt x="106" y="580"/>
                    </a:lnTo>
                    <a:lnTo>
                      <a:pt x="99" y="551"/>
                    </a:lnTo>
                    <a:lnTo>
                      <a:pt x="94" y="534"/>
                    </a:lnTo>
                    <a:lnTo>
                      <a:pt x="90" y="521"/>
                    </a:lnTo>
                    <a:lnTo>
                      <a:pt x="90" y="509"/>
                    </a:lnTo>
                    <a:lnTo>
                      <a:pt x="90" y="496"/>
                    </a:lnTo>
                    <a:lnTo>
                      <a:pt x="94" y="484"/>
                    </a:lnTo>
                    <a:lnTo>
                      <a:pt x="99" y="473"/>
                    </a:lnTo>
                    <a:lnTo>
                      <a:pt x="108" y="465"/>
                    </a:lnTo>
                    <a:lnTo>
                      <a:pt x="122" y="459"/>
                    </a:lnTo>
                    <a:lnTo>
                      <a:pt x="140" y="457"/>
                    </a:lnTo>
                    <a:lnTo>
                      <a:pt x="161" y="457"/>
                    </a:lnTo>
                    <a:lnTo>
                      <a:pt x="182" y="456"/>
                    </a:lnTo>
                    <a:lnTo>
                      <a:pt x="202" y="454"/>
                    </a:lnTo>
                    <a:lnTo>
                      <a:pt x="220" y="452"/>
                    </a:lnTo>
                    <a:lnTo>
                      <a:pt x="235" y="452"/>
                    </a:lnTo>
                    <a:lnTo>
                      <a:pt x="246" y="450"/>
                    </a:lnTo>
                    <a:lnTo>
                      <a:pt x="253" y="449"/>
                    </a:lnTo>
                    <a:lnTo>
                      <a:pt x="257" y="449"/>
                    </a:lnTo>
                    <a:lnTo>
                      <a:pt x="227" y="314"/>
                    </a:lnTo>
                    <a:lnTo>
                      <a:pt x="218" y="9"/>
                    </a:lnTo>
                    <a:close/>
                  </a:path>
                </a:pathLst>
              </a:custGeom>
              <a:solidFill>
                <a:srgbClr val="84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8"/>
              <p:cNvSpPr>
                <a:spLocks/>
              </p:cNvSpPr>
              <p:nvPr/>
            </p:nvSpPr>
            <p:spPr bwMode="auto">
              <a:xfrm>
                <a:off x="2964" y="2755"/>
                <a:ext cx="38" cy="8"/>
              </a:xfrm>
              <a:custGeom>
                <a:avLst/>
                <a:gdLst>
                  <a:gd name="T0" fmla="*/ 20 w 74"/>
                  <a:gd name="T1" fmla="*/ 2 h 18"/>
                  <a:gd name="T2" fmla="*/ 17 w 74"/>
                  <a:gd name="T3" fmla="*/ 0 h 18"/>
                  <a:gd name="T4" fmla="*/ 0 w 74"/>
                  <a:gd name="T5" fmla="*/ 0 h 18"/>
                  <a:gd name="T6" fmla="*/ 0 w 74"/>
                  <a:gd name="T7" fmla="*/ 4 h 18"/>
                  <a:gd name="T8" fmla="*/ 17 w 74"/>
                  <a:gd name="T9" fmla="*/ 4 h 18"/>
                  <a:gd name="T10" fmla="*/ 15 w 74"/>
                  <a:gd name="T11" fmla="*/ 2 h 18"/>
                  <a:gd name="T12" fmla="*/ 20 w 74"/>
                  <a:gd name="T13" fmla="*/ 2 h 18"/>
                  <a:gd name="T14" fmla="*/ 20 w 74"/>
                  <a:gd name="T15" fmla="*/ 0 h 18"/>
                  <a:gd name="T16" fmla="*/ 17 w 74"/>
                  <a:gd name="T17" fmla="*/ 0 h 18"/>
                  <a:gd name="T18" fmla="*/ 20 w 74"/>
                  <a:gd name="T19" fmla="*/ 2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18"/>
                  <a:gd name="T32" fmla="*/ 74 w 74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18">
                    <a:moveTo>
                      <a:pt x="74" y="9"/>
                    </a:moveTo>
                    <a:lnTo>
                      <a:pt x="65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65" y="18"/>
                    </a:lnTo>
                    <a:lnTo>
                      <a:pt x="56" y="9"/>
                    </a:lnTo>
                    <a:lnTo>
                      <a:pt x="74" y="9"/>
                    </a:lnTo>
                    <a:lnTo>
                      <a:pt x="74" y="0"/>
                    </a:lnTo>
                    <a:lnTo>
                      <a:pt x="65" y="0"/>
                    </a:lnTo>
                    <a:lnTo>
                      <a:pt x="74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9"/>
              <p:cNvSpPr>
                <a:spLocks/>
              </p:cNvSpPr>
              <p:nvPr/>
            </p:nvSpPr>
            <p:spPr bwMode="auto">
              <a:xfrm>
                <a:off x="2993" y="2759"/>
                <a:ext cx="9" cy="116"/>
              </a:xfrm>
              <a:custGeom>
                <a:avLst/>
                <a:gdLst>
                  <a:gd name="T0" fmla="*/ 2 w 18"/>
                  <a:gd name="T1" fmla="*/ 54 h 232"/>
                  <a:gd name="T2" fmla="*/ 5 w 18"/>
                  <a:gd name="T3" fmla="*/ 56 h 232"/>
                  <a:gd name="T4" fmla="*/ 5 w 18"/>
                  <a:gd name="T5" fmla="*/ 0 h 232"/>
                  <a:gd name="T6" fmla="*/ 0 w 18"/>
                  <a:gd name="T7" fmla="*/ 0 h 232"/>
                  <a:gd name="T8" fmla="*/ 0 w 18"/>
                  <a:gd name="T9" fmla="*/ 56 h 232"/>
                  <a:gd name="T10" fmla="*/ 2 w 18"/>
                  <a:gd name="T11" fmla="*/ 58 h 232"/>
                  <a:gd name="T12" fmla="*/ 0 w 18"/>
                  <a:gd name="T13" fmla="*/ 56 h 232"/>
                  <a:gd name="T14" fmla="*/ 0 w 18"/>
                  <a:gd name="T15" fmla="*/ 58 h 232"/>
                  <a:gd name="T16" fmla="*/ 2 w 18"/>
                  <a:gd name="T17" fmla="*/ 58 h 232"/>
                  <a:gd name="T18" fmla="*/ 2 w 18"/>
                  <a:gd name="T19" fmla="*/ 54 h 2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232"/>
                  <a:gd name="T32" fmla="*/ 18 w 18"/>
                  <a:gd name="T33" fmla="*/ 232 h 2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232">
                    <a:moveTo>
                      <a:pt x="9" y="214"/>
                    </a:moveTo>
                    <a:lnTo>
                      <a:pt x="18" y="2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9" y="232"/>
                    </a:lnTo>
                    <a:lnTo>
                      <a:pt x="0" y="223"/>
                    </a:lnTo>
                    <a:lnTo>
                      <a:pt x="0" y="232"/>
                    </a:lnTo>
                    <a:lnTo>
                      <a:pt x="9" y="232"/>
                    </a:lnTo>
                    <a:lnTo>
                      <a:pt x="9" y="2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40"/>
              <p:cNvSpPr>
                <a:spLocks/>
              </p:cNvSpPr>
              <p:nvPr/>
            </p:nvSpPr>
            <p:spPr bwMode="auto">
              <a:xfrm>
                <a:off x="2997" y="2866"/>
                <a:ext cx="99" cy="9"/>
              </a:xfrm>
              <a:custGeom>
                <a:avLst/>
                <a:gdLst>
                  <a:gd name="T0" fmla="*/ 45 w 199"/>
                  <a:gd name="T1" fmla="*/ 2 h 18"/>
                  <a:gd name="T2" fmla="*/ 47 w 199"/>
                  <a:gd name="T3" fmla="*/ 0 h 18"/>
                  <a:gd name="T4" fmla="*/ 0 w 199"/>
                  <a:gd name="T5" fmla="*/ 0 h 18"/>
                  <a:gd name="T6" fmla="*/ 0 w 199"/>
                  <a:gd name="T7" fmla="*/ 5 h 18"/>
                  <a:gd name="T8" fmla="*/ 47 w 199"/>
                  <a:gd name="T9" fmla="*/ 5 h 18"/>
                  <a:gd name="T10" fmla="*/ 49 w 199"/>
                  <a:gd name="T11" fmla="*/ 2 h 18"/>
                  <a:gd name="T12" fmla="*/ 47 w 199"/>
                  <a:gd name="T13" fmla="*/ 5 h 18"/>
                  <a:gd name="T14" fmla="*/ 49 w 199"/>
                  <a:gd name="T15" fmla="*/ 5 h 18"/>
                  <a:gd name="T16" fmla="*/ 49 w 199"/>
                  <a:gd name="T17" fmla="*/ 2 h 18"/>
                  <a:gd name="T18" fmla="*/ 45 w 199"/>
                  <a:gd name="T19" fmla="*/ 2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9"/>
                  <a:gd name="T31" fmla="*/ 0 h 18"/>
                  <a:gd name="T32" fmla="*/ 199 w 199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9" h="18">
                    <a:moveTo>
                      <a:pt x="181" y="9"/>
                    </a:moveTo>
                    <a:lnTo>
                      <a:pt x="19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90" y="18"/>
                    </a:lnTo>
                    <a:lnTo>
                      <a:pt x="199" y="9"/>
                    </a:lnTo>
                    <a:lnTo>
                      <a:pt x="190" y="18"/>
                    </a:lnTo>
                    <a:lnTo>
                      <a:pt x="199" y="18"/>
                    </a:lnTo>
                    <a:lnTo>
                      <a:pt x="199" y="9"/>
                    </a:lnTo>
                    <a:lnTo>
                      <a:pt x="18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41"/>
              <p:cNvSpPr>
                <a:spLocks/>
              </p:cNvSpPr>
              <p:nvPr/>
            </p:nvSpPr>
            <p:spPr bwMode="auto">
              <a:xfrm>
                <a:off x="3088" y="2750"/>
                <a:ext cx="8" cy="121"/>
              </a:xfrm>
              <a:custGeom>
                <a:avLst/>
                <a:gdLst>
                  <a:gd name="T0" fmla="*/ 2 w 18"/>
                  <a:gd name="T1" fmla="*/ 0 h 241"/>
                  <a:gd name="T2" fmla="*/ 0 w 18"/>
                  <a:gd name="T3" fmla="*/ 3 h 241"/>
                  <a:gd name="T4" fmla="*/ 0 w 18"/>
                  <a:gd name="T5" fmla="*/ 61 h 241"/>
                  <a:gd name="T6" fmla="*/ 4 w 18"/>
                  <a:gd name="T7" fmla="*/ 61 h 241"/>
                  <a:gd name="T8" fmla="*/ 4 w 18"/>
                  <a:gd name="T9" fmla="*/ 3 h 241"/>
                  <a:gd name="T10" fmla="*/ 2 w 18"/>
                  <a:gd name="T11" fmla="*/ 5 h 241"/>
                  <a:gd name="T12" fmla="*/ 2 w 18"/>
                  <a:gd name="T13" fmla="*/ 0 h 241"/>
                  <a:gd name="T14" fmla="*/ 0 w 18"/>
                  <a:gd name="T15" fmla="*/ 0 h 241"/>
                  <a:gd name="T16" fmla="*/ 0 w 18"/>
                  <a:gd name="T17" fmla="*/ 3 h 241"/>
                  <a:gd name="T18" fmla="*/ 2 w 18"/>
                  <a:gd name="T19" fmla="*/ 0 h 2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241"/>
                  <a:gd name="T32" fmla="*/ 18 w 18"/>
                  <a:gd name="T33" fmla="*/ 241 h 24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241">
                    <a:moveTo>
                      <a:pt x="9" y="0"/>
                    </a:moveTo>
                    <a:lnTo>
                      <a:pt x="0" y="9"/>
                    </a:lnTo>
                    <a:lnTo>
                      <a:pt x="0" y="241"/>
                    </a:lnTo>
                    <a:lnTo>
                      <a:pt x="18" y="241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2"/>
              <p:cNvSpPr>
                <a:spLocks/>
              </p:cNvSpPr>
              <p:nvPr/>
            </p:nvSpPr>
            <p:spPr bwMode="auto">
              <a:xfrm>
                <a:off x="3092" y="2750"/>
                <a:ext cx="45" cy="9"/>
              </a:xfrm>
              <a:custGeom>
                <a:avLst/>
                <a:gdLst>
                  <a:gd name="T0" fmla="*/ 23 w 90"/>
                  <a:gd name="T1" fmla="*/ 2 h 18"/>
                  <a:gd name="T2" fmla="*/ 21 w 90"/>
                  <a:gd name="T3" fmla="*/ 0 h 18"/>
                  <a:gd name="T4" fmla="*/ 0 w 90"/>
                  <a:gd name="T5" fmla="*/ 0 h 18"/>
                  <a:gd name="T6" fmla="*/ 0 w 90"/>
                  <a:gd name="T7" fmla="*/ 5 h 18"/>
                  <a:gd name="T8" fmla="*/ 21 w 90"/>
                  <a:gd name="T9" fmla="*/ 5 h 18"/>
                  <a:gd name="T10" fmla="*/ 19 w 90"/>
                  <a:gd name="T11" fmla="*/ 2 h 18"/>
                  <a:gd name="T12" fmla="*/ 23 w 90"/>
                  <a:gd name="T13" fmla="*/ 2 h 18"/>
                  <a:gd name="T14" fmla="*/ 23 w 90"/>
                  <a:gd name="T15" fmla="*/ 0 h 18"/>
                  <a:gd name="T16" fmla="*/ 21 w 90"/>
                  <a:gd name="T17" fmla="*/ 0 h 18"/>
                  <a:gd name="T18" fmla="*/ 23 w 90"/>
                  <a:gd name="T19" fmla="*/ 2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0"/>
                  <a:gd name="T31" fmla="*/ 0 h 18"/>
                  <a:gd name="T32" fmla="*/ 90 w 90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0" h="18">
                    <a:moveTo>
                      <a:pt x="90" y="9"/>
                    </a:moveTo>
                    <a:lnTo>
                      <a:pt x="81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81" y="18"/>
                    </a:lnTo>
                    <a:lnTo>
                      <a:pt x="73" y="9"/>
                    </a:lnTo>
                    <a:lnTo>
                      <a:pt x="90" y="9"/>
                    </a:lnTo>
                    <a:lnTo>
                      <a:pt x="90" y="0"/>
                    </a:lnTo>
                    <a:lnTo>
                      <a:pt x="81" y="0"/>
                    </a:lnTo>
                    <a:lnTo>
                      <a:pt x="9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3"/>
              <p:cNvSpPr>
                <a:spLocks/>
              </p:cNvSpPr>
              <p:nvPr/>
            </p:nvSpPr>
            <p:spPr bwMode="auto">
              <a:xfrm>
                <a:off x="3128" y="2755"/>
                <a:ext cx="9" cy="195"/>
              </a:xfrm>
              <a:custGeom>
                <a:avLst/>
                <a:gdLst>
                  <a:gd name="T0" fmla="*/ 4 w 17"/>
                  <a:gd name="T1" fmla="*/ 97 h 390"/>
                  <a:gd name="T2" fmla="*/ 5 w 17"/>
                  <a:gd name="T3" fmla="*/ 97 h 390"/>
                  <a:gd name="T4" fmla="*/ 5 w 17"/>
                  <a:gd name="T5" fmla="*/ 0 h 390"/>
                  <a:gd name="T6" fmla="*/ 0 w 17"/>
                  <a:gd name="T7" fmla="*/ 0 h 390"/>
                  <a:gd name="T8" fmla="*/ 0 w 17"/>
                  <a:gd name="T9" fmla="*/ 97 h 390"/>
                  <a:gd name="T10" fmla="*/ 1 w 17"/>
                  <a:gd name="T11" fmla="*/ 98 h 390"/>
                  <a:gd name="T12" fmla="*/ 0 w 17"/>
                  <a:gd name="T13" fmla="*/ 97 h 390"/>
                  <a:gd name="T14" fmla="*/ 0 w 17"/>
                  <a:gd name="T15" fmla="*/ 97 h 390"/>
                  <a:gd name="T16" fmla="*/ 1 w 17"/>
                  <a:gd name="T17" fmla="*/ 98 h 390"/>
                  <a:gd name="T18" fmla="*/ 4 w 17"/>
                  <a:gd name="T19" fmla="*/ 97 h 3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390"/>
                  <a:gd name="T32" fmla="*/ 17 w 17"/>
                  <a:gd name="T33" fmla="*/ 390 h 39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390">
                    <a:moveTo>
                      <a:pt x="16" y="387"/>
                    </a:moveTo>
                    <a:lnTo>
                      <a:pt x="17" y="38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88"/>
                    </a:lnTo>
                    <a:lnTo>
                      <a:pt x="1" y="390"/>
                    </a:lnTo>
                    <a:lnTo>
                      <a:pt x="0" y="388"/>
                    </a:lnTo>
                    <a:lnTo>
                      <a:pt x="1" y="390"/>
                    </a:lnTo>
                    <a:lnTo>
                      <a:pt x="16" y="3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4"/>
              <p:cNvSpPr>
                <a:spLocks/>
              </p:cNvSpPr>
              <p:nvPr/>
            </p:nvSpPr>
            <p:spPr bwMode="auto">
              <a:xfrm>
                <a:off x="3129" y="2948"/>
                <a:ext cx="67" cy="185"/>
              </a:xfrm>
              <a:custGeom>
                <a:avLst/>
                <a:gdLst>
                  <a:gd name="T0" fmla="*/ 31 w 133"/>
                  <a:gd name="T1" fmla="*/ 88 h 370"/>
                  <a:gd name="T2" fmla="*/ 34 w 133"/>
                  <a:gd name="T3" fmla="*/ 89 h 370"/>
                  <a:gd name="T4" fmla="*/ 4 w 133"/>
                  <a:gd name="T5" fmla="*/ 0 h 370"/>
                  <a:gd name="T6" fmla="*/ 0 w 133"/>
                  <a:gd name="T7" fmla="*/ 1 h 370"/>
                  <a:gd name="T8" fmla="*/ 30 w 133"/>
                  <a:gd name="T9" fmla="*/ 90 h 370"/>
                  <a:gd name="T10" fmla="*/ 33 w 133"/>
                  <a:gd name="T11" fmla="*/ 92 h 370"/>
                  <a:gd name="T12" fmla="*/ 30 w 133"/>
                  <a:gd name="T13" fmla="*/ 90 h 370"/>
                  <a:gd name="T14" fmla="*/ 31 w 133"/>
                  <a:gd name="T15" fmla="*/ 93 h 370"/>
                  <a:gd name="T16" fmla="*/ 33 w 133"/>
                  <a:gd name="T17" fmla="*/ 92 h 370"/>
                  <a:gd name="T18" fmla="*/ 31 w 133"/>
                  <a:gd name="T19" fmla="*/ 88 h 3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3"/>
                  <a:gd name="T31" fmla="*/ 0 h 370"/>
                  <a:gd name="T32" fmla="*/ 133 w 133"/>
                  <a:gd name="T33" fmla="*/ 370 h 37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3" h="370">
                    <a:moveTo>
                      <a:pt x="123" y="351"/>
                    </a:moveTo>
                    <a:lnTo>
                      <a:pt x="133" y="356"/>
                    </a:lnTo>
                    <a:lnTo>
                      <a:pt x="15" y="0"/>
                    </a:lnTo>
                    <a:lnTo>
                      <a:pt x="0" y="3"/>
                    </a:lnTo>
                    <a:lnTo>
                      <a:pt x="119" y="359"/>
                    </a:lnTo>
                    <a:lnTo>
                      <a:pt x="130" y="365"/>
                    </a:lnTo>
                    <a:lnTo>
                      <a:pt x="119" y="359"/>
                    </a:lnTo>
                    <a:lnTo>
                      <a:pt x="123" y="370"/>
                    </a:lnTo>
                    <a:lnTo>
                      <a:pt x="130" y="365"/>
                    </a:lnTo>
                    <a:lnTo>
                      <a:pt x="123" y="3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5"/>
              <p:cNvSpPr>
                <a:spLocks/>
              </p:cNvSpPr>
              <p:nvPr/>
            </p:nvSpPr>
            <p:spPr bwMode="auto">
              <a:xfrm>
                <a:off x="3190" y="3060"/>
                <a:ext cx="102" cy="70"/>
              </a:xfrm>
              <a:custGeom>
                <a:avLst/>
                <a:gdLst>
                  <a:gd name="T0" fmla="*/ 51 w 203"/>
                  <a:gd name="T1" fmla="*/ 2 h 140"/>
                  <a:gd name="T2" fmla="*/ 49 w 203"/>
                  <a:gd name="T3" fmla="*/ 1 h 140"/>
                  <a:gd name="T4" fmla="*/ 0 w 203"/>
                  <a:gd name="T5" fmla="*/ 31 h 140"/>
                  <a:gd name="T6" fmla="*/ 2 w 203"/>
                  <a:gd name="T7" fmla="*/ 35 h 140"/>
                  <a:gd name="T8" fmla="*/ 50 w 203"/>
                  <a:gd name="T9" fmla="*/ 4 h 140"/>
                  <a:gd name="T10" fmla="*/ 48 w 203"/>
                  <a:gd name="T11" fmla="*/ 4 h 140"/>
                  <a:gd name="T12" fmla="*/ 51 w 203"/>
                  <a:gd name="T13" fmla="*/ 2 h 140"/>
                  <a:gd name="T14" fmla="*/ 50 w 203"/>
                  <a:gd name="T15" fmla="*/ 0 h 140"/>
                  <a:gd name="T16" fmla="*/ 49 w 203"/>
                  <a:gd name="T17" fmla="*/ 1 h 140"/>
                  <a:gd name="T18" fmla="*/ 51 w 203"/>
                  <a:gd name="T19" fmla="*/ 2 h 1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3"/>
                  <a:gd name="T31" fmla="*/ 0 h 140"/>
                  <a:gd name="T32" fmla="*/ 203 w 203"/>
                  <a:gd name="T33" fmla="*/ 140 h 1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3" h="140">
                    <a:moveTo>
                      <a:pt x="203" y="9"/>
                    </a:moveTo>
                    <a:lnTo>
                      <a:pt x="193" y="5"/>
                    </a:lnTo>
                    <a:lnTo>
                      <a:pt x="0" y="126"/>
                    </a:lnTo>
                    <a:lnTo>
                      <a:pt x="7" y="140"/>
                    </a:lnTo>
                    <a:lnTo>
                      <a:pt x="200" y="19"/>
                    </a:lnTo>
                    <a:lnTo>
                      <a:pt x="189" y="16"/>
                    </a:lnTo>
                    <a:lnTo>
                      <a:pt x="203" y="9"/>
                    </a:lnTo>
                    <a:lnTo>
                      <a:pt x="200" y="0"/>
                    </a:lnTo>
                    <a:lnTo>
                      <a:pt x="193" y="5"/>
                    </a:lnTo>
                    <a:lnTo>
                      <a:pt x="20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6"/>
              <p:cNvSpPr>
                <a:spLocks/>
              </p:cNvSpPr>
              <p:nvPr/>
            </p:nvSpPr>
            <p:spPr bwMode="auto">
              <a:xfrm>
                <a:off x="3285" y="3065"/>
                <a:ext cx="80" cy="140"/>
              </a:xfrm>
              <a:custGeom>
                <a:avLst/>
                <a:gdLst>
                  <a:gd name="T0" fmla="*/ 39 w 160"/>
                  <a:gd name="T1" fmla="*/ 70 h 280"/>
                  <a:gd name="T2" fmla="*/ 39 w 160"/>
                  <a:gd name="T3" fmla="*/ 68 h 280"/>
                  <a:gd name="T4" fmla="*/ 38 w 160"/>
                  <a:gd name="T5" fmla="*/ 65 h 280"/>
                  <a:gd name="T6" fmla="*/ 35 w 160"/>
                  <a:gd name="T7" fmla="*/ 58 h 280"/>
                  <a:gd name="T8" fmla="*/ 28 w 160"/>
                  <a:gd name="T9" fmla="*/ 48 h 280"/>
                  <a:gd name="T10" fmla="*/ 23 w 160"/>
                  <a:gd name="T11" fmla="*/ 37 h 280"/>
                  <a:gd name="T12" fmla="*/ 17 w 160"/>
                  <a:gd name="T13" fmla="*/ 25 h 280"/>
                  <a:gd name="T14" fmla="*/ 11 w 160"/>
                  <a:gd name="T15" fmla="*/ 14 h 280"/>
                  <a:gd name="T16" fmla="*/ 6 w 160"/>
                  <a:gd name="T17" fmla="*/ 5 h 280"/>
                  <a:gd name="T18" fmla="*/ 3 w 160"/>
                  <a:gd name="T19" fmla="*/ 0 h 280"/>
                  <a:gd name="T20" fmla="*/ 0 w 160"/>
                  <a:gd name="T21" fmla="*/ 1 h 280"/>
                  <a:gd name="T22" fmla="*/ 3 w 160"/>
                  <a:gd name="T23" fmla="*/ 7 h 280"/>
                  <a:gd name="T24" fmla="*/ 7 w 160"/>
                  <a:gd name="T25" fmla="*/ 17 h 280"/>
                  <a:gd name="T26" fmla="*/ 13 w 160"/>
                  <a:gd name="T27" fmla="*/ 27 h 280"/>
                  <a:gd name="T28" fmla="*/ 20 w 160"/>
                  <a:gd name="T29" fmla="*/ 39 h 280"/>
                  <a:gd name="T30" fmla="*/ 25 w 160"/>
                  <a:gd name="T31" fmla="*/ 50 h 280"/>
                  <a:gd name="T32" fmla="*/ 30 w 160"/>
                  <a:gd name="T33" fmla="*/ 59 h 280"/>
                  <a:gd name="T34" fmla="*/ 35 w 160"/>
                  <a:gd name="T35" fmla="*/ 67 h 280"/>
                  <a:gd name="T36" fmla="*/ 36 w 160"/>
                  <a:gd name="T37" fmla="*/ 69 h 280"/>
                  <a:gd name="T38" fmla="*/ 37 w 160"/>
                  <a:gd name="T39" fmla="*/ 67 h 280"/>
                  <a:gd name="T40" fmla="*/ 39 w 160"/>
                  <a:gd name="T41" fmla="*/ 70 h 280"/>
                  <a:gd name="T42" fmla="*/ 40 w 160"/>
                  <a:gd name="T43" fmla="*/ 69 h 280"/>
                  <a:gd name="T44" fmla="*/ 39 w 160"/>
                  <a:gd name="T45" fmla="*/ 68 h 280"/>
                  <a:gd name="T46" fmla="*/ 39 w 160"/>
                  <a:gd name="T47" fmla="*/ 70 h 28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0"/>
                  <a:gd name="T73" fmla="*/ 0 h 280"/>
                  <a:gd name="T74" fmla="*/ 160 w 160"/>
                  <a:gd name="T75" fmla="*/ 280 h 28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0" h="280">
                    <a:moveTo>
                      <a:pt x="153" y="280"/>
                    </a:moveTo>
                    <a:lnTo>
                      <a:pt x="156" y="269"/>
                    </a:lnTo>
                    <a:lnTo>
                      <a:pt x="151" y="258"/>
                    </a:lnTo>
                    <a:lnTo>
                      <a:pt x="137" y="232"/>
                    </a:lnTo>
                    <a:lnTo>
                      <a:pt x="115" y="195"/>
                    </a:lnTo>
                    <a:lnTo>
                      <a:pt x="92" y="149"/>
                    </a:lnTo>
                    <a:lnTo>
                      <a:pt x="68" y="102"/>
                    </a:lnTo>
                    <a:lnTo>
                      <a:pt x="44" y="58"/>
                    </a:lnTo>
                    <a:lnTo>
                      <a:pt x="25" y="23"/>
                    </a:lnTo>
                    <a:lnTo>
                      <a:pt x="14" y="0"/>
                    </a:lnTo>
                    <a:lnTo>
                      <a:pt x="0" y="7"/>
                    </a:lnTo>
                    <a:lnTo>
                      <a:pt x="11" y="30"/>
                    </a:lnTo>
                    <a:lnTo>
                      <a:pt x="30" y="65"/>
                    </a:lnTo>
                    <a:lnTo>
                      <a:pt x="53" y="110"/>
                    </a:lnTo>
                    <a:lnTo>
                      <a:pt x="78" y="156"/>
                    </a:lnTo>
                    <a:lnTo>
                      <a:pt x="101" y="202"/>
                    </a:lnTo>
                    <a:lnTo>
                      <a:pt x="122" y="239"/>
                    </a:lnTo>
                    <a:lnTo>
                      <a:pt x="137" y="266"/>
                    </a:lnTo>
                    <a:lnTo>
                      <a:pt x="142" y="276"/>
                    </a:lnTo>
                    <a:lnTo>
                      <a:pt x="145" y="266"/>
                    </a:lnTo>
                    <a:lnTo>
                      <a:pt x="153" y="280"/>
                    </a:lnTo>
                    <a:lnTo>
                      <a:pt x="160" y="274"/>
                    </a:lnTo>
                    <a:lnTo>
                      <a:pt x="156" y="269"/>
                    </a:lnTo>
                    <a:lnTo>
                      <a:pt x="153" y="2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7"/>
              <p:cNvSpPr>
                <a:spLocks/>
              </p:cNvSpPr>
              <p:nvPr/>
            </p:nvSpPr>
            <p:spPr bwMode="auto">
              <a:xfrm>
                <a:off x="3246" y="3163"/>
                <a:ext cx="115" cy="60"/>
              </a:xfrm>
              <a:custGeom>
                <a:avLst/>
                <a:gdLst>
                  <a:gd name="T0" fmla="*/ 2 w 231"/>
                  <a:gd name="T1" fmla="*/ 5 h 121"/>
                  <a:gd name="T2" fmla="*/ 0 w 231"/>
                  <a:gd name="T3" fmla="*/ 4 h 121"/>
                  <a:gd name="T4" fmla="*/ 8 w 231"/>
                  <a:gd name="T5" fmla="*/ 16 h 121"/>
                  <a:gd name="T6" fmla="*/ 16 w 231"/>
                  <a:gd name="T7" fmla="*/ 23 h 121"/>
                  <a:gd name="T8" fmla="*/ 24 w 231"/>
                  <a:gd name="T9" fmla="*/ 28 h 121"/>
                  <a:gd name="T10" fmla="*/ 32 w 231"/>
                  <a:gd name="T11" fmla="*/ 30 h 121"/>
                  <a:gd name="T12" fmla="*/ 40 w 231"/>
                  <a:gd name="T13" fmla="*/ 29 h 121"/>
                  <a:gd name="T14" fmla="*/ 46 w 231"/>
                  <a:gd name="T15" fmla="*/ 26 h 121"/>
                  <a:gd name="T16" fmla="*/ 52 w 231"/>
                  <a:gd name="T17" fmla="*/ 24 h 121"/>
                  <a:gd name="T18" fmla="*/ 57 w 231"/>
                  <a:gd name="T19" fmla="*/ 21 h 121"/>
                  <a:gd name="T20" fmla="*/ 55 w 231"/>
                  <a:gd name="T21" fmla="*/ 17 h 121"/>
                  <a:gd name="T22" fmla="*/ 50 w 231"/>
                  <a:gd name="T23" fmla="*/ 20 h 121"/>
                  <a:gd name="T24" fmla="*/ 45 w 231"/>
                  <a:gd name="T25" fmla="*/ 23 h 121"/>
                  <a:gd name="T26" fmla="*/ 39 w 231"/>
                  <a:gd name="T27" fmla="*/ 25 h 121"/>
                  <a:gd name="T28" fmla="*/ 32 w 231"/>
                  <a:gd name="T29" fmla="*/ 25 h 121"/>
                  <a:gd name="T30" fmla="*/ 25 w 231"/>
                  <a:gd name="T31" fmla="*/ 25 h 121"/>
                  <a:gd name="T32" fmla="*/ 19 w 231"/>
                  <a:gd name="T33" fmla="*/ 21 h 121"/>
                  <a:gd name="T34" fmla="*/ 11 w 231"/>
                  <a:gd name="T35" fmla="*/ 13 h 121"/>
                  <a:gd name="T36" fmla="*/ 3 w 231"/>
                  <a:gd name="T37" fmla="*/ 2 h 121"/>
                  <a:gd name="T38" fmla="*/ 1 w 231"/>
                  <a:gd name="T39" fmla="*/ 1 h 121"/>
                  <a:gd name="T40" fmla="*/ 3 w 231"/>
                  <a:gd name="T41" fmla="*/ 2 h 121"/>
                  <a:gd name="T42" fmla="*/ 2 w 231"/>
                  <a:gd name="T43" fmla="*/ 0 h 121"/>
                  <a:gd name="T44" fmla="*/ 1 w 231"/>
                  <a:gd name="T45" fmla="*/ 1 h 121"/>
                  <a:gd name="T46" fmla="*/ 2 w 231"/>
                  <a:gd name="T47" fmla="*/ 5 h 1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31"/>
                  <a:gd name="T73" fmla="*/ 0 h 121"/>
                  <a:gd name="T74" fmla="*/ 231 w 231"/>
                  <a:gd name="T75" fmla="*/ 121 h 12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31" h="121">
                    <a:moveTo>
                      <a:pt x="11" y="20"/>
                    </a:moveTo>
                    <a:lnTo>
                      <a:pt x="0" y="16"/>
                    </a:lnTo>
                    <a:lnTo>
                      <a:pt x="34" y="64"/>
                    </a:lnTo>
                    <a:lnTo>
                      <a:pt x="66" y="94"/>
                    </a:lnTo>
                    <a:lnTo>
                      <a:pt x="99" y="114"/>
                    </a:lnTo>
                    <a:lnTo>
                      <a:pt x="131" y="121"/>
                    </a:lnTo>
                    <a:lnTo>
                      <a:pt x="160" y="116"/>
                    </a:lnTo>
                    <a:lnTo>
                      <a:pt x="184" y="107"/>
                    </a:lnTo>
                    <a:lnTo>
                      <a:pt x="209" y="96"/>
                    </a:lnTo>
                    <a:lnTo>
                      <a:pt x="231" y="84"/>
                    </a:lnTo>
                    <a:lnTo>
                      <a:pt x="223" y="70"/>
                    </a:lnTo>
                    <a:lnTo>
                      <a:pt x="202" y="82"/>
                    </a:lnTo>
                    <a:lnTo>
                      <a:pt x="181" y="93"/>
                    </a:lnTo>
                    <a:lnTo>
                      <a:pt x="156" y="101"/>
                    </a:lnTo>
                    <a:lnTo>
                      <a:pt x="131" y="103"/>
                    </a:lnTo>
                    <a:lnTo>
                      <a:pt x="103" y="100"/>
                    </a:lnTo>
                    <a:lnTo>
                      <a:pt x="76" y="84"/>
                    </a:lnTo>
                    <a:lnTo>
                      <a:pt x="45" y="54"/>
                    </a:lnTo>
                    <a:lnTo>
                      <a:pt x="14" y="9"/>
                    </a:lnTo>
                    <a:lnTo>
                      <a:pt x="4" y="6"/>
                    </a:lnTo>
                    <a:lnTo>
                      <a:pt x="14" y="9"/>
                    </a:lnTo>
                    <a:lnTo>
                      <a:pt x="9" y="0"/>
                    </a:lnTo>
                    <a:lnTo>
                      <a:pt x="4" y="6"/>
                    </a:lnTo>
                    <a:lnTo>
                      <a:pt x="11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8"/>
              <p:cNvSpPr>
                <a:spLocks/>
              </p:cNvSpPr>
              <p:nvPr/>
            </p:nvSpPr>
            <p:spPr bwMode="auto">
              <a:xfrm>
                <a:off x="3178" y="3166"/>
                <a:ext cx="73" cy="50"/>
              </a:xfrm>
              <a:custGeom>
                <a:avLst/>
                <a:gdLst>
                  <a:gd name="T0" fmla="*/ 1 w 147"/>
                  <a:gd name="T1" fmla="*/ 25 h 99"/>
                  <a:gd name="T2" fmla="*/ 1 w 147"/>
                  <a:gd name="T3" fmla="*/ 25 h 99"/>
                  <a:gd name="T4" fmla="*/ 5 w 147"/>
                  <a:gd name="T5" fmla="*/ 23 h 99"/>
                  <a:gd name="T6" fmla="*/ 9 w 147"/>
                  <a:gd name="T7" fmla="*/ 21 h 99"/>
                  <a:gd name="T8" fmla="*/ 14 w 147"/>
                  <a:gd name="T9" fmla="*/ 18 h 99"/>
                  <a:gd name="T10" fmla="*/ 19 w 147"/>
                  <a:gd name="T11" fmla="*/ 15 h 99"/>
                  <a:gd name="T12" fmla="*/ 23 w 147"/>
                  <a:gd name="T13" fmla="*/ 12 h 99"/>
                  <a:gd name="T14" fmla="*/ 28 w 147"/>
                  <a:gd name="T15" fmla="*/ 9 h 99"/>
                  <a:gd name="T16" fmla="*/ 32 w 147"/>
                  <a:gd name="T17" fmla="*/ 7 h 99"/>
                  <a:gd name="T18" fmla="*/ 36 w 147"/>
                  <a:gd name="T19" fmla="*/ 4 h 99"/>
                  <a:gd name="T20" fmla="*/ 35 w 147"/>
                  <a:gd name="T21" fmla="*/ 0 h 99"/>
                  <a:gd name="T22" fmla="*/ 31 w 147"/>
                  <a:gd name="T23" fmla="*/ 3 h 99"/>
                  <a:gd name="T24" fmla="*/ 26 w 147"/>
                  <a:gd name="T25" fmla="*/ 6 h 99"/>
                  <a:gd name="T26" fmla="*/ 22 w 147"/>
                  <a:gd name="T27" fmla="*/ 9 h 99"/>
                  <a:gd name="T28" fmla="*/ 17 w 147"/>
                  <a:gd name="T29" fmla="*/ 12 h 99"/>
                  <a:gd name="T30" fmla="*/ 12 w 147"/>
                  <a:gd name="T31" fmla="*/ 15 h 99"/>
                  <a:gd name="T32" fmla="*/ 7 w 147"/>
                  <a:gd name="T33" fmla="*/ 18 h 99"/>
                  <a:gd name="T34" fmla="*/ 3 w 147"/>
                  <a:gd name="T35" fmla="*/ 20 h 99"/>
                  <a:gd name="T36" fmla="*/ 0 w 147"/>
                  <a:gd name="T37" fmla="*/ 22 h 99"/>
                  <a:gd name="T38" fmla="*/ 0 w 147"/>
                  <a:gd name="T39" fmla="*/ 22 h 99"/>
                  <a:gd name="T40" fmla="*/ 1 w 147"/>
                  <a:gd name="T41" fmla="*/ 25 h 9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7"/>
                  <a:gd name="T64" fmla="*/ 0 h 99"/>
                  <a:gd name="T65" fmla="*/ 147 w 147"/>
                  <a:gd name="T66" fmla="*/ 99 h 9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7" h="99">
                    <a:moveTo>
                      <a:pt x="7" y="99"/>
                    </a:moveTo>
                    <a:lnTo>
                      <a:pt x="7" y="99"/>
                    </a:lnTo>
                    <a:lnTo>
                      <a:pt x="21" y="92"/>
                    </a:lnTo>
                    <a:lnTo>
                      <a:pt x="37" y="83"/>
                    </a:lnTo>
                    <a:lnTo>
                      <a:pt x="56" y="72"/>
                    </a:lnTo>
                    <a:lnTo>
                      <a:pt x="76" y="60"/>
                    </a:lnTo>
                    <a:lnTo>
                      <a:pt x="95" y="48"/>
                    </a:lnTo>
                    <a:lnTo>
                      <a:pt x="113" y="35"/>
                    </a:lnTo>
                    <a:lnTo>
                      <a:pt x="131" y="25"/>
                    </a:lnTo>
                    <a:lnTo>
                      <a:pt x="147" y="14"/>
                    </a:lnTo>
                    <a:lnTo>
                      <a:pt x="140" y="0"/>
                    </a:lnTo>
                    <a:lnTo>
                      <a:pt x="124" y="10"/>
                    </a:lnTo>
                    <a:lnTo>
                      <a:pt x="106" y="21"/>
                    </a:lnTo>
                    <a:lnTo>
                      <a:pt x="88" y="33"/>
                    </a:lnTo>
                    <a:lnTo>
                      <a:pt x="69" y="46"/>
                    </a:lnTo>
                    <a:lnTo>
                      <a:pt x="49" y="58"/>
                    </a:lnTo>
                    <a:lnTo>
                      <a:pt x="30" y="69"/>
                    </a:lnTo>
                    <a:lnTo>
                      <a:pt x="14" y="78"/>
                    </a:lnTo>
                    <a:lnTo>
                      <a:pt x="0" y="85"/>
                    </a:lnTo>
                    <a:lnTo>
                      <a:pt x="7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9"/>
              <p:cNvSpPr>
                <a:spLocks/>
              </p:cNvSpPr>
              <p:nvPr/>
            </p:nvSpPr>
            <p:spPr bwMode="auto">
              <a:xfrm>
                <a:off x="3067" y="3053"/>
                <a:ext cx="65" cy="149"/>
              </a:xfrm>
              <a:custGeom>
                <a:avLst/>
                <a:gdLst>
                  <a:gd name="T0" fmla="*/ 1 w 130"/>
                  <a:gd name="T1" fmla="*/ 5 h 297"/>
                  <a:gd name="T2" fmla="*/ 0 w 130"/>
                  <a:gd name="T3" fmla="*/ 3 h 297"/>
                  <a:gd name="T4" fmla="*/ 1 w 130"/>
                  <a:gd name="T5" fmla="*/ 6 h 297"/>
                  <a:gd name="T6" fmla="*/ 3 w 130"/>
                  <a:gd name="T7" fmla="*/ 12 h 297"/>
                  <a:gd name="T8" fmla="*/ 7 w 130"/>
                  <a:gd name="T9" fmla="*/ 22 h 297"/>
                  <a:gd name="T10" fmla="*/ 12 w 130"/>
                  <a:gd name="T11" fmla="*/ 34 h 297"/>
                  <a:gd name="T12" fmla="*/ 17 w 130"/>
                  <a:gd name="T13" fmla="*/ 46 h 297"/>
                  <a:gd name="T14" fmla="*/ 22 w 130"/>
                  <a:gd name="T15" fmla="*/ 58 h 297"/>
                  <a:gd name="T16" fmla="*/ 26 w 130"/>
                  <a:gd name="T17" fmla="*/ 68 h 297"/>
                  <a:gd name="T18" fmla="*/ 28 w 130"/>
                  <a:gd name="T19" fmla="*/ 75 h 297"/>
                  <a:gd name="T20" fmla="*/ 33 w 130"/>
                  <a:gd name="T21" fmla="*/ 74 h 297"/>
                  <a:gd name="T22" fmla="*/ 29 w 130"/>
                  <a:gd name="T23" fmla="*/ 67 h 297"/>
                  <a:gd name="T24" fmla="*/ 25 w 130"/>
                  <a:gd name="T25" fmla="*/ 57 h 297"/>
                  <a:gd name="T26" fmla="*/ 21 w 130"/>
                  <a:gd name="T27" fmla="*/ 45 h 297"/>
                  <a:gd name="T28" fmla="*/ 16 w 130"/>
                  <a:gd name="T29" fmla="*/ 33 h 297"/>
                  <a:gd name="T30" fmla="*/ 11 w 130"/>
                  <a:gd name="T31" fmla="*/ 21 h 297"/>
                  <a:gd name="T32" fmla="*/ 7 w 130"/>
                  <a:gd name="T33" fmla="*/ 11 h 297"/>
                  <a:gd name="T34" fmla="*/ 4 w 130"/>
                  <a:gd name="T35" fmla="*/ 5 h 297"/>
                  <a:gd name="T36" fmla="*/ 3 w 130"/>
                  <a:gd name="T37" fmla="*/ 2 h 297"/>
                  <a:gd name="T38" fmla="*/ 1 w 130"/>
                  <a:gd name="T39" fmla="*/ 0 h 297"/>
                  <a:gd name="T40" fmla="*/ 3 w 130"/>
                  <a:gd name="T41" fmla="*/ 2 h 297"/>
                  <a:gd name="T42" fmla="*/ 3 w 130"/>
                  <a:gd name="T43" fmla="*/ 0 h 297"/>
                  <a:gd name="T44" fmla="*/ 1 w 130"/>
                  <a:gd name="T45" fmla="*/ 0 h 297"/>
                  <a:gd name="T46" fmla="*/ 1 w 130"/>
                  <a:gd name="T47" fmla="*/ 5 h 29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0"/>
                  <a:gd name="T73" fmla="*/ 0 h 297"/>
                  <a:gd name="T74" fmla="*/ 130 w 130"/>
                  <a:gd name="T75" fmla="*/ 297 h 29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0" h="297">
                    <a:moveTo>
                      <a:pt x="7" y="17"/>
                    </a:moveTo>
                    <a:lnTo>
                      <a:pt x="0" y="10"/>
                    </a:lnTo>
                    <a:lnTo>
                      <a:pt x="4" y="21"/>
                    </a:lnTo>
                    <a:lnTo>
                      <a:pt x="14" y="47"/>
                    </a:lnTo>
                    <a:lnTo>
                      <a:pt x="30" y="86"/>
                    </a:lnTo>
                    <a:lnTo>
                      <a:pt x="50" y="133"/>
                    </a:lnTo>
                    <a:lnTo>
                      <a:pt x="69" y="182"/>
                    </a:lnTo>
                    <a:lnTo>
                      <a:pt x="89" y="230"/>
                    </a:lnTo>
                    <a:lnTo>
                      <a:pt x="105" y="269"/>
                    </a:lnTo>
                    <a:lnTo>
                      <a:pt x="115" y="297"/>
                    </a:lnTo>
                    <a:lnTo>
                      <a:pt x="130" y="294"/>
                    </a:lnTo>
                    <a:lnTo>
                      <a:pt x="119" y="266"/>
                    </a:lnTo>
                    <a:lnTo>
                      <a:pt x="103" y="227"/>
                    </a:lnTo>
                    <a:lnTo>
                      <a:pt x="84" y="179"/>
                    </a:lnTo>
                    <a:lnTo>
                      <a:pt x="64" y="129"/>
                    </a:lnTo>
                    <a:lnTo>
                      <a:pt x="45" y="83"/>
                    </a:lnTo>
                    <a:lnTo>
                      <a:pt x="29" y="44"/>
                    </a:lnTo>
                    <a:lnTo>
                      <a:pt x="18" y="17"/>
                    </a:lnTo>
                    <a:lnTo>
                      <a:pt x="14" y="7"/>
                    </a:lnTo>
                    <a:lnTo>
                      <a:pt x="7" y="0"/>
                    </a:lnTo>
                    <a:lnTo>
                      <a:pt x="14" y="7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50"/>
              <p:cNvSpPr>
                <a:spLocks/>
              </p:cNvSpPr>
              <p:nvPr/>
            </p:nvSpPr>
            <p:spPr bwMode="auto">
              <a:xfrm>
                <a:off x="2985" y="3053"/>
                <a:ext cx="86" cy="9"/>
              </a:xfrm>
              <a:custGeom>
                <a:avLst/>
                <a:gdLst>
                  <a:gd name="T0" fmla="*/ 5 w 171"/>
                  <a:gd name="T1" fmla="*/ 2 h 17"/>
                  <a:gd name="T2" fmla="*/ 3 w 171"/>
                  <a:gd name="T3" fmla="*/ 5 h 17"/>
                  <a:gd name="T4" fmla="*/ 4 w 171"/>
                  <a:gd name="T5" fmla="*/ 5 h 17"/>
                  <a:gd name="T6" fmla="*/ 7 w 171"/>
                  <a:gd name="T7" fmla="*/ 5 h 17"/>
                  <a:gd name="T8" fmla="*/ 12 w 171"/>
                  <a:gd name="T9" fmla="*/ 5 h 17"/>
                  <a:gd name="T10" fmla="*/ 18 w 171"/>
                  <a:gd name="T11" fmla="*/ 5 h 17"/>
                  <a:gd name="T12" fmla="*/ 25 w 171"/>
                  <a:gd name="T13" fmla="*/ 5 h 17"/>
                  <a:gd name="T14" fmla="*/ 32 w 171"/>
                  <a:gd name="T15" fmla="*/ 5 h 17"/>
                  <a:gd name="T16" fmla="*/ 38 w 171"/>
                  <a:gd name="T17" fmla="*/ 5 h 17"/>
                  <a:gd name="T18" fmla="*/ 43 w 171"/>
                  <a:gd name="T19" fmla="*/ 5 h 17"/>
                  <a:gd name="T20" fmla="*/ 43 w 171"/>
                  <a:gd name="T21" fmla="*/ 0 h 17"/>
                  <a:gd name="T22" fmla="*/ 38 w 171"/>
                  <a:gd name="T23" fmla="*/ 0 h 17"/>
                  <a:gd name="T24" fmla="*/ 32 w 171"/>
                  <a:gd name="T25" fmla="*/ 0 h 17"/>
                  <a:gd name="T26" fmla="*/ 25 w 171"/>
                  <a:gd name="T27" fmla="*/ 0 h 17"/>
                  <a:gd name="T28" fmla="*/ 18 w 171"/>
                  <a:gd name="T29" fmla="*/ 0 h 17"/>
                  <a:gd name="T30" fmla="*/ 12 w 171"/>
                  <a:gd name="T31" fmla="*/ 0 h 17"/>
                  <a:gd name="T32" fmla="*/ 7 w 171"/>
                  <a:gd name="T33" fmla="*/ 0 h 17"/>
                  <a:gd name="T34" fmla="*/ 4 w 171"/>
                  <a:gd name="T35" fmla="*/ 0 h 17"/>
                  <a:gd name="T36" fmla="*/ 3 w 171"/>
                  <a:gd name="T37" fmla="*/ 0 h 17"/>
                  <a:gd name="T38" fmla="*/ 1 w 171"/>
                  <a:gd name="T39" fmla="*/ 3 h 17"/>
                  <a:gd name="T40" fmla="*/ 3 w 171"/>
                  <a:gd name="T41" fmla="*/ 0 h 17"/>
                  <a:gd name="T42" fmla="*/ 0 w 171"/>
                  <a:gd name="T43" fmla="*/ 1 h 17"/>
                  <a:gd name="T44" fmla="*/ 1 w 171"/>
                  <a:gd name="T45" fmla="*/ 3 h 17"/>
                  <a:gd name="T46" fmla="*/ 5 w 171"/>
                  <a:gd name="T47" fmla="*/ 2 h 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1"/>
                  <a:gd name="T73" fmla="*/ 0 h 17"/>
                  <a:gd name="T74" fmla="*/ 171 w 171"/>
                  <a:gd name="T75" fmla="*/ 17 h 1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1" h="17">
                    <a:moveTo>
                      <a:pt x="17" y="7"/>
                    </a:moveTo>
                    <a:lnTo>
                      <a:pt x="10" y="17"/>
                    </a:lnTo>
                    <a:lnTo>
                      <a:pt x="15" y="17"/>
                    </a:lnTo>
                    <a:lnTo>
                      <a:pt x="28" y="17"/>
                    </a:lnTo>
                    <a:lnTo>
                      <a:pt x="47" y="17"/>
                    </a:lnTo>
                    <a:lnTo>
                      <a:pt x="72" y="17"/>
                    </a:lnTo>
                    <a:lnTo>
                      <a:pt x="97" y="17"/>
                    </a:lnTo>
                    <a:lnTo>
                      <a:pt x="125" y="17"/>
                    </a:lnTo>
                    <a:lnTo>
                      <a:pt x="150" y="17"/>
                    </a:lnTo>
                    <a:lnTo>
                      <a:pt x="171" y="17"/>
                    </a:lnTo>
                    <a:lnTo>
                      <a:pt x="171" y="0"/>
                    </a:lnTo>
                    <a:lnTo>
                      <a:pt x="150" y="0"/>
                    </a:lnTo>
                    <a:lnTo>
                      <a:pt x="125" y="0"/>
                    </a:lnTo>
                    <a:lnTo>
                      <a:pt x="97" y="0"/>
                    </a:lnTo>
                    <a:lnTo>
                      <a:pt x="72" y="0"/>
                    </a:lnTo>
                    <a:lnTo>
                      <a:pt x="47" y="0"/>
                    </a:lnTo>
                    <a:lnTo>
                      <a:pt x="28" y="0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3" y="10"/>
                    </a:lnTo>
                    <a:lnTo>
                      <a:pt x="10" y="0"/>
                    </a:lnTo>
                    <a:lnTo>
                      <a:pt x="0" y="1"/>
                    </a:lnTo>
                    <a:lnTo>
                      <a:pt x="3" y="10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51"/>
              <p:cNvSpPr>
                <a:spLocks/>
              </p:cNvSpPr>
              <p:nvPr/>
            </p:nvSpPr>
            <p:spPr bwMode="auto">
              <a:xfrm>
                <a:off x="2987" y="3057"/>
                <a:ext cx="59" cy="166"/>
              </a:xfrm>
              <a:custGeom>
                <a:avLst/>
                <a:gdLst>
                  <a:gd name="T0" fmla="*/ 27 w 119"/>
                  <a:gd name="T1" fmla="*/ 83 h 331"/>
                  <a:gd name="T2" fmla="*/ 28 w 119"/>
                  <a:gd name="T3" fmla="*/ 81 h 331"/>
                  <a:gd name="T4" fmla="*/ 28 w 119"/>
                  <a:gd name="T5" fmla="*/ 77 h 331"/>
                  <a:gd name="T6" fmla="*/ 25 w 119"/>
                  <a:gd name="T7" fmla="*/ 70 h 331"/>
                  <a:gd name="T8" fmla="*/ 21 w 119"/>
                  <a:gd name="T9" fmla="*/ 58 h 331"/>
                  <a:gd name="T10" fmla="*/ 17 w 119"/>
                  <a:gd name="T11" fmla="*/ 45 h 331"/>
                  <a:gd name="T12" fmla="*/ 13 w 119"/>
                  <a:gd name="T13" fmla="*/ 31 h 331"/>
                  <a:gd name="T14" fmla="*/ 9 w 119"/>
                  <a:gd name="T15" fmla="*/ 18 h 331"/>
                  <a:gd name="T16" fmla="*/ 5 w 119"/>
                  <a:gd name="T17" fmla="*/ 7 h 331"/>
                  <a:gd name="T18" fmla="*/ 3 w 119"/>
                  <a:gd name="T19" fmla="*/ 0 h 331"/>
                  <a:gd name="T20" fmla="*/ 0 w 119"/>
                  <a:gd name="T21" fmla="*/ 1 h 331"/>
                  <a:gd name="T22" fmla="*/ 2 w 119"/>
                  <a:gd name="T23" fmla="*/ 8 h 331"/>
                  <a:gd name="T24" fmla="*/ 5 w 119"/>
                  <a:gd name="T25" fmla="*/ 19 h 331"/>
                  <a:gd name="T26" fmla="*/ 9 w 119"/>
                  <a:gd name="T27" fmla="*/ 32 h 331"/>
                  <a:gd name="T28" fmla="*/ 14 w 119"/>
                  <a:gd name="T29" fmla="*/ 46 h 331"/>
                  <a:gd name="T30" fmla="*/ 18 w 119"/>
                  <a:gd name="T31" fmla="*/ 59 h 331"/>
                  <a:gd name="T32" fmla="*/ 21 w 119"/>
                  <a:gd name="T33" fmla="*/ 71 h 331"/>
                  <a:gd name="T34" fmla="*/ 24 w 119"/>
                  <a:gd name="T35" fmla="*/ 78 h 331"/>
                  <a:gd name="T36" fmla="*/ 25 w 119"/>
                  <a:gd name="T37" fmla="*/ 81 h 331"/>
                  <a:gd name="T38" fmla="*/ 27 w 119"/>
                  <a:gd name="T39" fmla="*/ 79 h 331"/>
                  <a:gd name="T40" fmla="*/ 27 w 119"/>
                  <a:gd name="T41" fmla="*/ 83 h 331"/>
                  <a:gd name="T42" fmla="*/ 29 w 119"/>
                  <a:gd name="T43" fmla="*/ 83 h 331"/>
                  <a:gd name="T44" fmla="*/ 28 w 119"/>
                  <a:gd name="T45" fmla="*/ 81 h 331"/>
                  <a:gd name="T46" fmla="*/ 27 w 119"/>
                  <a:gd name="T47" fmla="*/ 83 h 3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9"/>
                  <a:gd name="T73" fmla="*/ 0 h 331"/>
                  <a:gd name="T74" fmla="*/ 119 w 119"/>
                  <a:gd name="T75" fmla="*/ 331 h 33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9" h="331">
                    <a:moveTo>
                      <a:pt x="108" y="329"/>
                    </a:moveTo>
                    <a:lnTo>
                      <a:pt x="115" y="321"/>
                    </a:lnTo>
                    <a:lnTo>
                      <a:pt x="112" y="308"/>
                    </a:lnTo>
                    <a:lnTo>
                      <a:pt x="101" y="278"/>
                    </a:lnTo>
                    <a:lnTo>
                      <a:pt x="87" y="232"/>
                    </a:lnTo>
                    <a:lnTo>
                      <a:pt x="71" y="179"/>
                    </a:lnTo>
                    <a:lnTo>
                      <a:pt x="53" y="124"/>
                    </a:lnTo>
                    <a:lnTo>
                      <a:pt x="36" y="72"/>
                    </a:lnTo>
                    <a:lnTo>
                      <a:pt x="23" y="28"/>
                    </a:lnTo>
                    <a:lnTo>
                      <a:pt x="14" y="0"/>
                    </a:lnTo>
                    <a:lnTo>
                      <a:pt x="0" y="3"/>
                    </a:lnTo>
                    <a:lnTo>
                      <a:pt x="9" y="32"/>
                    </a:lnTo>
                    <a:lnTo>
                      <a:pt x="21" y="76"/>
                    </a:lnTo>
                    <a:lnTo>
                      <a:pt x="39" y="127"/>
                    </a:lnTo>
                    <a:lnTo>
                      <a:pt x="57" y="182"/>
                    </a:lnTo>
                    <a:lnTo>
                      <a:pt x="73" y="235"/>
                    </a:lnTo>
                    <a:lnTo>
                      <a:pt x="87" y="282"/>
                    </a:lnTo>
                    <a:lnTo>
                      <a:pt x="98" y="312"/>
                    </a:lnTo>
                    <a:lnTo>
                      <a:pt x="101" y="324"/>
                    </a:lnTo>
                    <a:lnTo>
                      <a:pt x="108" y="315"/>
                    </a:lnTo>
                    <a:lnTo>
                      <a:pt x="108" y="331"/>
                    </a:lnTo>
                    <a:lnTo>
                      <a:pt x="119" y="329"/>
                    </a:lnTo>
                    <a:lnTo>
                      <a:pt x="115" y="321"/>
                    </a:lnTo>
                    <a:lnTo>
                      <a:pt x="108" y="3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2"/>
              <p:cNvSpPr>
                <a:spLocks/>
              </p:cNvSpPr>
              <p:nvPr/>
            </p:nvSpPr>
            <p:spPr bwMode="auto">
              <a:xfrm>
                <a:off x="2851" y="3153"/>
                <a:ext cx="90" cy="68"/>
              </a:xfrm>
              <a:custGeom>
                <a:avLst/>
                <a:gdLst>
                  <a:gd name="T0" fmla="*/ 40 w 181"/>
                  <a:gd name="T1" fmla="*/ 2 h 137"/>
                  <a:gd name="T2" fmla="*/ 42 w 181"/>
                  <a:gd name="T3" fmla="*/ 0 h 137"/>
                  <a:gd name="T4" fmla="*/ 30 w 181"/>
                  <a:gd name="T5" fmla="*/ 0 h 137"/>
                  <a:gd name="T6" fmla="*/ 20 w 181"/>
                  <a:gd name="T7" fmla="*/ 2 h 137"/>
                  <a:gd name="T8" fmla="*/ 12 w 181"/>
                  <a:gd name="T9" fmla="*/ 6 h 137"/>
                  <a:gd name="T10" fmla="*/ 8 w 181"/>
                  <a:gd name="T11" fmla="*/ 12 h 137"/>
                  <a:gd name="T12" fmla="*/ 4 w 181"/>
                  <a:gd name="T13" fmla="*/ 17 h 137"/>
                  <a:gd name="T14" fmla="*/ 1 w 181"/>
                  <a:gd name="T15" fmla="*/ 24 h 137"/>
                  <a:gd name="T16" fmla="*/ 1 w 181"/>
                  <a:gd name="T17" fmla="*/ 29 h 137"/>
                  <a:gd name="T18" fmla="*/ 0 w 181"/>
                  <a:gd name="T19" fmla="*/ 34 h 137"/>
                  <a:gd name="T20" fmla="*/ 4 w 181"/>
                  <a:gd name="T21" fmla="*/ 34 h 137"/>
                  <a:gd name="T22" fmla="*/ 4 w 181"/>
                  <a:gd name="T23" fmla="*/ 29 h 137"/>
                  <a:gd name="T24" fmla="*/ 5 w 181"/>
                  <a:gd name="T25" fmla="*/ 24 h 137"/>
                  <a:gd name="T26" fmla="*/ 7 w 181"/>
                  <a:gd name="T27" fmla="*/ 19 h 137"/>
                  <a:gd name="T28" fmla="*/ 10 w 181"/>
                  <a:gd name="T29" fmla="*/ 14 h 137"/>
                  <a:gd name="T30" fmla="*/ 15 w 181"/>
                  <a:gd name="T31" fmla="*/ 9 h 137"/>
                  <a:gd name="T32" fmla="*/ 21 w 181"/>
                  <a:gd name="T33" fmla="*/ 5 h 137"/>
                  <a:gd name="T34" fmla="*/ 30 w 181"/>
                  <a:gd name="T35" fmla="*/ 3 h 137"/>
                  <a:gd name="T36" fmla="*/ 42 w 181"/>
                  <a:gd name="T37" fmla="*/ 3 h 137"/>
                  <a:gd name="T38" fmla="*/ 44 w 181"/>
                  <a:gd name="T39" fmla="*/ 1 h 137"/>
                  <a:gd name="T40" fmla="*/ 42 w 181"/>
                  <a:gd name="T41" fmla="*/ 3 h 137"/>
                  <a:gd name="T42" fmla="*/ 45 w 181"/>
                  <a:gd name="T43" fmla="*/ 4 h 137"/>
                  <a:gd name="T44" fmla="*/ 44 w 181"/>
                  <a:gd name="T45" fmla="*/ 1 h 137"/>
                  <a:gd name="T46" fmla="*/ 40 w 181"/>
                  <a:gd name="T47" fmla="*/ 2 h 1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1"/>
                  <a:gd name="T73" fmla="*/ 0 h 137"/>
                  <a:gd name="T74" fmla="*/ 181 w 181"/>
                  <a:gd name="T75" fmla="*/ 137 h 1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1" h="137">
                    <a:moveTo>
                      <a:pt x="163" y="9"/>
                    </a:moveTo>
                    <a:lnTo>
                      <a:pt x="170" y="0"/>
                    </a:lnTo>
                    <a:lnTo>
                      <a:pt x="122" y="0"/>
                    </a:lnTo>
                    <a:lnTo>
                      <a:pt x="83" y="9"/>
                    </a:lnTo>
                    <a:lnTo>
                      <a:pt x="51" y="27"/>
                    </a:lnTo>
                    <a:lnTo>
                      <a:pt x="32" y="48"/>
                    </a:lnTo>
                    <a:lnTo>
                      <a:pt x="16" y="71"/>
                    </a:lnTo>
                    <a:lnTo>
                      <a:pt x="7" y="96"/>
                    </a:lnTo>
                    <a:lnTo>
                      <a:pt x="4" y="119"/>
                    </a:lnTo>
                    <a:lnTo>
                      <a:pt x="0" y="137"/>
                    </a:lnTo>
                    <a:lnTo>
                      <a:pt x="18" y="137"/>
                    </a:lnTo>
                    <a:lnTo>
                      <a:pt x="18" y="119"/>
                    </a:lnTo>
                    <a:lnTo>
                      <a:pt x="21" y="99"/>
                    </a:lnTo>
                    <a:lnTo>
                      <a:pt x="30" y="78"/>
                    </a:lnTo>
                    <a:lnTo>
                      <a:pt x="43" y="59"/>
                    </a:lnTo>
                    <a:lnTo>
                      <a:pt x="62" y="37"/>
                    </a:lnTo>
                    <a:lnTo>
                      <a:pt x="87" y="23"/>
                    </a:lnTo>
                    <a:lnTo>
                      <a:pt x="122" y="14"/>
                    </a:lnTo>
                    <a:lnTo>
                      <a:pt x="170" y="14"/>
                    </a:lnTo>
                    <a:lnTo>
                      <a:pt x="177" y="5"/>
                    </a:lnTo>
                    <a:lnTo>
                      <a:pt x="170" y="14"/>
                    </a:lnTo>
                    <a:lnTo>
                      <a:pt x="181" y="16"/>
                    </a:lnTo>
                    <a:lnTo>
                      <a:pt x="177" y="5"/>
                    </a:lnTo>
                    <a:lnTo>
                      <a:pt x="16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3"/>
              <p:cNvSpPr>
                <a:spLocks/>
              </p:cNvSpPr>
              <p:nvPr/>
            </p:nvSpPr>
            <p:spPr bwMode="auto">
              <a:xfrm>
                <a:off x="2899" y="3020"/>
                <a:ext cx="41" cy="137"/>
              </a:xfrm>
              <a:custGeom>
                <a:avLst/>
                <a:gdLst>
                  <a:gd name="T0" fmla="*/ 0 w 81"/>
                  <a:gd name="T1" fmla="*/ 1 h 273"/>
                  <a:gd name="T2" fmla="*/ 0 w 81"/>
                  <a:gd name="T3" fmla="*/ 1 h 273"/>
                  <a:gd name="T4" fmla="*/ 2 w 81"/>
                  <a:gd name="T5" fmla="*/ 6 h 273"/>
                  <a:gd name="T6" fmla="*/ 3 w 81"/>
                  <a:gd name="T7" fmla="*/ 13 h 273"/>
                  <a:gd name="T8" fmla="*/ 6 w 81"/>
                  <a:gd name="T9" fmla="*/ 22 h 273"/>
                  <a:gd name="T10" fmla="*/ 8 w 81"/>
                  <a:gd name="T11" fmla="*/ 32 h 273"/>
                  <a:gd name="T12" fmla="*/ 10 w 81"/>
                  <a:gd name="T13" fmla="*/ 43 h 273"/>
                  <a:gd name="T14" fmla="*/ 13 w 81"/>
                  <a:gd name="T15" fmla="*/ 53 h 273"/>
                  <a:gd name="T16" fmla="*/ 15 w 81"/>
                  <a:gd name="T17" fmla="*/ 62 h 273"/>
                  <a:gd name="T18" fmla="*/ 17 w 81"/>
                  <a:gd name="T19" fmla="*/ 69 h 273"/>
                  <a:gd name="T20" fmla="*/ 21 w 81"/>
                  <a:gd name="T21" fmla="*/ 68 h 273"/>
                  <a:gd name="T22" fmla="*/ 19 w 81"/>
                  <a:gd name="T23" fmla="*/ 61 h 273"/>
                  <a:gd name="T24" fmla="*/ 17 w 81"/>
                  <a:gd name="T25" fmla="*/ 52 h 273"/>
                  <a:gd name="T26" fmla="*/ 14 w 81"/>
                  <a:gd name="T27" fmla="*/ 42 h 273"/>
                  <a:gd name="T28" fmla="*/ 12 w 81"/>
                  <a:gd name="T29" fmla="*/ 31 h 273"/>
                  <a:gd name="T30" fmla="*/ 9 w 81"/>
                  <a:gd name="T31" fmla="*/ 21 h 273"/>
                  <a:gd name="T32" fmla="*/ 7 w 81"/>
                  <a:gd name="T33" fmla="*/ 12 h 273"/>
                  <a:gd name="T34" fmla="*/ 5 w 81"/>
                  <a:gd name="T35" fmla="*/ 5 h 273"/>
                  <a:gd name="T36" fmla="*/ 4 w 81"/>
                  <a:gd name="T37" fmla="*/ 0 h 273"/>
                  <a:gd name="T38" fmla="*/ 4 w 81"/>
                  <a:gd name="T39" fmla="*/ 0 h 273"/>
                  <a:gd name="T40" fmla="*/ 0 w 81"/>
                  <a:gd name="T41" fmla="*/ 1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1"/>
                  <a:gd name="T64" fmla="*/ 0 h 273"/>
                  <a:gd name="T65" fmla="*/ 81 w 81"/>
                  <a:gd name="T66" fmla="*/ 273 h 2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1" h="273">
                    <a:moveTo>
                      <a:pt x="0" y="3"/>
                    </a:moveTo>
                    <a:lnTo>
                      <a:pt x="0" y="3"/>
                    </a:lnTo>
                    <a:lnTo>
                      <a:pt x="5" y="21"/>
                    </a:lnTo>
                    <a:lnTo>
                      <a:pt x="12" y="50"/>
                    </a:lnTo>
                    <a:lnTo>
                      <a:pt x="21" y="87"/>
                    </a:lnTo>
                    <a:lnTo>
                      <a:pt x="32" y="128"/>
                    </a:lnTo>
                    <a:lnTo>
                      <a:pt x="40" y="170"/>
                    </a:lnTo>
                    <a:lnTo>
                      <a:pt x="51" y="211"/>
                    </a:lnTo>
                    <a:lnTo>
                      <a:pt x="60" y="246"/>
                    </a:lnTo>
                    <a:lnTo>
                      <a:pt x="67" y="273"/>
                    </a:lnTo>
                    <a:lnTo>
                      <a:pt x="81" y="269"/>
                    </a:lnTo>
                    <a:lnTo>
                      <a:pt x="74" y="243"/>
                    </a:lnTo>
                    <a:lnTo>
                      <a:pt x="65" y="207"/>
                    </a:lnTo>
                    <a:lnTo>
                      <a:pt x="55" y="167"/>
                    </a:lnTo>
                    <a:lnTo>
                      <a:pt x="46" y="124"/>
                    </a:lnTo>
                    <a:lnTo>
                      <a:pt x="35" y="83"/>
                    </a:lnTo>
                    <a:lnTo>
                      <a:pt x="26" y="46"/>
                    </a:lnTo>
                    <a:lnTo>
                      <a:pt x="19" y="18"/>
                    </a:lnTo>
                    <a:lnTo>
                      <a:pt x="1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4"/>
              <p:cNvSpPr>
                <a:spLocks/>
              </p:cNvSpPr>
              <p:nvPr/>
            </p:nvSpPr>
            <p:spPr bwMode="auto">
              <a:xfrm>
                <a:off x="2896" y="2979"/>
                <a:ext cx="29" cy="43"/>
              </a:xfrm>
              <a:custGeom>
                <a:avLst/>
                <a:gdLst>
                  <a:gd name="T0" fmla="*/ 14 w 59"/>
                  <a:gd name="T1" fmla="*/ 0 h 86"/>
                  <a:gd name="T2" fmla="*/ 14 w 59"/>
                  <a:gd name="T3" fmla="*/ 0 h 86"/>
                  <a:gd name="T4" fmla="*/ 9 w 59"/>
                  <a:gd name="T5" fmla="*/ 1 h 86"/>
                  <a:gd name="T6" fmla="*/ 5 w 59"/>
                  <a:gd name="T7" fmla="*/ 2 h 86"/>
                  <a:gd name="T8" fmla="*/ 2 w 59"/>
                  <a:gd name="T9" fmla="*/ 5 h 86"/>
                  <a:gd name="T10" fmla="*/ 1 w 59"/>
                  <a:gd name="T11" fmla="*/ 9 h 86"/>
                  <a:gd name="T12" fmla="*/ 0 w 59"/>
                  <a:gd name="T13" fmla="*/ 11 h 86"/>
                  <a:gd name="T14" fmla="*/ 0 w 59"/>
                  <a:gd name="T15" fmla="*/ 15 h 86"/>
                  <a:gd name="T16" fmla="*/ 0 w 59"/>
                  <a:gd name="T17" fmla="*/ 18 h 86"/>
                  <a:gd name="T18" fmla="*/ 1 w 59"/>
                  <a:gd name="T19" fmla="*/ 22 h 86"/>
                  <a:gd name="T20" fmla="*/ 5 w 59"/>
                  <a:gd name="T21" fmla="*/ 21 h 86"/>
                  <a:gd name="T22" fmla="*/ 4 w 59"/>
                  <a:gd name="T23" fmla="*/ 18 h 86"/>
                  <a:gd name="T24" fmla="*/ 4 w 59"/>
                  <a:gd name="T25" fmla="*/ 15 h 86"/>
                  <a:gd name="T26" fmla="*/ 4 w 59"/>
                  <a:gd name="T27" fmla="*/ 11 h 86"/>
                  <a:gd name="T28" fmla="*/ 5 w 59"/>
                  <a:gd name="T29" fmla="*/ 10 h 86"/>
                  <a:gd name="T30" fmla="*/ 6 w 59"/>
                  <a:gd name="T31" fmla="*/ 7 h 86"/>
                  <a:gd name="T32" fmla="*/ 7 w 59"/>
                  <a:gd name="T33" fmla="*/ 5 h 86"/>
                  <a:gd name="T34" fmla="*/ 10 w 59"/>
                  <a:gd name="T35" fmla="*/ 5 h 86"/>
                  <a:gd name="T36" fmla="*/ 14 w 59"/>
                  <a:gd name="T37" fmla="*/ 5 h 86"/>
                  <a:gd name="T38" fmla="*/ 14 w 59"/>
                  <a:gd name="T39" fmla="*/ 5 h 86"/>
                  <a:gd name="T40" fmla="*/ 14 w 59"/>
                  <a:gd name="T41" fmla="*/ 0 h 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86"/>
                  <a:gd name="T65" fmla="*/ 59 w 59"/>
                  <a:gd name="T66" fmla="*/ 86 h 8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86">
                    <a:moveTo>
                      <a:pt x="59" y="0"/>
                    </a:moveTo>
                    <a:lnTo>
                      <a:pt x="59" y="0"/>
                    </a:lnTo>
                    <a:lnTo>
                      <a:pt x="39" y="3"/>
                    </a:lnTo>
                    <a:lnTo>
                      <a:pt x="23" y="8"/>
                    </a:lnTo>
                    <a:lnTo>
                      <a:pt x="11" y="21"/>
                    </a:lnTo>
                    <a:lnTo>
                      <a:pt x="6" y="33"/>
                    </a:lnTo>
                    <a:lnTo>
                      <a:pt x="2" y="47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6" y="86"/>
                    </a:lnTo>
                    <a:lnTo>
                      <a:pt x="20" y="83"/>
                    </a:lnTo>
                    <a:lnTo>
                      <a:pt x="16" y="72"/>
                    </a:lnTo>
                    <a:lnTo>
                      <a:pt x="18" y="60"/>
                    </a:lnTo>
                    <a:lnTo>
                      <a:pt x="16" y="47"/>
                    </a:lnTo>
                    <a:lnTo>
                      <a:pt x="20" y="37"/>
                    </a:lnTo>
                    <a:lnTo>
                      <a:pt x="25" y="28"/>
                    </a:lnTo>
                    <a:lnTo>
                      <a:pt x="30" y="23"/>
                    </a:lnTo>
                    <a:lnTo>
                      <a:pt x="43" y="17"/>
                    </a:lnTo>
                    <a:lnTo>
                      <a:pt x="59" y="17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5"/>
              <p:cNvSpPr>
                <a:spLocks/>
              </p:cNvSpPr>
              <p:nvPr/>
            </p:nvSpPr>
            <p:spPr bwMode="auto">
              <a:xfrm>
                <a:off x="2925" y="2975"/>
                <a:ext cx="64" cy="13"/>
              </a:xfrm>
              <a:custGeom>
                <a:avLst/>
                <a:gdLst>
                  <a:gd name="T0" fmla="*/ 28 w 127"/>
                  <a:gd name="T1" fmla="*/ 2 h 24"/>
                  <a:gd name="T2" fmla="*/ 30 w 127"/>
                  <a:gd name="T3" fmla="*/ 0 h 24"/>
                  <a:gd name="T4" fmla="*/ 29 w 127"/>
                  <a:gd name="T5" fmla="*/ 0 h 24"/>
                  <a:gd name="T6" fmla="*/ 27 w 127"/>
                  <a:gd name="T7" fmla="*/ 1 h 24"/>
                  <a:gd name="T8" fmla="*/ 24 w 127"/>
                  <a:gd name="T9" fmla="*/ 1 h 24"/>
                  <a:gd name="T10" fmla="*/ 20 w 127"/>
                  <a:gd name="T11" fmla="*/ 1 h 24"/>
                  <a:gd name="T12" fmla="*/ 16 w 127"/>
                  <a:gd name="T13" fmla="*/ 2 h 24"/>
                  <a:gd name="T14" fmla="*/ 11 w 127"/>
                  <a:gd name="T15" fmla="*/ 2 h 24"/>
                  <a:gd name="T16" fmla="*/ 6 w 127"/>
                  <a:gd name="T17" fmla="*/ 2 h 24"/>
                  <a:gd name="T18" fmla="*/ 0 w 127"/>
                  <a:gd name="T19" fmla="*/ 2 h 24"/>
                  <a:gd name="T20" fmla="*/ 0 w 127"/>
                  <a:gd name="T21" fmla="*/ 7 h 24"/>
                  <a:gd name="T22" fmla="*/ 6 w 127"/>
                  <a:gd name="T23" fmla="*/ 7 h 24"/>
                  <a:gd name="T24" fmla="*/ 11 w 127"/>
                  <a:gd name="T25" fmla="*/ 6 h 24"/>
                  <a:gd name="T26" fmla="*/ 16 w 127"/>
                  <a:gd name="T27" fmla="*/ 5 h 24"/>
                  <a:gd name="T28" fmla="*/ 20 w 127"/>
                  <a:gd name="T29" fmla="*/ 5 h 24"/>
                  <a:gd name="T30" fmla="*/ 24 w 127"/>
                  <a:gd name="T31" fmla="*/ 5 h 24"/>
                  <a:gd name="T32" fmla="*/ 27 w 127"/>
                  <a:gd name="T33" fmla="*/ 4 h 24"/>
                  <a:gd name="T34" fmla="*/ 29 w 127"/>
                  <a:gd name="T35" fmla="*/ 4 h 24"/>
                  <a:gd name="T36" fmla="*/ 30 w 127"/>
                  <a:gd name="T37" fmla="*/ 4 h 24"/>
                  <a:gd name="T38" fmla="*/ 31 w 127"/>
                  <a:gd name="T39" fmla="*/ 2 h 24"/>
                  <a:gd name="T40" fmla="*/ 30 w 127"/>
                  <a:gd name="T41" fmla="*/ 4 h 24"/>
                  <a:gd name="T42" fmla="*/ 32 w 127"/>
                  <a:gd name="T43" fmla="*/ 4 h 24"/>
                  <a:gd name="T44" fmla="*/ 31 w 127"/>
                  <a:gd name="T45" fmla="*/ 2 h 24"/>
                  <a:gd name="T46" fmla="*/ 28 w 127"/>
                  <a:gd name="T47" fmla="*/ 2 h 2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7"/>
                  <a:gd name="T73" fmla="*/ 0 h 24"/>
                  <a:gd name="T74" fmla="*/ 127 w 127"/>
                  <a:gd name="T75" fmla="*/ 24 h 2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7" h="24">
                    <a:moveTo>
                      <a:pt x="110" y="8"/>
                    </a:moveTo>
                    <a:lnTo>
                      <a:pt x="117" y="0"/>
                    </a:lnTo>
                    <a:lnTo>
                      <a:pt x="113" y="0"/>
                    </a:lnTo>
                    <a:lnTo>
                      <a:pt x="106" y="1"/>
                    </a:lnTo>
                    <a:lnTo>
                      <a:pt x="95" y="3"/>
                    </a:lnTo>
                    <a:lnTo>
                      <a:pt x="80" y="1"/>
                    </a:lnTo>
                    <a:lnTo>
                      <a:pt x="62" y="5"/>
                    </a:lnTo>
                    <a:lnTo>
                      <a:pt x="42" y="7"/>
                    </a:lnTo>
                    <a:lnTo>
                      <a:pt x="21" y="7"/>
                    </a:lnTo>
                    <a:lnTo>
                      <a:pt x="0" y="7"/>
                    </a:lnTo>
                    <a:lnTo>
                      <a:pt x="0" y="24"/>
                    </a:lnTo>
                    <a:lnTo>
                      <a:pt x="21" y="24"/>
                    </a:lnTo>
                    <a:lnTo>
                      <a:pt x="42" y="21"/>
                    </a:lnTo>
                    <a:lnTo>
                      <a:pt x="62" y="19"/>
                    </a:lnTo>
                    <a:lnTo>
                      <a:pt x="80" y="19"/>
                    </a:lnTo>
                    <a:lnTo>
                      <a:pt x="95" y="17"/>
                    </a:lnTo>
                    <a:lnTo>
                      <a:pt x="106" y="15"/>
                    </a:lnTo>
                    <a:lnTo>
                      <a:pt x="113" y="14"/>
                    </a:lnTo>
                    <a:lnTo>
                      <a:pt x="117" y="14"/>
                    </a:lnTo>
                    <a:lnTo>
                      <a:pt x="124" y="5"/>
                    </a:lnTo>
                    <a:lnTo>
                      <a:pt x="117" y="14"/>
                    </a:lnTo>
                    <a:lnTo>
                      <a:pt x="127" y="14"/>
                    </a:lnTo>
                    <a:lnTo>
                      <a:pt x="124" y="5"/>
                    </a:lnTo>
                    <a:lnTo>
                      <a:pt x="11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6"/>
              <p:cNvSpPr>
                <a:spLocks/>
              </p:cNvSpPr>
              <p:nvPr/>
            </p:nvSpPr>
            <p:spPr bwMode="auto">
              <a:xfrm>
                <a:off x="2965" y="2911"/>
                <a:ext cx="22" cy="69"/>
              </a:xfrm>
              <a:custGeom>
                <a:avLst/>
                <a:gdLst>
                  <a:gd name="T0" fmla="*/ 0 w 44"/>
                  <a:gd name="T1" fmla="*/ 1 h 138"/>
                  <a:gd name="T2" fmla="*/ 0 w 44"/>
                  <a:gd name="T3" fmla="*/ 1 h 138"/>
                  <a:gd name="T4" fmla="*/ 7 w 44"/>
                  <a:gd name="T5" fmla="*/ 35 h 138"/>
                  <a:gd name="T6" fmla="*/ 11 w 44"/>
                  <a:gd name="T7" fmla="*/ 34 h 138"/>
                  <a:gd name="T8" fmla="*/ 3 w 44"/>
                  <a:gd name="T9" fmla="*/ 0 h 138"/>
                  <a:gd name="T10" fmla="*/ 3 w 44"/>
                  <a:gd name="T11" fmla="*/ 1 h 138"/>
                  <a:gd name="T12" fmla="*/ 0 w 44"/>
                  <a:gd name="T13" fmla="*/ 1 h 138"/>
                  <a:gd name="T14" fmla="*/ 0 w 44"/>
                  <a:gd name="T15" fmla="*/ 1 h 138"/>
                  <a:gd name="T16" fmla="*/ 0 w 44"/>
                  <a:gd name="T17" fmla="*/ 1 h 138"/>
                  <a:gd name="T18" fmla="*/ 0 w 44"/>
                  <a:gd name="T19" fmla="*/ 1 h 1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138"/>
                  <a:gd name="T32" fmla="*/ 44 w 44"/>
                  <a:gd name="T33" fmla="*/ 138 h 1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138">
                    <a:moveTo>
                      <a:pt x="0" y="2"/>
                    </a:moveTo>
                    <a:lnTo>
                      <a:pt x="0" y="4"/>
                    </a:lnTo>
                    <a:lnTo>
                      <a:pt x="30" y="138"/>
                    </a:lnTo>
                    <a:lnTo>
                      <a:pt x="44" y="135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7"/>
              <p:cNvSpPr>
                <a:spLocks/>
              </p:cNvSpPr>
              <p:nvPr/>
            </p:nvSpPr>
            <p:spPr bwMode="auto">
              <a:xfrm>
                <a:off x="2960" y="2755"/>
                <a:ext cx="12" cy="156"/>
              </a:xfrm>
              <a:custGeom>
                <a:avLst/>
                <a:gdLst>
                  <a:gd name="T0" fmla="*/ 2 w 25"/>
                  <a:gd name="T1" fmla="*/ 0 h 314"/>
                  <a:gd name="T2" fmla="*/ 0 w 25"/>
                  <a:gd name="T3" fmla="*/ 2 h 314"/>
                  <a:gd name="T4" fmla="*/ 2 w 25"/>
                  <a:gd name="T5" fmla="*/ 78 h 314"/>
                  <a:gd name="T6" fmla="*/ 6 w 25"/>
                  <a:gd name="T7" fmla="*/ 78 h 314"/>
                  <a:gd name="T8" fmla="*/ 4 w 25"/>
                  <a:gd name="T9" fmla="*/ 2 h 314"/>
                  <a:gd name="T10" fmla="*/ 2 w 25"/>
                  <a:gd name="T11" fmla="*/ 4 h 314"/>
                  <a:gd name="T12" fmla="*/ 2 w 25"/>
                  <a:gd name="T13" fmla="*/ 0 h 314"/>
                  <a:gd name="T14" fmla="*/ 0 w 25"/>
                  <a:gd name="T15" fmla="*/ 0 h 314"/>
                  <a:gd name="T16" fmla="*/ 0 w 25"/>
                  <a:gd name="T17" fmla="*/ 2 h 314"/>
                  <a:gd name="T18" fmla="*/ 2 w 25"/>
                  <a:gd name="T19" fmla="*/ 0 h 3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314"/>
                  <a:gd name="T32" fmla="*/ 25 w 25"/>
                  <a:gd name="T33" fmla="*/ 314 h 3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314">
                    <a:moveTo>
                      <a:pt x="9" y="0"/>
                    </a:moveTo>
                    <a:lnTo>
                      <a:pt x="2" y="9"/>
                    </a:lnTo>
                    <a:lnTo>
                      <a:pt x="11" y="314"/>
                    </a:lnTo>
                    <a:lnTo>
                      <a:pt x="25" y="314"/>
                    </a:lnTo>
                    <a:lnTo>
                      <a:pt x="16" y="9"/>
                    </a:lnTo>
                    <a:lnTo>
                      <a:pt x="9" y="18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8"/>
              <p:cNvSpPr>
                <a:spLocks/>
              </p:cNvSpPr>
              <p:nvPr/>
            </p:nvSpPr>
            <p:spPr bwMode="auto">
              <a:xfrm>
                <a:off x="2997" y="2755"/>
                <a:ext cx="95" cy="116"/>
              </a:xfrm>
              <a:custGeom>
                <a:avLst/>
                <a:gdLst>
                  <a:gd name="T0" fmla="*/ 0 w 190"/>
                  <a:gd name="T1" fmla="*/ 3 h 232"/>
                  <a:gd name="T2" fmla="*/ 0 w 190"/>
                  <a:gd name="T3" fmla="*/ 58 h 232"/>
                  <a:gd name="T4" fmla="*/ 48 w 190"/>
                  <a:gd name="T5" fmla="*/ 58 h 232"/>
                  <a:gd name="T6" fmla="*/ 48 w 190"/>
                  <a:gd name="T7" fmla="*/ 0 h 232"/>
                  <a:gd name="T8" fmla="*/ 0 w 190"/>
                  <a:gd name="T9" fmla="*/ 3 h 2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"/>
                  <a:gd name="T16" fmla="*/ 0 h 232"/>
                  <a:gd name="T17" fmla="*/ 190 w 190"/>
                  <a:gd name="T18" fmla="*/ 232 h 2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" h="232">
                    <a:moveTo>
                      <a:pt x="0" y="9"/>
                    </a:moveTo>
                    <a:lnTo>
                      <a:pt x="0" y="232"/>
                    </a:lnTo>
                    <a:lnTo>
                      <a:pt x="190" y="232"/>
                    </a:lnTo>
                    <a:lnTo>
                      <a:pt x="19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A5F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9"/>
              <p:cNvSpPr>
                <a:spLocks/>
              </p:cNvSpPr>
              <p:nvPr/>
            </p:nvSpPr>
            <p:spPr bwMode="auto">
              <a:xfrm>
                <a:off x="2993" y="2759"/>
                <a:ext cx="9" cy="116"/>
              </a:xfrm>
              <a:custGeom>
                <a:avLst/>
                <a:gdLst>
                  <a:gd name="T0" fmla="*/ 2 w 18"/>
                  <a:gd name="T1" fmla="*/ 54 h 232"/>
                  <a:gd name="T2" fmla="*/ 5 w 18"/>
                  <a:gd name="T3" fmla="*/ 56 h 232"/>
                  <a:gd name="T4" fmla="*/ 5 w 18"/>
                  <a:gd name="T5" fmla="*/ 0 h 232"/>
                  <a:gd name="T6" fmla="*/ 0 w 18"/>
                  <a:gd name="T7" fmla="*/ 0 h 232"/>
                  <a:gd name="T8" fmla="*/ 0 w 18"/>
                  <a:gd name="T9" fmla="*/ 56 h 232"/>
                  <a:gd name="T10" fmla="*/ 2 w 18"/>
                  <a:gd name="T11" fmla="*/ 58 h 232"/>
                  <a:gd name="T12" fmla="*/ 0 w 18"/>
                  <a:gd name="T13" fmla="*/ 56 h 232"/>
                  <a:gd name="T14" fmla="*/ 0 w 18"/>
                  <a:gd name="T15" fmla="*/ 58 h 232"/>
                  <a:gd name="T16" fmla="*/ 2 w 18"/>
                  <a:gd name="T17" fmla="*/ 58 h 232"/>
                  <a:gd name="T18" fmla="*/ 2 w 18"/>
                  <a:gd name="T19" fmla="*/ 54 h 2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232"/>
                  <a:gd name="T32" fmla="*/ 18 w 18"/>
                  <a:gd name="T33" fmla="*/ 232 h 2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232">
                    <a:moveTo>
                      <a:pt x="9" y="214"/>
                    </a:moveTo>
                    <a:lnTo>
                      <a:pt x="18" y="2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9" y="232"/>
                    </a:lnTo>
                    <a:lnTo>
                      <a:pt x="0" y="223"/>
                    </a:lnTo>
                    <a:lnTo>
                      <a:pt x="0" y="232"/>
                    </a:lnTo>
                    <a:lnTo>
                      <a:pt x="9" y="232"/>
                    </a:lnTo>
                    <a:lnTo>
                      <a:pt x="9" y="2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60"/>
              <p:cNvSpPr>
                <a:spLocks/>
              </p:cNvSpPr>
              <p:nvPr/>
            </p:nvSpPr>
            <p:spPr bwMode="auto">
              <a:xfrm>
                <a:off x="2997" y="2866"/>
                <a:ext cx="99" cy="9"/>
              </a:xfrm>
              <a:custGeom>
                <a:avLst/>
                <a:gdLst>
                  <a:gd name="T0" fmla="*/ 45 w 199"/>
                  <a:gd name="T1" fmla="*/ 2 h 18"/>
                  <a:gd name="T2" fmla="*/ 47 w 199"/>
                  <a:gd name="T3" fmla="*/ 0 h 18"/>
                  <a:gd name="T4" fmla="*/ 0 w 199"/>
                  <a:gd name="T5" fmla="*/ 0 h 18"/>
                  <a:gd name="T6" fmla="*/ 0 w 199"/>
                  <a:gd name="T7" fmla="*/ 5 h 18"/>
                  <a:gd name="T8" fmla="*/ 47 w 199"/>
                  <a:gd name="T9" fmla="*/ 5 h 18"/>
                  <a:gd name="T10" fmla="*/ 49 w 199"/>
                  <a:gd name="T11" fmla="*/ 2 h 18"/>
                  <a:gd name="T12" fmla="*/ 47 w 199"/>
                  <a:gd name="T13" fmla="*/ 5 h 18"/>
                  <a:gd name="T14" fmla="*/ 49 w 199"/>
                  <a:gd name="T15" fmla="*/ 5 h 18"/>
                  <a:gd name="T16" fmla="*/ 49 w 199"/>
                  <a:gd name="T17" fmla="*/ 2 h 18"/>
                  <a:gd name="T18" fmla="*/ 45 w 199"/>
                  <a:gd name="T19" fmla="*/ 2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9"/>
                  <a:gd name="T31" fmla="*/ 0 h 18"/>
                  <a:gd name="T32" fmla="*/ 199 w 199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9" h="18">
                    <a:moveTo>
                      <a:pt x="181" y="9"/>
                    </a:moveTo>
                    <a:lnTo>
                      <a:pt x="19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90" y="18"/>
                    </a:lnTo>
                    <a:lnTo>
                      <a:pt x="199" y="9"/>
                    </a:lnTo>
                    <a:lnTo>
                      <a:pt x="190" y="18"/>
                    </a:lnTo>
                    <a:lnTo>
                      <a:pt x="199" y="18"/>
                    </a:lnTo>
                    <a:lnTo>
                      <a:pt x="199" y="9"/>
                    </a:lnTo>
                    <a:lnTo>
                      <a:pt x="18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61"/>
              <p:cNvSpPr>
                <a:spLocks/>
              </p:cNvSpPr>
              <p:nvPr/>
            </p:nvSpPr>
            <p:spPr bwMode="auto">
              <a:xfrm>
                <a:off x="3088" y="2750"/>
                <a:ext cx="8" cy="121"/>
              </a:xfrm>
              <a:custGeom>
                <a:avLst/>
                <a:gdLst>
                  <a:gd name="T0" fmla="*/ 2 w 18"/>
                  <a:gd name="T1" fmla="*/ 4 h 241"/>
                  <a:gd name="T2" fmla="*/ 0 w 18"/>
                  <a:gd name="T3" fmla="*/ 3 h 241"/>
                  <a:gd name="T4" fmla="*/ 0 w 18"/>
                  <a:gd name="T5" fmla="*/ 61 h 241"/>
                  <a:gd name="T6" fmla="*/ 4 w 18"/>
                  <a:gd name="T7" fmla="*/ 61 h 241"/>
                  <a:gd name="T8" fmla="*/ 4 w 18"/>
                  <a:gd name="T9" fmla="*/ 3 h 241"/>
                  <a:gd name="T10" fmla="*/ 2 w 18"/>
                  <a:gd name="T11" fmla="*/ 1 h 241"/>
                  <a:gd name="T12" fmla="*/ 4 w 18"/>
                  <a:gd name="T13" fmla="*/ 3 h 241"/>
                  <a:gd name="T14" fmla="*/ 4 w 18"/>
                  <a:gd name="T15" fmla="*/ 0 h 241"/>
                  <a:gd name="T16" fmla="*/ 2 w 18"/>
                  <a:gd name="T17" fmla="*/ 1 h 241"/>
                  <a:gd name="T18" fmla="*/ 2 w 18"/>
                  <a:gd name="T19" fmla="*/ 4 h 2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241"/>
                  <a:gd name="T32" fmla="*/ 18 w 18"/>
                  <a:gd name="T33" fmla="*/ 241 h 24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241">
                    <a:moveTo>
                      <a:pt x="9" y="16"/>
                    </a:moveTo>
                    <a:lnTo>
                      <a:pt x="0" y="9"/>
                    </a:lnTo>
                    <a:lnTo>
                      <a:pt x="0" y="241"/>
                    </a:lnTo>
                    <a:lnTo>
                      <a:pt x="18" y="241"/>
                    </a:lnTo>
                    <a:lnTo>
                      <a:pt x="18" y="9"/>
                    </a:lnTo>
                    <a:lnTo>
                      <a:pt x="9" y="2"/>
                    </a:lnTo>
                    <a:lnTo>
                      <a:pt x="18" y="9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62"/>
              <p:cNvSpPr>
                <a:spLocks/>
              </p:cNvSpPr>
              <p:nvPr/>
            </p:nvSpPr>
            <p:spPr bwMode="auto">
              <a:xfrm>
                <a:off x="2993" y="2751"/>
                <a:ext cx="99" cy="12"/>
              </a:xfrm>
              <a:custGeom>
                <a:avLst/>
                <a:gdLst>
                  <a:gd name="T0" fmla="*/ 4 w 199"/>
                  <a:gd name="T1" fmla="*/ 4 h 23"/>
                  <a:gd name="T2" fmla="*/ 2 w 199"/>
                  <a:gd name="T3" fmla="*/ 6 h 23"/>
                  <a:gd name="T4" fmla="*/ 49 w 199"/>
                  <a:gd name="T5" fmla="*/ 4 h 23"/>
                  <a:gd name="T6" fmla="*/ 49 w 199"/>
                  <a:gd name="T7" fmla="*/ 0 h 23"/>
                  <a:gd name="T8" fmla="*/ 2 w 199"/>
                  <a:gd name="T9" fmla="*/ 3 h 23"/>
                  <a:gd name="T10" fmla="*/ 0 w 199"/>
                  <a:gd name="T11" fmla="*/ 4 h 23"/>
                  <a:gd name="T12" fmla="*/ 2 w 199"/>
                  <a:gd name="T13" fmla="*/ 3 h 23"/>
                  <a:gd name="T14" fmla="*/ 0 w 199"/>
                  <a:gd name="T15" fmla="*/ 3 h 23"/>
                  <a:gd name="T16" fmla="*/ 0 w 199"/>
                  <a:gd name="T17" fmla="*/ 4 h 23"/>
                  <a:gd name="T18" fmla="*/ 4 w 199"/>
                  <a:gd name="T19" fmla="*/ 4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9"/>
                  <a:gd name="T31" fmla="*/ 0 h 23"/>
                  <a:gd name="T32" fmla="*/ 199 w 199"/>
                  <a:gd name="T33" fmla="*/ 23 h 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9" h="23">
                    <a:moveTo>
                      <a:pt x="18" y="16"/>
                    </a:moveTo>
                    <a:lnTo>
                      <a:pt x="9" y="23"/>
                    </a:lnTo>
                    <a:lnTo>
                      <a:pt x="199" y="14"/>
                    </a:lnTo>
                    <a:lnTo>
                      <a:pt x="199" y="0"/>
                    </a:lnTo>
                    <a:lnTo>
                      <a:pt x="9" y="9"/>
                    </a:lnTo>
                    <a:lnTo>
                      <a:pt x="0" y="16"/>
                    </a:lnTo>
                    <a:lnTo>
                      <a:pt x="9" y="9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1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63"/>
              <p:cNvSpPr>
                <a:spLocks/>
              </p:cNvSpPr>
              <p:nvPr/>
            </p:nvSpPr>
            <p:spPr bwMode="auto">
              <a:xfrm>
                <a:off x="3042" y="2755"/>
                <a:ext cx="163" cy="241"/>
              </a:xfrm>
              <a:custGeom>
                <a:avLst/>
                <a:gdLst>
                  <a:gd name="T0" fmla="*/ 0 w 326"/>
                  <a:gd name="T1" fmla="*/ 121 h 482"/>
                  <a:gd name="T2" fmla="*/ 7 w 326"/>
                  <a:gd name="T3" fmla="*/ 121 h 482"/>
                  <a:gd name="T4" fmla="*/ 15 w 326"/>
                  <a:gd name="T5" fmla="*/ 121 h 482"/>
                  <a:gd name="T6" fmla="*/ 24 w 326"/>
                  <a:gd name="T7" fmla="*/ 121 h 482"/>
                  <a:gd name="T8" fmla="*/ 34 w 326"/>
                  <a:gd name="T9" fmla="*/ 121 h 482"/>
                  <a:gd name="T10" fmla="*/ 42 w 326"/>
                  <a:gd name="T11" fmla="*/ 121 h 482"/>
                  <a:gd name="T12" fmla="*/ 49 w 326"/>
                  <a:gd name="T13" fmla="*/ 121 h 482"/>
                  <a:gd name="T14" fmla="*/ 55 w 326"/>
                  <a:gd name="T15" fmla="*/ 121 h 482"/>
                  <a:gd name="T16" fmla="*/ 58 w 326"/>
                  <a:gd name="T17" fmla="*/ 121 h 482"/>
                  <a:gd name="T18" fmla="*/ 61 w 326"/>
                  <a:gd name="T19" fmla="*/ 121 h 482"/>
                  <a:gd name="T20" fmla="*/ 65 w 326"/>
                  <a:gd name="T21" fmla="*/ 120 h 482"/>
                  <a:gd name="T22" fmla="*/ 69 w 326"/>
                  <a:gd name="T23" fmla="*/ 118 h 482"/>
                  <a:gd name="T24" fmla="*/ 73 w 326"/>
                  <a:gd name="T25" fmla="*/ 116 h 482"/>
                  <a:gd name="T26" fmla="*/ 76 w 326"/>
                  <a:gd name="T27" fmla="*/ 113 h 482"/>
                  <a:gd name="T28" fmla="*/ 79 w 326"/>
                  <a:gd name="T29" fmla="*/ 110 h 482"/>
                  <a:gd name="T30" fmla="*/ 81 w 326"/>
                  <a:gd name="T31" fmla="*/ 106 h 482"/>
                  <a:gd name="T32" fmla="*/ 82 w 326"/>
                  <a:gd name="T33" fmla="*/ 102 h 482"/>
                  <a:gd name="T34" fmla="*/ 82 w 326"/>
                  <a:gd name="T35" fmla="*/ 86 h 482"/>
                  <a:gd name="T36" fmla="*/ 81 w 326"/>
                  <a:gd name="T37" fmla="*/ 62 h 482"/>
                  <a:gd name="T38" fmla="*/ 80 w 326"/>
                  <a:gd name="T39" fmla="*/ 39 h 482"/>
                  <a:gd name="T40" fmla="*/ 80 w 326"/>
                  <a:gd name="T41" fmla="*/ 26 h 482"/>
                  <a:gd name="T42" fmla="*/ 80 w 326"/>
                  <a:gd name="T43" fmla="*/ 23 h 482"/>
                  <a:gd name="T44" fmla="*/ 80 w 326"/>
                  <a:gd name="T45" fmla="*/ 19 h 482"/>
                  <a:gd name="T46" fmla="*/ 79 w 326"/>
                  <a:gd name="T47" fmla="*/ 15 h 482"/>
                  <a:gd name="T48" fmla="*/ 76 w 326"/>
                  <a:gd name="T49" fmla="*/ 11 h 482"/>
                  <a:gd name="T50" fmla="*/ 73 w 326"/>
                  <a:gd name="T51" fmla="*/ 7 h 482"/>
                  <a:gd name="T52" fmla="*/ 66 w 326"/>
                  <a:gd name="T53" fmla="*/ 3 h 482"/>
                  <a:gd name="T54" fmla="*/ 57 w 326"/>
                  <a:gd name="T55" fmla="*/ 1 h 482"/>
                  <a:gd name="T56" fmla="*/ 45 w 326"/>
                  <a:gd name="T57" fmla="*/ 0 h 482"/>
                  <a:gd name="T58" fmla="*/ 45 w 326"/>
                  <a:gd name="T59" fmla="*/ 85 h 482"/>
                  <a:gd name="T60" fmla="*/ 43 w 326"/>
                  <a:gd name="T61" fmla="*/ 85 h 482"/>
                  <a:gd name="T62" fmla="*/ 40 w 326"/>
                  <a:gd name="T63" fmla="*/ 85 h 482"/>
                  <a:gd name="T64" fmla="*/ 34 w 326"/>
                  <a:gd name="T65" fmla="*/ 85 h 482"/>
                  <a:gd name="T66" fmla="*/ 26 w 326"/>
                  <a:gd name="T67" fmla="*/ 85 h 482"/>
                  <a:gd name="T68" fmla="*/ 19 w 326"/>
                  <a:gd name="T69" fmla="*/ 85 h 482"/>
                  <a:gd name="T70" fmla="*/ 11 w 326"/>
                  <a:gd name="T71" fmla="*/ 85 h 482"/>
                  <a:gd name="T72" fmla="*/ 5 w 326"/>
                  <a:gd name="T73" fmla="*/ 85 h 482"/>
                  <a:gd name="T74" fmla="*/ 0 w 326"/>
                  <a:gd name="T75" fmla="*/ 85 h 482"/>
                  <a:gd name="T76" fmla="*/ 0 w 326"/>
                  <a:gd name="T77" fmla="*/ 121 h 4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26"/>
                  <a:gd name="T118" fmla="*/ 0 h 482"/>
                  <a:gd name="T119" fmla="*/ 326 w 326"/>
                  <a:gd name="T120" fmla="*/ 482 h 4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26" h="482">
                    <a:moveTo>
                      <a:pt x="0" y="482"/>
                    </a:moveTo>
                    <a:lnTo>
                      <a:pt x="30" y="482"/>
                    </a:lnTo>
                    <a:lnTo>
                      <a:pt x="63" y="482"/>
                    </a:lnTo>
                    <a:lnTo>
                      <a:pt x="99" y="482"/>
                    </a:lnTo>
                    <a:lnTo>
                      <a:pt x="136" y="482"/>
                    </a:lnTo>
                    <a:lnTo>
                      <a:pt x="170" y="482"/>
                    </a:lnTo>
                    <a:lnTo>
                      <a:pt x="198" y="482"/>
                    </a:lnTo>
                    <a:lnTo>
                      <a:pt x="221" y="482"/>
                    </a:lnTo>
                    <a:lnTo>
                      <a:pt x="235" y="482"/>
                    </a:lnTo>
                    <a:lnTo>
                      <a:pt x="246" y="481"/>
                    </a:lnTo>
                    <a:lnTo>
                      <a:pt x="260" y="477"/>
                    </a:lnTo>
                    <a:lnTo>
                      <a:pt x="276" y="470"/>
                    </a:lnTo>
                    <a:lnTo>
                      <a:pt x="290" y="461"/>
                    </a:lnTo>
                    <a:lnTo>
                      <a:pt x="304" y="450"/>
                    </a:lnTo>
                    <a:lnTo>
                      <a:pt x="315" y="438"/>
                    </a:lnTo>
                    <a:lnTo>
                      <a:pt x="322" y="422"/>
                    </a:lnTo>
                    <a:lnTo>
                      <a:pt x="326" y="406"/>
                    </a:lnTo>
                    <a:lnTo>
                      <a:pt x="326" y="344"/>
                    </a:lnTo>
                    <a:lnTo>
                      <a:pt x="324" y="248"/>
                    </a:lnTo>
                    <a:lnTo>
                      <a:pt x="320" y="156"/>
                    </a:lnTo>
                    <a:lnTo>
                      <a:pt x="320" y="103"/>
                    </a:lnTo>
                    <a:lnTo>
                      <a:pt x="320" y="90"/>
                    </a:lnTo>
                    <a:lnTo>
                      <a:pt x="319" y="75"/>
                    </a:lnTo>
                    <a:lnTo>
                      <a:pt x="315" y="57"/>
                    </a:lnTo>
                    <a:lnTo>
                      <a:pt x="304" y="41"/>
                    </a:lnTo>
                    <a:lnTo>
                      <a:pt x="289" y="25"/>
                    </a:lnTo>
                    <a:lnTo>
                      <a:pt x="264" y="12"/>
                    </a:lnTo>
                    <a:lnTo>
                      <a:pt x="228" y="4"/>
                    </a:lnTo>
                    <a:lnTo>
                      <a:pt x="180" y="0"/>
                    </a:lnTo>
                    <a:lnTo>
                      <a:pt x="180" y="339"/>
                    </a:lnTo>
                    <a:lnTo>
                      <a:pt x="175" y="339"/>
                    </a:lnTo>
                    <a:lnTo>
                      <a:pt x="157" y="339"/>
                    </a:lnTo>
                    <a:lnTo>
                      <a:pt x="134" y="339"/>
                    </a:lnTo>
                    <a:lnTo>
                      <a:pt x="106" y="339"/>
                    </a:lnTo>
                    <a:lnTo>
                      <a:pt x="76" y="339"/>
                    </a:lnTo>
                    <a:lnTo>
                      <a:pt x="46" y="339"/>
                    </a:lnTo>
                    <a:lnTo>
                      <a:pt x="19" y="339"/>
                    </a:lnTo>
                    <a:lnTo>
                      <a:pt x="0" y="339"/>
                    </a:lnTo>
                    <a:lnTo>
                      <a:pt x="0" y="482"/>
                    </a:lnTo>
                    <a:close/>
                  </a:path>
                </a:pathLst>
              </a:custGeom>
              <a:solidFill>
                <a:srgbClr val="A5F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64"/>
              <p:cNvSpPr>
                <a:spLocks/>
              </p:cNvSpPr>
              <p:nvPr/>
            </p:nvSpPr>
            <p:spPr bwMode="auto">
              <a:xfrm>
                <a:off x="3042" y="2991"/>
                <a:ext cx="118" cy="9"/>
              </a:xfrm>
              <a:custGeom>
                <a:avLst/>
                <a:gdLst>
                  <a:gd name="T0" fmla="*/ 59 w 235"/>
                  <a:gd name="T1" fmla="*/ 0 h 18"/>
                  <a:gd name="T2" fmla="*/ 59 w 235"/>
                  <a:gd name="T3" fmla="*/ 0 h 18"/>
                  <a:gd name="T4" fmla="*/ 56 w 235"/>
                  <a:gd name="T5" fmla="*/ 0 h 18"/>
                  <a:gd name="T6" fmla="*/ 50 w 235"/>
                  <a:gd name="T7" fmla="*/ 0 h 18"/>
                  <a:gd name="T8" fmla="*/ 43 w 235"/>
                  <a:gd name="T9" fmla="*/ 0 h 18"/>
                  <a:gd name="T10" fmla="*/ 34 w 235"/>
                  <a:gd name="T11" fmla="*/ 0 h 18"/>
                  <a:gd name="T12" fmla="*/ 25 w 235"/>
                  <a:gd name="T13" fmla="*/ 0 h 18"/>
                  <a:gd name="T14" fmla="*/ 16 w 235"/>
                  <a:gd name="T15" fmla="*/ 0 h 18"/>
                  <a:gd name="T16" fmla="*/ 8 w 235"/>
                  <a:gd name="T17" fmla="*/ 0 h 18"/>
                  <a:gd name="T18" fmla="*/ 0 w 235"/>
                  <a:gd name="T19" fmla="*/ 0 h 18"/>
                  <a:gd name="T20" fmla="*/ 0 w 235"/>
                  <a:gd name="T21" fmla="*/ 5 h 18"/>
                  <a:gd name="T22" fmla="*/ 8 w 235"/>
                  <a:gd name="T23" fmla="*/ 5 h 18"/>
                  <a:gd name="T24" fmla="*/ 16 w 235"/>
                  <a:gd name="T25" fmla="*/ 5 h 18"/>
                  <a:gd name="T26" fmla="*/ 25 w 235"/>
                  <a:gd name="T27" fmla="*/ 5 h 18"/>
                  <a:gd name="T28" fmla="*/ 34 w 235"/>
                  <a:gd name="T29" fmla="*/ 5 h 18"/>
                  <a:gd name="T30" fmla="*/ 43 w 235"/>
                  <a:gd name="T31" fmla="*/ 5 h 18"/>
                  <a:gd name="T32" fmla="*/ 50 w 235"/>
                  <a:gd name="T33" fmla="*/ 5 h 18"/>
                  <a:gd name="T34" fmla="*/ 56 w 235"/>
                  <a:gd name="T35" fmla="*/ 5 h 18"/>
                  <a:gd name="T36" fmla="*/ 59 w 235"/>
                  <a:gd name="T37" fmla="*/ 5 h 18"/>
                  <a:gd name="T38" fmla="*/ 59 w 235"/>
                  <a:gd name="T39" fmla="*/ 5 h 18"/>
                  <a:gd name="T40" fmla="*/ 59 w 235"/>
                  <a:gd name="T41" fmla="*/ 0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5"/>
                  <a:gd name="T64" fmla="*/ 0 h 18"/>
                  <a:gd name="T65" fmla="*/ 235 w 235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5" h="18">
                    <a:moveTo>
                      <a:pt x="235" y="0"/>
                    </a:moveTo>
                    <a:lnTo>
                      <a:pt x="235" y="0"/>
                    </a:lnTo>
                    <a:lnTo>
                      <a:pt x="221" y="0"/>
                    </a:lnTo>
                    <a:lnTo>
                      <a:pt x="198" y="0"/>
                    </a:lnTo>
                    <a:lnTo>
                      <a:pt x="170" y="0"/>
                    </a:lnTo>
                    <a:lnTo>
                      <a:pt x="136" y="0"/>
                    </a:lnTo>
                    <a:lnTo>
                      <a:pt x="99" y="0"/>
                    </a:lnTo>
                    <a:lnTo>
                      <a:pt x="63" y="0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18"/>
                    </a:lnTo>
                    <a:lnTo>
                      <a:pt x="63" y="18"/>
                    </a:lnTo>
                    <a:lnTo>
                      <a:pt x="99" y="18"/>
                    </a:lnTo>
                    <a:lnTo>
                      <a:pt x="136" y="18"/>
                    </a:lnTo>
                    <a:lnTo>
                      <a:pt x="170" y="18"/>
                    </a:lnTo>
                    <a:lnTo>
                      <a:pt x="198" y="18"/>
                    </a:lnTo>
                    <a:lnTo>
                      <a:pt x="221" y="18"/>
                    </a:lnTo>
                    <a:lnTo>
                      <a:pt x="235" y="1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5"/>
              <p:cNvSpPr>
                <a:spLocks/>
              </p:cNvSpPr>
              <p:nvPr/>
            </p:nvSpPr>
            <p:spPr bwMode="auto">
              <a:xfrm>
                <a:off x="3160" y="2958"/>
                <a:ext cx="50" cy="42"/>
              </a:xfrm>
              <a:custGeom>
                <a:avLst/>
                <a:gdLst>
                  <a:gd name="T0" fmla="*/ 21 w 100"/>
                  <a:gd name="T1" fmla="*/ 0 h 85"/>
                  <a:gd name="T2" fmla="*/ 21 w 100"/>
                  <a:gd name="T3" fmla="*/ 0 h 85"/>
                  <a:gd name="T4" fmla="*/ 20 w 100"/>
                  <a:gd name="T5" fmla="*/ 3 h 85"/>
                  <a:gd name="T6" fmla="*/ 19 w 100"/>
                  <a:gd name="T7" fmla="*/ 7 h 85"/>
                  <a:gd name="T8" fmla="*/ 16 w 100"/>
                  <a:gd name="T9" fmla="*/ 9 h 85"/>
                  <a:gd name="T10" fmla="*/ 13 w 100"/>
                  <a:gd name="T11" fmla="*/ 12 h 85"/>
                  <a:gd name="T12" fmla="*/ 10 w 100"/>
                  <a:gd name="T13" fmla="*/ 14 h 85"/>
                  <a:gd name="T14" fmla="*/ 6 w 100"/>
                  <a:gd name="T15" fmla="*/ 16 h 85"/>
                  <a:gd name="T16" fmla="*/ 3 w 100"/>
                  <a:gd name="T17" fmla="*/ 16 h 85"/>
                  <a:gd name="T18" fmla="*/ 0 w 100"/>
                  <a:gd name="T19" fmla="*/ 16 h 85"/>
                  <a:gd name="T20" fmla="*/ 0 w 100"/>
                  <a:gd name="T21" fmla="*/ 21 h 85"/>
                  <a:gd name="T22" fmla="*/ 3 w 100"/>
                  <a:gd name="T23" fmla="*/ 20 h 85"/>
                  <a:gd name="T24" fmla="*/ 6 w 100"/>
                  <a:gd name="T25" fmla="*/ 19 h 85"/>
                  <a:gd name="T26" fmla="*/ 12 w 100"/>
                  <a:gd name="T27" fmla="*/ 17 h 85"/>
                  <a:gd name="T28" fmla="*/ 14 w 100"/>
                  <a:gd name="T29" fmla="*/ 15 h 85"/>
                  <a:gd name="T30" fmla="*/ 19 w 100"/>
                  <a:gd name="T31" fmla="*/ 12 h 85"/>
                  <a:gd name="T32" fmla="*/ 22 w 100"/>
                  <a:gd name="T33" fmla="*/ 9 h 85"/>
                  <a:gd name="T34" fmla="*/ 24 w 100"/>
                  <a:gd name="T35" fmla="*/ 4 h 85"/>
                  <a:gd name="T36" fmla="*/ 25 w 100"/>
                  <a:gd name="T37" fmla="*/ 0 h 85"/>
                  <a:gd name="T38" fmla="*/ 25 w 100"/>
                  <a:gd name="T39" fmla="*/ 0 h 85"/>
                  <a:gd name="T40" fmla="*/ 21 w 100"/>
                  <a:gd name="T41" fmla="*/ 0 h 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0"/>
                  <a:gd name="T64" fmla="*/ 0 h 85"/>
                  <a:gd name="T65" fmla="*/ 100 w 100"/>
                  <a:gd name="T66" fmla="*/ 85 h 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0" h="85">
                    <a:moveTo>
                      <a:pt x="82" y="0"/>
                    </a:moveTo>
                    <a:lnTo>
                      <a:pt x="82" y="0"/>
                    </a:lnTo>
                    <a:lnTo>
                      <a:pt x="80" y="14"/>
                    </a:lnTo>
                    <a:lnTo>
                      <a:pt x="73" y="28"/>
                    </a:lnTo>
                    <a:lnTo>
                      <a:pt x="64" y="39"/>
                    </a:lnTo>
                    <a:lnTo>
                      <a:pt x="52" y="48"/>
                    </a:lnTo>
                    <a:lnTo>
                      <a:pt x="38" y="57"/>
                    </a:lnTo>
                    <a:lnTo>
                      <a:pt x="23" y="64"/>
                    </a:lnTo>
                    <a:lnTo>
                      <a:pt x="9" y="67"/>
                    </a:lnTo>
                    <a:lnTo>
                      <a:pt x="0" y="67"/>
                    </a:lnTo>
                    <a:lnTo>
                      <a:pt x="0" y="85"/>
                    </a:lnTo>
                    <a:lnTo>
                      <a:pt x="13" y="82"/>
                    </a:lnTo>
                    <a:lnTo>
                      <a:pt x="27" y="78"/>
                    </a:lnTo>
                    <a:lnTo>
                      <a:pt x="45" y="71"/>
                    </a:lnTo>
                    <a:lnTo>
                      <a:pt x="59" y="62"/>
                    </a:lnTo>
                    <a:lnTo>
                      <a:pt x="75" y="50"/>
                    </a:lnTo>
                    <a:lnTo>
                      <a:pt x="87" y="36"/>
                    </a:lnTo>
                    <a:lnTo>
                      <a:pt x="94" y="18"/>
                    </a:lnTo>
                    <a:lnTo>
                      <a:pt x="100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66"/>
              <p:cNvSpPr>
                <a:spLocks/>
              </p:cNvSpPr>
              <p:nvPr/>
            </p:nvSpPr>
            <p:spPr bwMode="auto">
              <a:xfrm>
                <a:off x="3198" y="2806"/>
                <a:ext cx="12" cy="152"/>
              </a:xfrm>
              <a:custGeom>
                <a:avLst/>
                <a:gdLst>
                  <a:gd name="T0" fmla="*/ 0 w 23"/>
                  <a:gd name="T1" fmla="*/ 0 h 303"/>
                  <a:gd name="T2" fmla="*/ 0 w 23"/>
                  <a:gd name="T3" fmla="*/ 0 h 303"/>
                  <a:gd name="T4" fmla="*/ 0 w 23"/>
                  <a:gd name="T5" fmla="*/ 14 h 303"/>
                  <a:gd name="T6" fmla="*/ 2 w 23"/>
                  <a:gd name="T7" fmla="*/ 37 h 303"/>
                  <a:gd name="T8" fmla="*/ 2 w 23"/>
                  <a:gd name="T9" fmla="*/ 61 h 303"/>
                  <a:gd name="T10" fmla="*/ 2 w 23"/>
                  <a:gd name="T11" fmla="*/ 76 h 303"/>
                  <a:gd name="T12" fmla="*/ 6 w 23"/>
                  <a:gd name="T13" fmla="*/ 76 h 303"/>
                  <a:gd name="T14" fmla="*/ 6 w 23"/>
                  <a:gd name="T15" fmla="*/ 61 h 303"/>
                  <a:gd name="T16" fmla="*/ 5 w 23"/>
                  <a:gd name="T17" fmla="*/ 37 h 303"/>
                  <a:gd name="T18" fmla="*/ 5 w 23"/>
                  <a:gd name="T19" fmla="*/ 14 h 303"/>
                  <a:gd name="T20" fmla="*/ 5 w 23"/>
                  <a:gd name="T21" fmla="*/ 0 h 303"/>
                  <a:gd name="T22" fmla="*/ 5 w 23"/>
                  <a:gd name="T23" fmla="*/ 0 h 303"/>
                  <a:gd name="T24" fmla="*/ 0 w 23"/>
                  <a:gd name="T25" fmla="*/ 0 h 3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303"/>
                  <a:gd name="T41" fmla="*/ 23 w 23"/>
                  <a:gd name="T42" fmla="*/ 303 h 30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303">
                    <a:moveTo>
                      <a:pt x="0" y="0"/>
                    </a:moveTo>
                    <a:lnTo>
                      <a:pt x="0" y="0"/>
                    </a:lnTo>
                    <a:lnTo>
                      <a:pt x="0" y="53"/>
                    </a:lnTo>
                    <a:lnTo>
                      <a:pt x="5" y="145"/>
                    </a:lnTo>
                    <a:lnTo>
                      <a:pt x="5" y="241"/>
                    </a:lnTo>
                    <a:lnTo>
                      <a:pt x="5" y="303"/>
                    </a:lnTo>
                    <a:lnTo>
                      <a:pt x="23" y="303"/>
                    </a:lnTo>
                    <a:lnTo>
                      <a:pt x="23" y="241"/>
                    </a:lnTo>
                    <a:lnTo>
                      <a:pt x="19" y="145"/>
                    </a:lnTo>
                    <a:lnTo>
                      <a:pt x="17" y="53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67"/>
              <p:cNvSpPr>
                <a:spLocks/>
              </p:cNvSpPr>
              <p:nvPr/>
            </p:nvSpPr>
            <p:spPr bwMode="auto">
              <a:xfrm>
                <a:off x="3128" y="2750"/>
                <a:ext cx="79" cy="56"/>
              </a:xfrm>
              <a:custGeom>
                <a:avLst/>
                <a:gdLst>
                  <a:gd name="T0" fmla="*/ 5 w 157"/>
                  <a:gd name="T1" fmla="*/ 3 h 112"/>
                  <a:gd name="T2" fmla="*/ 2 w 157"/>
                  <a:gd name="T3" fmla="*/ 5 h 112"/>
                  <a:gd name="T4" fmla="*/ 14 w 157"/>
                  <a:gd name="T5" fmla="*/ 5 h 112"/>
                  <a:gd name="T6" fmla="*/ 23 w 157"/>
                  <a:gd name="T7" fmla="*/ 7 h 112"/>
                  <a:gd name="T8" fmla="*/ 29 w 157"/>
                  <a:gd name="T9" fmla="*/ 11 h 112"/>
                  <a:gd name="T10" fmla="*/ 32 w 157"/>
                  <a:gd name="T11" fmla="*/ 14 h 112"/>
                  <a:gd name="T12" fmla="*/ 34 w 157"/>
                  <a:gd name="T13" fmla="*/ 17 h 112"/>
                  <a:gd name="T14" fmla="*/ 35 w 157"/>
                  <a:gd name="T15" fmla="*/ 21 h 112"/>
                  <a:gd name="T16" fmla="*/ 36 w 157"/>
                  <a:gd name="T17" fmla="*/ 25 h 112"/>
                  <a:gd name="T18" fmla="*/ 35 w 157"/>
                  <a:gd name="T19" fmla="*/ 28 h 112"/>
                  <a:gd name="T20" fmla="*/ 40 w 157"/>
                  <a:gd name="T21" fmla="*/ 28 h 112"/>
                  <a:gd name="T22" fmla="*/ 39 w 157"/>
                  <a:gd name="T23" fmla="*/ 25 h 112"/>
                  <a:gd name="T24" fmla="*/ 39 w 157"/>
                  <a:gd name="T25" fmla="*/ 21 h 112"/>
                  <a:gd name="T26" fmla="*/ 38 w 157"/>
                  <a:gd name="T27" fmla="*/ 16 h 112"/>
                  <a:gd name="T28" fmla="*/ 35 w 157"/>
                  <a:gd name="T29" fmla="*/ 12 h 112"/>
                  <a:gd name="T30" fmla="*/ 30 w 157"/>
                  <a:gd name="T31" fmla="*/ 7 h 112"/>
                  <a:gd name="T32" fmla="*/ 24 w 157"/>
                  <a:gd name="T33" fmla="*/ 4 h 112"/>
                  <a:gd name="T34" fmla="*/ 14 w 157"/>
                  <a:gd name="T35" fmla="*/ 2 h 112"/>
                  <a:gd name="T36" fmla="*/ 2 w 157"/>
                  <a:gd name="T37" fmla="*/ 0 h 112"/>
                  <a:gd name="T38" fmla="*/ 0 w 157"/>
                  <a:gd name="T39" fmla="*/ 3 h 112"/>
                  <a:gd name="T40" fmla="*/ 5 w 157"/>
                  <a:gd name="T41" fmla="*/ 3 h 1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7"/>
                  <a:gd name="T64" fmla="*/ 0 h 112"/>
                  <a:gd name="T65" fmla="*/ 157 w 157"/>
                  <a:gd name="T66" fmla="*/ 112 h 1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7" h="112">
                    <a:moveTo>
                      <a:pt x="17" y="9"/>
                    </a:moveTo>
                    <a:lnTo>
                      <a:pt x="8" y="18"/>
                    </a:lnTo>
                    <a:lnTo>
                      <a:pt x="56" y="20"/>
                    </a:lnTo>
                    <a:lnTo>
                      <a:pt x="90" y="29"/>
                    </a:lnTo>
                    <a:lnTo>
                      <a:pt x="113" y="41"/>
                    </a:lnTo>
                    <a:lnTo>
                      <a:pt x="127" y="55"/>
                    </a:lnTo>
                    <a:lnTo>
                      <a:pt x="136" y="68"/>
                    </a:lnTo>
                    <a:lnTo>
                      <a:pt x="140" y="84"/>
                    </a:lnTo>
                    <a:lnTo>
                      <a:pt x="141" y="99"/>
                    </a:lnTo>
                    <a:lnTo>
                      <a:pt x="140" y="112"/>
                    </a:lnTo>
                    <a:lnTo>
                      <a:pt x="157" y="112"/>
                    </a:lnTo>
                    <a:lnTo>
                      <a:pt x="155" y="99"/>
                    </a:lnTo>
                    <a:lnTo>
                      <a:pt x="154" y="84"/>
                    </a:lnTo>
                    <a:lnTo>
                      <a:pt x="150" y="64"/>
                    </a:lnTo>
                    <a:lnTo>
                      <a:pt x="138" y="45"/>
                    </a:lnTo>
                    <a:lnTo>
                      <a:pt x="120" y="27"/>
                    </a:lnTo>
                    <a:lnTo>
                      <a:pt x="93" y="14"/>
                    </a:lnTo>
                    <a:lnTo>
                      <a:pt x="56" y="6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68"/>
              <p:cNvSpPr>
                <a:spLocks/>
              </p:cNvSpPr>
              <p:nvPr/>
            </p:nvSpPr>
            <p:spPr bwMode="auto">
              <a:xfrm>
                <a:off x="3128" y="2755"/>
                <a:ext cx="9" cy="173"/>
              </a:xfrm>
              <a:custGeom>
                <a:avLst/>
                <a:gdLst>
                  <a:gd name="T0" fmla="*/ 2 w 17"/>
                  <a:gd name="T1" fmla="*/ 86 h 348"/>
                  <a:gd name="T2" fmla="*/ 5 w 17"/>
                  <a:gd name="T3" fmla="*/ 84 h 348"/>
                  <a:gd name="T4" fmla="*/ 5 w 17"/>
                  <a:gd name="T5" fmla="*/ 0 h 348"/>
                  <a:gd name="T6" fmla="*/ 0 w 17"/>
                  <a:gd name="T7" fmla="*/ 0 h 348"/>
                  <a:gd name="T8" fmla="*/ 0 w 17"/>
                  <a:gd name="T9" fmla="*/ 84 h 348"/>
                  <a:gd name="T10" fmla="*/ 2 w 17"/>
                  <a:gd name="T11" fmla="*/ 82 h 348"/>
                  <a:gd name="T12" fmla="*/ 2 w 17"/>
                  <a:gd name="T13" fmla="*/ 86 h 348"/>
                  <a:gd name="T14" fmla="*/ 5 w 17"/>
                  <a:gd name="T15" fmla="*/ 86 h 348"/>
                  <a:gd name="T16" fmla="*/ 5 w 17"/>
                  <a:gd name="T17" fmla="*/ 84 h 348"/>
                  <a:gd name="T18" fmla="*/ 2 w 17"/>
                  <a:gd name="T19" fmla="*/ 86 h 3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348"/>
                  <a:gd name="T32" fmla="*/ 17 w 17"/>
                  <a:gd name="T33" fmla="*/ 348 h 3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348">
                    <a:moveTo>
                      <a:pt x="8" y="348"/>
                    </a:moveTo>
                    <a:lnTo>
                      <a:pt x="17" y="33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8" y="330"/>
                    </a:lnTo>
                    <a:lnTo>
                      <a:pt x="8" y="348"/>
                    </a:lnTo>
                    <a:lnTo>
                      <a:pt x="17" y="348"/>
                    </a:lnTo>
                    <a:lnTo>
                      <a:pt x="17" y="339"/>
                    </a:lnTo>
                    <a:lnTo>
                      <a:pt x="8" y="3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69"/>
              <p:cNvSpPr>
                <a:spLocks/>
              </p:cNvSpPr>
              <p:nvPr/>
            </p:nvSpPr>
            <p:spPr bwMode="auto">
              <a:xfrm>
                <a:off x="3038" y="2919"/>
                <a:ext cx="95" cy="9"/>
              </a:xfrm>
              <a:custGeom>
                <a:avLst/>
                <a:gdLst>
                  <a:gd name="T0" fmla="*/ 5 w 189"/>
                  <a:gd name="T1" fmla="*/ 2 h 18"/>
                  <a:gd name="T2" fmla="*/ 3 w 189"/>
                  <a:gd name="T3" fmla="*/ 5 h 18"/>
                  <a:gd name="T4" fmla="*/ 7 w 189"/>
                  <a:gd name="T5" fmla="*/ 5 h 18"/>
                  <a:gd name="T6" fmla="*/ 14 w 189"/>
                  <a:gd name="T7" fmla="*/ 5 h 18"/>
                  <a:gd name="T8" fmla="*/ 22 w 189"/>
                  <a:gd name="T9" fmla="*/ 5 h 18"/>
                  <a:gd name="T10" fmla="*/ 29 w 189"/>
                  <a:gd name="T11" fmla="*/ 5 h 18"/>
                  <a:gd name="T12" fmla="*/ 36 w 189"/>
                  <a:gd name="T13" fmla="*/ 5 h 18"/>
                  <a:gd name="T14" fmla="*/ 42 w 189"/>
                  <a:gd name="T15" fmla="*/ 5 h 18"/>
                  <a:gd name="T16" fmla="*/ 46 w 189"/>
                  <a:gd name="T17" fmla="*/ 5 h 18"/>
                  <a:gd name="T18" fmla="*/ 48 w 189"/>
                  <a:gd name="T19" fmla="*/ 5 h 18"/>
                  <a:gd name="T20" fmla="*/ 48 w 189"/>
                  <a:gd name="T21" fmla="*/ 0 h 18"/>
                  <a:gd name="T22" fmla="*/ 46 w 189"/>
                  <a:gd name="T23" fmla="*/ 0 h 18"/>
                  <a:gd name="T24" fmla="*/ 42 w 189"/>
                  <a:gd name="T25" fmla="*/ 0 h 18"/>
                  <a:gd name="T26" fmla="*/ 36 w 189"/>
                  <a:gd name="T27" fmla="*/ 0 h 18"/>
                  <a:gd name="T28" fmla="*/ 29 w 189"/>
                  <a:gd name="T29" fmla="*/ 0 h 18"/>
                  <a:gd name="T30" fmla="*/ 22 w 189"/>
                  <a:gd name="T31" fmla="*/ 0 h 18"/>
                  <a:gd name="T32" fmla="*/ 14 w 189"/>
                  <a:gd name="T33" fmla="*/ 0 h 18"/>
                  <a:gd name="T34" fmla="*/ 7 w 189"/>
                  <a:gd name="T35" fmla="*/ 0 h 18"/>
                  <a:gd name="T36" fmla="*/ 3 w 189"/>
                  <a:gd name="T37" fmla="*/ 0 h 18"/>
                  <a:gd name="T38" fmla="*/ 0 w 189"/>
                  <a:gd name="T39" fmla="*/ 2 h 18"/>
                  <a:gd name="T40" fmla="*/ 3 w 189"/>
                  <a:gd name="T41" fmla="*/ 0 h 18"/>
                  <a:gd name="T42" fmla="*/ 0 w 189"/>
                  <a:gd name="T43" fmla="*/ 0 h 18"/>
                  <a:gd name="T44" fmla="*/ 0 w 189"/>
                  <a:gd name="T45" fmla="*/ 2 h 18"/>
                  <a:gd name="T46" fmla="*/ 5 w 189"/>
                  <a:gd name="T47" fmla="*/ 2 h 1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9"/>
                  <a:gd name="T73" fmla="*/ 0 h 18"/>
                  <a:gd name="T74" fmla="*/ 189 w 189"/>
                  <a:gd name="T75" fmla="*/ 18 h 1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9" h="18">
                    <a:moveTo>
                      <a:pt x="18" y="9"/>
                    </a:moveTo>
                    <a:lnTo>
                      <a:pt x="9" y="18"/>
                    </a:lnTo>
                    <a:lnTo>
                      <a:pt x="28" y="18"/>
                    </a:lnTo>
                    <a:lnTo>
                      <a:pt x="55" y="18"/>
                    </a:lnTo>
                    <a:lnTo>
                      <a:pt x="85" y="18"/>
                    </a:lnTo>
                    <a:lnTo>
                      <a:pt x="115" y="18"/>
                    </a:lnTo>
                    <a:lnTo>
                      <a:pt x="143" y="18"/>
                    </a:lnTo>
                    <a:lnTo>
                      <a:pt x="166" y="18"/>
                    </a:lnTo>
                    <a:lnTo>
                      <a:pt x="184" y="18"/>
                    </a:lnTo>
                    <a:lnTo>
                      <a:pt x="189" y="18"/>
                    </a:lnTo>
                    <a:lnTo>
                      <a:pt x="189" y="0"/>
                    </a:lnTo>
                    <a:lnTo>
                      <a:pt x="184" y="0"/>
                    </a:lnTo>
                    <a:lnTo>
                      <a:pt x="166" y="0"/>
                    </a:lnTo>
                    <a:lnTo>
                      <a:pt x="143" y="0"/>
                    </a:lnTo>
                    <a:lnTo>
                      <a:pt x="115" y="0"/>
                    </a:lnTo>
                    <a:lnTo>
                      <a:pt x="85" y="0"/>
                    </a:lnTo>
                    <a:lnTo>
                      <a:pt x="55" y="0"/>
                    </a:lnTo>
                    <a:lnTo>
                      <a:pt x="28" y="0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70"/>
              <p:cNvSpPr>
                <a:spLocks/>
              </p:cNvSpPr>
              <p:nvPr/>
            </p:nvSpPr>
            <p:spPr bwMode="auto">
              <a:xfrm>
                <a:off x="3038" y="2924"/>
                <a:ext cx="9" cy="76"/>
              </a:xfrm>
              <a:custGeom>
                <a:avLst/>
                <a:gdLst>
                  <a:gd name="T0" fmla="*/ 2 w 18"/>
                  <a:gd name="T1" fmla="*/ 34 h 152"/>
                  <a:gd name="T2" fmla="*/ 5 w 18"/>
                  <a:gd name="T3" fmla="*/ 36 h 152"/>
                  <a:gd name="T4" fmla="*/ 5 w 18"/>
                  <a:gd name="T5" fmla="*/ 0 h 152"/>
                  <a:gd name="T6" fmla="*/ 0 w 18"/>
                  <a:gd name="T7" fmla="*/ 0 h 152"/>
                  <a:gd name="T8" fmla="*/ 0 w 18"/>
                  <a:gd name="T9" fmla="*/ 36 h 152"/>
                  <a:gd name="T10" fmla="*/ 2 w 18"/>
                  <a:gd name="T11" fmla="*/ 38 h 152"/>
                  <a:gd name="T12" fmla="*/ 0 w 18"/>
                  <a:gd name="T13" fmla="*/ 36 h 152"/>
                  <a:gd name="T14" fmla="*/ 0 w 18"/>
                  <a:gd name="T15" fmla="*/ 38 h 152"/>
                  <a:gd name="T16" fmla="*/ 2 w 18"/>
                  <a:gd name="T17" fmla="*/ 38 h 152"/>
                  <a:gd name="T18" fmla="*/ 2 w 18"/>
                  <a:gd name="T19" fmla="*/ 34 h 1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52"/>
                  <a:gd name="T32" fmla="*/ 18 w 18"/>
                  <a:gd name="T33" fmla="*/ 152 h 1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52">
                    <a:moveTo>
                      <a:pt x="9" y="134"/>
                    </a:moveTo>
                    <a:lnTo>
                      <a:pt x="18" y="14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43"/>
                    </a:lnTo>
                    <a:lnTo>
                      <a:pt x="9" y="152"/>
                    </a:lnTo>
                    <a:lnTo>
                      <a:pt x="0" y="143"/>
                    </a:lnTo>
                    <a:lnTo>
                      <a:pt x="0" y="152"/>
                    </a:lnTo>
                    <a:lnTo>
                      <a:pt x="9" y="152"/>
                    </a:lnTo>
                    <a:lnTo>
                      <a:pt x="9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71"/>
              <p:cNvSpPr>
                <a:spLocks/>
              </p:cNvSpPr>
              <p:nvPr/>
            </p:nvSpPr>
            <p:spPr bwMode="auto">
              <a:xfrm>
                <a:off x="2907" y="2759"/>
                <a:ext cx="62" cy="163"/>
              </a:xfrm>
              <a:custGeom>
                <a:avLst/>
                <a:gdLst>
                  <a:gd name="T0" fmla="*/ 0 w 124"/>
                  <a:gd name="T1" fmla="*/ 82 h 326"/>
                  <a:gd name="T2" fmla="*/ 0 w 124"/>
                  <a:gd name="T3" fmla="*/ 69 h 326"/>
                  <a:gd name="T4" fmla="*/ 0 w 124"/>
                  <a:gd name="T5" fmla="*/ 51 h 326"/>
                  <a:gd name="T6" fmla="*/ 0 w 124"/>
                  <a:gd name="T7" fmla="*/ 36 h 326"/>
                  <a:gd name="T8" fmla="*/ 0 w 124"/>
                  <a:gd name="T9" fmla="*/ 25 h 326"/>
                  <a:gd name="T10" fmla="*/ 0 w 124"/>
                  <a:gd name="T11" fmla="*/ 22 h 326"/>
                  <a:gd name="T12" fmla="*/ 1 w 124"/>
                  <a:gd name="T13" fmla="*/ 19 h 326"/>
                  <a:gd name="T14" fmla="*/ 2 w 124"/>
                  <a:gd name="T15" fmla="*/ 14 h 326"/>
                  <a:gd name="T16" fmla="*/ 3 w 124"/>
                  <a:gd name="T17" fmla="*/ 10 h 326"/>
                  <a:gd name="T18" fmla="*/ 7 w 124"/>
                  <a:gd name="T19" fmla="*/ 7 h 326"/>
                  <a:gd name="T20" fmla="*/ 12 w 124"/>
                  <a:gd name="T21" fmla="*/ 4 h 326"/>
                  <a:gd name="T22" fmla="*/ 19 w 124"/>
                  <a:gd name="T23" fmla="*/ 1 h 326"/>
                  <a:gd name="T24" fmla="*/ 29 w 124"/>
                  <a:gd name="T25" fmla="*/ 0 h 326"/>
                  <a:gd name="T26" fmla="*/ 31 w 124"/>
                  <a:gd name="T27" fmla="*/ 81 h 326"/>
                  <a:gd name="T28" fmla="*/ 0 w 124"/>
                  <a:gd name="T29" fmla="*/ 82 h 3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4"/>
                  <a:gd name="T46" fmla="*/ 0 h 326"/>
                  <a:gd name="T47" fmla="*/ 124 w 124"/>
                  <a:gd name="T48" fmla="*/ 326 h 3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4" h="326">
                    <a:moveTo>
                      <a:pt x="0" y="326"/>
                    </a:moveTo>
                    <a:lnTo>
                      <a:pt x="0" y="275"/>
                    </a:lnTo>
                    <a:lnTo>
                      <a:pt x="0" y="207"/>
                    </a:lnTo>
                    <a:lnTo>
                      <a:pt x="0" y="144"/>
                    </a:lnTo>
                    <a:lnTo>
                      <a:pt x="0" y="103"/>
                    </a:lnTo>
                    <a:lnTo>
                      <a:pt x="0" y="90"/>
                    </a:lnTo>
                    <a:lnTo>
                      <a:pt x="1" y="74"/>
                    </a:lnTo>
                    <a:lnTo>
                      <a:pt x="5" y="58"/>
                    </a:lnTo>
                    <a:lnTo>
                      <a:pt x="12" y="42"/>
                    </a:lnTo>
                    <a:lnTo>
                      <a:pt x="26" y="28"/>
                    </a:lnTo>
                    <a:lnTo>
                      <a:pt x="46" y="16"/>
                    </a:lnTo>
                    <a:lnTo>
                      <a:pt x="76" y="5"/>
                    </a:lnTo>
                    <a:lnTo>
                      <a:pt x="115" y="0"/>
                    </a:lnTo>
                    <a:lnTo>
                      <a:pt x="124" y="321"/>
                    </a:lnTo>
                    <a:lnTo>
                      <a:pt x="0" y="326"/>
                    </a:lnTo>
                    <a:close/>
                  </a:path>
                </a:pathLst>
              </a:custGeom>
              <a:solidFill>
                <a:srgbClr val="A5F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72"/>
              <p:cNvSpPr>
                <a:spLocks/>
              </p:cNvSpPr>
              <p:nvPr/>
            </p:nvSpPr>
            <p:spPr bwMode="auto">
              <a:xfrm>
                <a:off x="2902" y="2755"/>
                <a:ext cx="66" cy="55"/>
              </a:xfrm>
              <a:custGeom>
                <a:avLst/>
                <a:gdLst>
                  <a:gd name="T0" fmla="*/ 33 w 131"/>
                  <a:gd name="T1" fmla="*/ 2 h 110"/>
                  <a:gd name="T2" fmla="*/ 31 w 131"/>
                  <a:gd name="T3" fmla="*/ 0 h 110"/>
                  <a:gd name="T4" fmla="*/ 21 w 131"/>
                  <a:gd name="T5" fmla="*/ 2 h 110"/>
                  <a:gd name="T6" fmla="*/ 13 w 131"/>
                  <a:gd name="T7" fmla="*/ 4 h 110"/>
                  <a:gd name="T8" fmla="*/ 8 w 131"/>
                  <a:gd name="T9" fmla="*/ 7 h 110"/>
                  <a:gd name="T10" fmla="*/ 4 w 131"/>
                  <a:gd name="T11" fmla="*/ 12 h 110"/>
                  <a:gd name="T12" fmla="*/ 2 w 131"/>
                  <a:gd name="T13" fmla="*/ 16 h 110"/>
                  <a:gd name="T14" fmla="*/ 1 w 131"/>
                  <a:gd name="T15" fmla="*/ 21 h 110"/>
                  <a:gd name="T16" fmla="*/ 1 w 131"/>
                  <a:gd name="T17" fmla="*/ 25 h 110"/>
                  <a:gd name="T18" fmla="*/ 0 w 131"/>
                  <a:gd name="T19" fmla="*/ 28 h 110"/>
                  <a:gd name="T20" fmla="*/ 5 w 131"/>
                  <a:gd name="T21" fmla="*/ 28 h 110"/>
                  <a:gd name="T22" fmla="*/ 4 w 131"/>
                  <a:gd name="T23" fmla="*/ 25 h 110"/>
                  <a:gd name="T24" fmla="*/ 5 w 131"/>
                  <a:gd name="T25" fmla="*/ 21 h 110"/>
                  <a:gd name="T26" fmla="*/ 6 w 131"/>
                  <a:gd name="T27" fmla="*/ 17 h 110"/>
                  <a:gd name="T28" fmla="*/ 7 w 131"/>
                  <a:gd name="T29" fmla="*/ 14 h 110"/>
                  <a:gd name="T30" fmla="*/ 10 w 131"/>
                  <a:gd name="T31" fmla="*/ 11 h 110"/>
                  <a:gd name="T32" fmla="*/ 15 w 131"/>
                  <a:gd name="T33" fmla="*/ 7 h 110"/>
                  <a:gd name="T34" fmla="*/ 22 w 131"/>
                  <a:gd name="T35" fmla="*/ 5 h 110"/>
                  <a:gd name="T36" fmla="*/ 31 w 131"/>
                  <a:gd name="T37" fmla="*/ 3 h 110"/>
                  <a:gd name="T38" fmla="*/ 30 w 131"/>
                  <a:gd name="T39" fmla="*/ 2 h 110"/>
                  <a:gd name="T40" fmla="*/ 33 w 131"/>
                  <a:gd name="T41" fmla="*/ 2 h 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1"/>
                  <a:gd name="T64" fmla="*/ 0 h 110"/>
                  <a:gd name="T65" fmla="*/ 131 w 131"/>
                  <a:gd name="T66" fmla="*/ 110 h 1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1" h="110">
                    <a:moveTo>
                      <a:pt x="131" y="7"/>
                    </a:moveTo>
                    <a:lnTo>
                      <a:pt x="124" y="0"/>
                    </a:lnTo>
                    <a:lnTo>
                      <a:pt x="83" y="5"/>
                    </a:lnTo>
                    <a:lnTo>
                      <a:pt x="51" y="16"/>
                    </a:lnTo>
                    <a:lnTo>
                      <a:pt x="30" y="30"/>
                    </a:lnTo>
                    <a:lnTo>
                      <a:pt x="14" y="46"/>
                    </a:lnTo>
                    <a:lnTo>
                      <a:pt x="7" y="64"/>
                    </a:lnTo>
                    <a:lnTo>
                      <a:pt x="3" y="81"/>
                    </a:lnTo>
                    <a:lnTo>
                      <a:pt x="2" y="97"/>
                    </a:lnTo>
                    <a:lnTo>
                      <a:pt x="0" y="110"/>
                    </a:lnTo>
                    <a:lnTo>
                      <a:pt x="17" y="110"/>
                    </a:lnTo>
                    <a:lnTo>
                      <a:pt x="16" y="97"/>
                    </a:lnTo>
                    <a:lnTo>
                      <a:pt x="17" y="81"/>
                    </a:lnTo>
                    <a:lnTo>
                      <a:pt x="21" y="67"/>
                    </a:lnTo>
                    <a:lnTo>
                      <a:pt x="28" y="53"/>
                    </a:lnTo>
                    <a:lnTo>
                      <a:pt x="40" y="41"/>
                    </a:lnTo>
                    <a:lnTo>
                      <a:pt x="58" y="30"/>
                    </a:lnTo>
                    <a:lnTo>
                      <a:pt x="87" y="19"/>
                    </a:lnTo>
                    <a:lnTo>
                      <a:pt x="124" y="14"/>
                    </a:lnTo>
                    <a:lnTo>
                      <a:pt x="117" y="7"/>
                    </a:lnTo>
                    <a:lnTo>
                      <a:pt x="131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73"/>
              <p:cNvSpPr>
                <a:spLocks/>
              </p:cNvSpPr>
              <p:nvPr/>
            </p:nvSpPr>
            <p:spPr bwMode="auto">
              <a:xfrm>
                <a:off x="2961" y="2759"/>
                <a:ext cx="12" cy="164"/>
              </a:xfrm>
              <a:custGeom>
                <a:avLst/>
                <a:gdLst>
                  <a:gd name="T0" fmla="*/ 4 w 24"/>
                  <a:gd name="T1" fmla="*/ 82 h 328"/>
                  <a:gd name="T2" fmla="*/ 6 w 24"/>
                  <a:gd name="T3" fmla="*/ 81 h 328"/>
                  <a:gd name="T4" fmla="*/ 3 w 24"/>
                  <a:gd name="T5" fmla="*/ 0 h 328"/>
                  <a:gd name="T6" fmla="*/ 0 w 24"/>
                  <a:gd name="T7" fmla="*/ 0 h 328"/>
                  <a:gd name="T8" fmla="*/ 3 w 24"/>
                  <a:gd name="T9" fmla="*/ 81 h 328"/>
                  <a:gd name="T10" fmla="*/ 4 w 24"/>
                  <a:gd name="T11" fmla="*/ 79 h 328"/>
                  <a:gd name="T12" fmla="*/ 4 w 24"/>
                  <a:gd name="T13" fmla="*/ 82 h 328"/>
                  <a:gd name="T14" fmla="*/ 6 w 24"/>
                  <a:gd name="T15" fmla="*/ 82 h 328"/>
                  <a:gd name="T16" fmla="*/ 6 w 24"/>
                  <a:gd name="T17" fmla="*/ 81 h 328"/>
                  <a:gd name="T18" fmla="*/ 4 w 24"/>
                  <a:gd name="T19" fmla="*/ 82 h 3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328"/>
                  <a:gd name="T32" fmla="*/ 24 w 24"/>
                  <a:gd name="T33" fmla="*/ 328 h 32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328">
                    <a:moveTo>
                      <a:pt x="16" y="328"/>
                    </a:moveTo>
                    <a:lnTo>
                      <a:pt x="23" y="32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9" y="321"/>
                    </a:lnTo>
                    <a:lnTo>
                      <a:pt x="16" y="314"/>
                    </a:lnTo>
                    <a:lnTo>
                      <a:pt x="16" y="328"/>
                    </a:lnTo>
                    <a:lnTo>
                      <a:pt x="24" y="328"/>
                    </a:lnTo>
                    <a:lnTo>
                      <a:pt x="23" y="321"/>
                    </a:lnTo>
                    <a:lnTo>
                      <a:pt x="16" y="3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74"/>
              <p:cNvSpPr>
                <a:spLocks/>
              </p:cNvSpPr>
              <p:nvPr/>
            </p:nvSpPr>
            <p:spPr bwMode="auto">
              <a:xfrm>
                <a:off x="2902" y="2916"/>
                <a:ext cx="67" cy="11"/>
              </a:xfrm>
              <a:custGeom>
                <a:avLst/>
                <a:gdLst>
                  <a:gd name="T0" fmla="*/ 0 w 133"/>
                  <a:gd name="T1" fmla="*/ 3 h 21"/>
                  <a:gd name="T2" fmla="*/ 3 w 133"/>
                  <a:gd name="T3" fmla="*/ 5 h 21"/>
                  <a:gd name="T4" fmla="*/ 34 w 133"/>
                  <a:gd name="T5" fmla="*/ 4 h 21"/>
                  <a:gd name="T6" fmla="*/ 34 w 133"/>
                  <a:gd name="T7" fmla="*/ 0 h 21"/>
                  <a:gd name="T8" fmla="*/ 3 w 133"/>
                  <a:gd name="T9" fmla="*/ 2 h 21"/>
                  <a:gd name="T10" fmla="*/ 5 w 133"/>
                  <a:gd name="T11" fmla="*/ 3 h 21"/>
                  <a:gd name="T12" fmla="*/ 0 w 133"/>
                  <a:gd name="T13" fmla="*/ 3 h 21"/>
                  <a:gd name="T14" fmla="*/ 1 w 133"/>
                  <a:gd name="T15" fmla="*/ 6 h 21"/>
                  <a:gd name="T16" fmla="*/ 3 w 133"/>
                  <a:gd name="T17" fmla="*/ 5 h 21"/>
                  <a:gd name="T18" fmla="*/ 0 w 133"/>
                  <a:gd name="T19" fmla="*/ 3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3"/>
                  <a:gd name="T31" fmla="*/ 0 h 21"/>
                  <a:gd name="T32" fmla="*/ 133 w 133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3" h="21">
                    <a:moveTo>
                      <a:pt x="0" y="12"/>
                    </a:moveTo>
                    <a:lnTo>
                      <a:pt x="9" y="19"/>
                    </a:lnTo>
                    <a:lnTo>
                      <a:pt x="133" y="14"/>
                    </a:lnTo>
                    <a:lnTo>
                      <a:pt x="133" y="0"/>
                    </a:lnTo>
                    <a:lnTo>
                      <a:pt x="9" y="5"/>
                    </a:lnTo>
                    <a:lnTo>
                      <a:pt x="17" y="12"/>
                    </a:lnTo>
                    <a:lnTo>
                      <a:pt x="0" y="12"/>
                    </a:lnTo>
                    <a:lnTo>
                      <a:pt x="2" y="21"/>
                    </a:lnTo>
                    <a:lnTo>
                      <a:pt x="9" y="1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75"/>
              <p:cNvSpPr>
                <a:spLocks/>
              </p:cNvSpPr>
              <p:nvPr/>
            </p:nvSpPr>
            <p:spPr bwMode="auto">
              <a:xfrm>
                <a:off x="3032" y="2623"/>
                <a:ext cx="118" cy="128"/>
              </a:xfrm>
              <a:custGeom>
                <a:avLst/>
                <a:gdLst>
                  <a:gd name="T0" fmla="*/ 27 w 236"/>
                  <a:gd name="T1" fmla="*/ 61 h 255"/>
                  <a:gd name="T2" fmla="*/ 22 w 236"/>
                  <a:gd name="T3" fmla="*/ 57 h 255"/>
                  <a:gd name="T4" fmla="*/ 17 w 236"/>
                  <a:gd name="T5" fmla="*/ 51 h 255"/>
                  <a:gd name="T6" fmla="*/ 13 w 236"/>
                  <a:gd name="T7" fmla="*/ 45 h 255"/>
                  <a:gd name="T8" fmla="*/ 10 w 236"/>
                  <a:gd name="T9" fmla="*/ 38 h 255"/>
                  <a:gd name="T10" fmla="*/ 7 w 236"/>
                  <a:gd name="T11" fmla="*/ 31 h 255"/>
                  <a:gd name="T12" fmla="*/ 4 w 236"/>
                  <a:gd name="T13" fmla="*/ 24 h 255"/>
                  <a:gd name="T14" fmla="*/ 2 w 236"/>
                  <a:gd name="T15" fmla="*/ 17 h 255"/>
                  <a:gd name="T16" fmla="*/ 0 w 236"/>
                  <a:gd name="T17" fmla="*/ 10 h 255"/>
                  <a:gd name="T18" fmla="*/ 4 w 236"/>
                  <a:gd name="T19" fmla="*/ 10 h 255"/>
                  <a:gd name="T20" fmla="*/ 10 w 236"/>
                  <a:gd name="T21" fmla="*/ 9 h 255"/>
                  <a:gd name="T22" fmla="*/ 15 w 236"/>
                  <a:gd name="T23" fmla="*/ 8 h 255"/>
                  <a:gd name="T24" fmla="*/ 22 w 236"/>
                  <a:gd name="T25" fmla="*/ 7 h 255"/>
                  <a:gd name="T26" fmla="*/ 27 w 236"/>
                  <a:gd name="T27" fmla="*/ 6 h 255"/>
                  <a:gd name="T28" fmla="*/ 31 w 236"/>
                  <a:gd name="T29" fmla="*/ 5 h 255"/>
                  <a:gd name="T30" fmla="*/ 35 w 236"/>
                  <a:gd name="T31" fmla="*/ 5 h 255"/>
                  <a:gd name="T32" fmla="*/ 36 w 236"/>
                  <a:gd name="T33" fmla="*/ 5 h 255"/>
                  <a:gd name="T34" fmla="*/ 35 w 236"/>
                  <a:gd name="T35" fmla="*/ 3 h 255"/>
                  <a:gd name="T36" fmla="*/ 32 w 236"/>
                  <a:gd name="T37" fmla="*/ 1 h 255"/>
                  <a:gd name="T38" fmla="*/ 31 w 236"/>
                  <a:gd name="T39" fmla="*/ 0 h 255"/>
                  <a:gd name="T40" fmla="*/ 36 w 236"/>
                  <a:gd name="T41" fmla="*/ 5 h 255"/>
                  <a:gd name="T42" fmla="*/ 40 w 236"/>
                  <a:gd name="T43" fmla="*/ 9 h 255"/>
                  <a:gd name="T44" fmla="*/ 46 w 236"/>
                  <a:gd name="T45" fmla="*/ 15 h 255"/>
                  <a:gd name="T46" fmla="*/ 51 w 236"/>
                  <a:gd name="T47" fmla="*/ 22 h 255"/>
                  <a:gd name="T48" fmla="*/ 56 w 236"/>
                  <a:gd name="T49" fmla="*/ 29 h 255"/>
                  <a:gd name="T50" fmla="*/ 59 w 236"/>
                  <a:gd name="T51" fmla="*/ 36 h 255"/>
                  <a:gd name="T52" fmla="*/ 59 w 236"/>
                  <a:gd name="T53" fmla="*/ 44 h 255"/>
                  <a:gd name="T54" fmla="*/ 57 w 236"/>
                  <a:gd name="T55" fmla="*/ 51 h 255"/>
                  <a:gd name="T56" fmla="*/ 50 w 236"/>
                  <a:gd name="T57" fmla="*/ 58 h 255"/>
                  <a:gd name="T58" fmla="*/ 44 w 236"/>
                  <a:gd name="T59" fmla="*/ 61 h 255"/>
                  <a:gd name="T60" fmla="*/ 40 w 236"/>
                  <a:gd name="T61" fmla="*/ 63 h 255"/>
                  <a:gd name="T62" fmla="*/ 37 w 236"/>
                  <a:gd name="T63" fmla="*/ 64 h 255"/>
                  <a:gd name="T64" fmla="*/ 35 w 236"/>
                  <a:gd name="T65" fmla="*/ 64 h 255"/>
                  <a:gd name="T66" fmla="*/ 33 w 236"/>
                  <a:gd name="T67" fmla="*/ 64 h 255"/>
                  <a:gd name="T68" fmla="*/ 31 w 236"/>
                  <a:gd name="T69" fmla="*/ 63 h 255"/>
                  <a:gd name="T70" fmla="*/ 30 w 236"/>
                  <a:gd name="T71" fmla="*/ 62 h 255"/>
                  <a:gd name="T72" fmla="*/ 27 w 236"/>
                  <a:gd name="T73" fmla="*/ 61 h 25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6"/>
                  <a:gd name="T112" fmla="*/ 0 h 255"/>
                  <a:gd name="T113" fmla="*/ 236 w 236"/>
                  <a:gd name="T114" fmla="*/ 255 h 25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6" h="255">
                    <a:moveTo>
                      <a:pt x="107" y="244"/>
                    </a:moveTo>
                    <a:lnTo>
                      <a:pt x="87" y="225"/>
                    </a:lnTo>
                    <a:lnTo>
                      <a:pt x="68" y="202"/>
                    </a:lnTo>
                    <a:lnTo>
                      <a:pt x="52" y="177"/>
                    </a:lnTo>
                    <a:lnTo>
                      <a:pt x="38" y="150"/>
                    </a:lnTo>
                    <a:lnTo>
                      <a:pt x="25" y="122"/>
                    </a:lnTo>
                    <a:lnTo>
                      <a:pt x="15" y="94"/>
                    </a:lnTo>
                    <a:lnTo>
                      <a:pt x="8" y="65"/>
                    </a:lnTo>
                    <a:lnTo>
                      <a:pt x="0" y="39"/>
                    </a:lnTo>
                    <a:lnTo>
                      <a:pt x="16" y="37"/>
                    </a:lnTo>
                    <a:lnTo>
                      <a:pt x="38" y="33"/>
                    </a:lnTo>
                    <a:lnTo>
                      <a:pt x="61" y="30"/>
                    </a:lnTo>
                    <a:lnTo>
                      <a:pt x="85" y="26"/>
                    </a:lnTo>
                    <a:lnTo>
                      <a:pt x="107" y="23"/>
                    </a:lnTo>
                    <a:lnTo>
                      <a:pt x="124" y="19"/>
                    </a:lnTo>
                    <a:lnTo>
                      <a:pt x="137" y="17"/>
                    </a:lnTo>
                    <a:lnTo>
                      <a:pt x="142" y="17"/>
                    </a:lnTo>
                    <a:lnTo>
                      <a:pt x="137" y="12"/>
                    </a:lnTo>
                    <a:lnTo>
                      <a:pt x="128" y="1"/>
                    </a:lnTo>
                    <a:lnTo>
                      <a:pt x="126" y="0"/>
                    </a:lnTo>
                    <a:lnTo>
                      <a:pt x="142" y="17"/>
                    </a:lnTo>
                    <a:lnTo>
                      <a:pt x="160" y="35"/>
                    </a:lnTo>
                    <a:lnTo>
                      <a:pt x="181" y="58"/>
                    </a:lnTo>
                    <a:lnTo>
                      <a:pt x="204" y="85"/>
                    </a:lnTo>
                    <a:lnTo>
                      <a:pt x="222" y="113"/>
                    </a:lnTo>
                    <a:lnTo>
                      <a:pt x="234" y="143"/>
                    </a:lnTo>
                    <a:lnTo>
                      <a:pt x="236" y="173"/>
                    </a:lnTo>
                    <a:lnTo>
                      <a:pt x="225" y="204"/>
                    </a:lnTo>
                    <a:lnTo>
                      <a:pt x="197" y="230"/>
                    </a:lnTo>
                    <a:lnTo>
                      <a:pt x="176" y="243"/>
                    </a:lnTo>
                    <a:lnTo>
                      <a:pt x="160" y="251"/>
                    </a:lnTo>
                    <a:lnTo>
                      <a:pt x="147" y="255"/>
                    </a:lnTo>
                    <a:lnTo>
                      <a:pt x="139" y="255"/>
                    </a:lnTo>
                    <a:lnTo>
                      <a:pt x="132" y="253"/>
                    </a:lnTo>
                    <a:lnTo>
                      <a:pt x="126" y="250"/>
                    </a:lnTo>
                    <a:lnTo>
                      <a:pt x="117" y="248"/>
                    </a:lnTo>
                    <a:lnTo>
                      <a:pt x="107" y="244"/>
                    </a:lnTo>
                    <a:close/>
                  </a:path>
                </a:pathLst>
              </a:custGeom>
              <a:solidFill>
                <a:srgbClr val="CC66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76"/>
              <p:cNvSpPr>
                <a:spLocks/>
              </p:cNvSpPr>
              <p:nvPr/>
            </p:nvSpPr>
            <p:spPr bwMode="auto">
              <a:xfrm>
                <a:off x="3027" y="2639"/>
                <a:ext cx="61" cy="109"/>
              </a:xfrm>
              <a:custGeom>
                <a:avLst/>
                <a:gdLst>
                  <a:gd name="T0" fmla="*/ 2 w 120"/>
                  <a:gd name="T1" fmla="*/ 0 h 218"/>
                  <a:gd name="T2" fmla="*/ 1 w 120"/>
                  <a:gd name="T3" fmla="*/ 2 h 218"/>
                  <a:gd name="T4" fmla="*/ 2 w 120"/>
                  <a:gd name="T5" fmla="*/ 9 h 218"/>
                  <a:gd name="T6" fmla="*/ 4 w 120"/>
                  <a:gd name="T7" fmla="*/ 15 h 218"/>
                  <a:gd name="T8" fmla="*/ 7 w 120"/>
                  <a:gd name="T9" fmla="*/ 23 h 218"/>
                  <a:gd name="T10" fmla="*/ 10 w 120"/>
                  <a:gd name="T11" fmla="*/ 30 h 218"/>
                  <a:gd name="T12" fmla="*/ 14 w 120"/>
                  <a:gd name="T13" fmla="*/ 37 h 218"/>
                  <a:gd name="T14" fmla="*/ 18 w 120"/>
                  <a:gd name="T15" fmla="*/ 44 h 218"/>
                  <a:gd name="T16" fmla="*/ 23 w 120"/>
                  <a:gd name="T17" fmla="*/ 50 h 218"/>
                  <a:gd name="T18" fmla="*/ 28 w 120"/>
                  <a:gd name="T19" fmla="*/ 55 h 218"/>
                  <a:gd name="T20" fmla="*/ 31 w 120"/>
                  <a:gd name="T21" fmla="*/ 52 h 218"/>
                  <a:gd name="T22" fmla="*/ 26 w 120"/>
                  <a:gd name="T23" fmla="*/ 47 h 218"/>
                  <a:gd name="T24" fmla="*/ 21 w 120"/>
                  <a:gd name="T25" fmla="*/ 42 h 218"/>
                  <a:gd name="T26" fmla="*/ 17 w 120"/>
                  <a:gd name="T27" fmla="*/ 36 h 218"/>
                  <a:gd name="T28" fmla="*/ 14 w 120"/>
                  <a:gd name="T29" fmla="*/ 28 h 218"/>
                  <a:gd name="T30" fmla="*/ 10 w 120"/>
                  <a:gd name="T31" fmla="*/ 22 h 218"/>
                  <a:gd name="T32" fmla="*/ 8 w 120"/>
                  <a:gd name="T33" fmla="*/ 15 h 218"/>
                  <a:gd name="T34" fmla="*/ 6 w 120"/>
                  <a:gd name="T35" fmla="*/ 7 h 218"/>
                  <a:gd name="T36" fmla="*/ 4 w 120"/>
                  <a:gd name="T37" fmla="*/ 2 h 218"/>
                  <a:gd name="T38" fmla="*/ 2 w 120"/>
                  <a:gd name="T39" fmla="*/ 3 h 218"/>
                  <a:gd name="T40" fmla="*/ 2 w 120"/>
                  <a:gd name="T41" fmla="*/ 0 h 218"/>
                  <a:gd name="T42" fmla="*/ 0 w 120"/>
                  <a:gd name="T43" fmla="*/ 0 h 218"/>
                  <a:gd name="T44" fmla="*/ 1 w 120"/>
                  <a:gd name="T45" fmla="*/ 2 h 218"/>
                  <a:gd name="T46" fmla="*/ 2 w 120"/>
                  <a:gd name="T47" fmla="*/ 0 h 21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0"/>
                  <a:gd name="T73" fmla="*/ 0 h 218"/>
                  <a:gd name="T74" fmla="*/ 120 w 120"/>
                  <a:gd name="T75" fmla="*/ 218 h 21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0" h="218">
                    <a:moveTo>
                      <a:pt x="8" y="0"/>
                    </a:moveTo>
                    <a:lnTo>
                      <a:pt x="1" y="7"/>
                    </a:lnTo>
                    <a:lnTo>
                      <a:pt x="8" y="35"/>
                    </a:lnTo>
                    <a:lnTo>
                      <a:pt x="16" y="63"/>
                    </a:lnTo>
                    <a:lnTo>
                      <a:pt x="26" y="92"/>
                    </a:lnTo>
                    <a:lnTo>
                      <a:pt x="39" y="122"/>
                    </a:lnTo>
                    <a:lnTo>
                      <a:pt x="53" y="148"/>
                    </a:lnTo>
                    <a:lnTo>
                      <a:pt x="69" y="173"/>
                    </a:lnTo>
                    <a:lnTo>
                      <a:pt x="90" y="198"/>
                    </a:lnTo>
                    <a:lnTo>
                      <a:pt x="109" y="218"/>
                    </a:lnTo>
                    <a:lnTo>
                      <a:pt x="120" y="207"/>
                    </a:lnTo>
                    <a:lnTo>
                      <a:pt x="101" y="187"/>
                    </a:lnTo>
                    <a:lnTo>
                      <a:pt x="83" y="166"/>
                    </a:lnTo>
                    <a:lnTo>
                      <a:pt x="67" y="141"/>
                    </a:lnTo>
                    <a:lnTo>
                      <a:pt x="53" y="115"/>
                    </a:lnTo>
                    <a:lnTo>
                      <a:pt x="40" y="88"/>
                    </a:lnTo>
                    <a:lnTo>
                      <a:pt x="30" y="60"/>
                    </a:lnTo>
                    <a:lnTo>
                      <a:pt x="23" y="31"/>
                    </a:lnTo>
                    <a:lnTo>
                      <a:pt x="16" y="7"/>
                    </a:lnTo>
                    <a:lnTo>
                      <a:pt x="8" y="1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77"/>
              <p:cNvSpPr>
                <a:spLocks/>
              </p:cNvSpPr>
              <p:nvPr/>
            </p:nvSpPr>
            <p:spPr bwMode="auto">
              <a:xfrm>
                <a:off x="3032" y="2629"/>
                <a:ext cx="79" cy="17"/>
              </a:xfrm>
              <a:custGeom>
                <a:avLst/>
                <a:gdLst>
                  <a:gd name="T0" fmla="*/ 35 w 158"/>
                  <a:gd name="T1" fmla="*/ 3 h 36"/>
                  <a:gd name="T2" fmla="*/ 36 w 158"/>
                  <a:gd name="T3" fmla="*/ 0 h 36"/>
                  <a:gd name="T4" fmla="*/ 35 w 158"/>
                  <a:gd name="T5" fmla="*/ 0 h 36"/>
                  <a:gd name="T6" fmla="*/ 31 w 158"/>
                  <a:gd name="T7" fmla="*/ 0 h 36"/>
                  <a:gd name="T8" fmla="*/ 26 w 158"/>
                  <a:gd name="T9" fmla="*/ 1 h 36"/>
                  <a:gd name="T10" fmla="*/ 21 w 158"/>
                  <a:gd name="T11" fmla="*/ 2 h 36"/>
                  <a:gd name="T12" fmla="*/ 15 w 158"/>
                  <a:gd name="T13" fmla="*/ 3 h 36"/>
                  <a:gd name="T14" fmla="*/ 10 w 158"/>
                  <a:gd name="T15" fmla="*/ 4 h 36"/>
                  <a:gd name="T16" fmla="*/ 4 w 158"/>
                  <a:gd name="T17" fmla="*/ 4 h 36"/>
                  <a:gd name="T18" fmla="*/ 0 w 158"/>
                  <a:gd name="T19" fmla="*/ 5 h 36"/>
                  <a:gd name="T20" fmla="*/ 0 w 158"/>
                  <a:gd name="T21" fmla="*/ 8 h 36"/>
                  <a:gd name="T22" fmla="*/ 4 w 158"/>
                  <a:gd name="T23" fmla="*/ 8 h 36"/>
                  <a:gd name="T24" fmla="*/ 10 w 158"/>
                  <a:gd name="T25" fmla="*/ 7 h 36"/>
                  <a:gd name="T26" fmla="*/ 15 w 158"/>
                  <a:gd name="T27" fmla="*/ 6 h 36"/>
                  <a:gd name="T28" fmla="*/ 21 w 158"/>
                  <a:gd name="T29" fmla="*/ 5 h 36"/>
                  <a:gd name="T30" fmla="*/ 26 w 158"/>
                  <a:gd name="T31" fmla="*/ 4 h 36"/>
                  <a:gd name="T32" fmla="*/ 31 w 158"/>
                  <a:gd name="T33" fmla="*/ 4 h 36"/>
                  <a:gd name="T34" fmla="*/ 35 w 158"/>
                  <a:gd name="T35" fmla="*/ 3 h 36"/>
                  <a:gd name="T36" fmla="*/ 36 w 158"/>
                  <a:gd name="T37" fmla="*/ 3 h 36"/>
                  <a:gd name="T38" fmla="*/ 37 w 158"/>
                  <a:gd name="T39" fmla="*/ 0 h 36"/>
                  <a:gd name="T40" fmla="*/ 36 w 158"/>
                  <a:gd name="T41" fmla="*/ 3 h 36"/>
                  <a:gd name="T42" fmla="*/ 40 w 158"/>
                  <a:gd name="T43" fmla="*/ 3 h 36"/>
                  <a:gd name="T44" fmla="*/ 37 w 158"/>
                  <a:gd name="T45" fmla="*/ 0 h 36"/>
                  <a:gd name="T46" fmla="*/ 35 w 158"/>
                  <a:gd name="T47" fmla="*/ 3 h 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8"/>
                  <a:gd name="T73" fmla="*/ 0 h 36"/>
                  <a:gd name="T74" fmla="*/ 158 w 158"/>
                  <a:gd name="T75" fmla="*/ 36 h 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8" h="36">
                    <a:moveTo>
                      <a:pt x="137" y="13"/>
                    </a:moveTo>
                    <a:lnTo>
                      <a:pt x="142" y="0"/>
                    </a:lnTo>
                    <a:lnTo>
                      <a:pt x="137" y="0"/>
                    </a:lnTo>
                    <a:lnTo>
                      <a:pt x="124" y="2"/>
                    </a:lnTo>
                    <a:lnTo>
                      <a:pt x="107" y="6"/>
                    </a:lnTo>
                    <a:lnTo>
                      <a:pt x="85" y="9"/>
                    </a:lnTo>
                    <a:lnTo>
                      <a:pt x="61" y="13"/>
                    </a:lnTo>
                    <a:lnTo>
                      <a:pt x="38" y="16"/>
                    </a:lnTo>
                    <a:lnTo>
                      <a:pt x="16" y="20"/>
                    </a:lnTo>
                    <a:lnTo>
                      <a:pt x="0" y="22"/>
                    </a:lnTo>
                    <a:lnTo>
                      <a:pt x="0" y="36"/>
                    </a:lnTo>
                    <a:lnTo>
                      <a:pt x="16" y="34"/>
                    </a:lnTo>
                    <a:lnTo>
                      <a:pt x="38" y="30"/>
                    </a:lnTo>
                    <a:lnTo>
                      <a:pt x="61" y="27"/>
                    </a:lnTo>
                    <a:lnTo>
                      <a:pt x="85" y="23"/>
                    </a:lnTo>
                    <a:lnTo>
                      <a:pt x="107" y="20"/>
                    </a:lnTo>
                    <a:lnTo>
                      <a:pt x="124" y="16"/>
                    </a:lnTo>
                    <a:lnTo>
                      <a:pt x="137" y="14"/>
                    </a:lnTo>
                    <a:lnTo>
                      <a:pt x="142" y="14"/>
                    </a:lnTo>
                    <a:lnTo>
                      <a:pt x="147" y="2"/>
                    </a:lnTo>
                    <a:lnTo>
                      <a:pt x="142" y="14"/>
                    </a:lnTo>
                    <a:lnTo>
                      <a:pt x="158" y="13"/>
                    </a:lnTo>
                    <a:lnTo>
                      <a:pt x="147" y="2"/>
                    </a:lnTo>
                    <a:lnTo>
                      <a:pt x="13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78"/>
              <p:cNvSpPr>
                <a:spLocks/>
              </p:cNvSpPr>
              <p:nvPr/>
            </p:nvSpPr>
            <p:spPr bwMode="auto">
              <a:xfrm>
                <a:off x="3092" y="2621"/>
                <a:ext cx="13" cy="14"/>
              </a:xfrm>
              <a:custGeom>
                <a:avLst/>
                <a:gdLst>
                  <a:gd name="T0" fmla="*/ 7 w 26"/>
                  <a:gd name="T1" fmla="*/ 4 h 29"/>
                  <a:gd name="T2" fmla="*/ 7 w 26"/>
                  <a:gd name="T3" fmla="*/ 4 h 29"/>
                  <a:gd name="T4" fmla="*/ 3 w 26"/>
                  <a:gd name="T5" fmla="*/ 0 h 29"/>
                  <a:gd name="T6" fmla="*/ 1 w 26"/>
                  <a:gd name="T7" fmla="*/ 3 h 29"/>
                  <a:gd name="T8" fmla="*/ 3 w 26"/>
                  <a:gd name="T9" fmla="*/ 5 h 29"/>
                  <a:gd name="T10" fmla="*/ 4 w 26"/>
                  <a:gd name="T11" fmla="*/ 7 h 29"/>
                  <a:gd name="T12" fmla="*/ 7 w 26"/>
                  <a:gd name="T13" fmla="*/ 4 h 29"/>
                  <a:gd name="T14" fmla="*/ 6 w 26"/>
                  <a:gd name="T15" fmla="*/ 3 h 29"/>
                  <a:gd name="T16" fmla="*/ 3 w 26"/>
                  <a:gd name="T17" fmla="*/ 0 h 29"/>
                  <a:gd name="T18" fmla="*/ 0 w 26"/>
                  <a:gd name="T19" fmla="*/ 2 h 29"/>
                  <a:gd name="T20" fmla="*/ 4 w 26"/>
                  <a:gd name="T21" fmla="*/ 7 h 29"/>
                  <a:gd name="T22" fmla="*/ 4 w 26"/>
                  <a:gd name="T23" fmla="*/ 7 h 29"/>
                  <a:gd name="T24" fmla="*/ 7 w 26"/>
                  <a:gd name="T25" fmla="*/ 4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29"/>
                  <a:gd name="T41" fmla="*/ 26 w 26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29">
                    <a:moveTo>
                      <a:pt x="26" y="18"/>
                    </a:moveTo>
                    <a:lnTo>
                      <a:pt x="26" y="18"/>
                    </a:lnTo>
                    <a:lnTo>
                      <a:pt x="11" y="0"/>
                    </a:lnTo>
                    <a:lnTo>
                      <a:pt x="2" y="13"/>
                    </a:lnTo>
                    <a:lnTo>
                      <a:pt x="11" y="23"/>
                    </a:lnTo>
                    <a:lnTo>
                      <a:pt x="16" y="29"/>
                    </a:lnTo>
                    <a:lnTo>
                      <a:pt x="26" y="18"/>
                    </a:lnTo>
                    <a:lnTo>
                      <a:pt x="21" y="13"/>
                    </a:lnTo>
                    <a:lnTo>
                      <a:pt x="12" y="2"/>
                    </a:lnTo>
                    <a:lnTo>
                      <a:pt x="0" y="11"/>
                    </a:lnTo>
                    <a:lnTo>
                      <a:pt x="16" y="29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3100" y="2630"/>
                <a:ext cx="53" cy="112"/>
              </a:xfrm>
              <a:custGeom>
                <a:avLst/>
                <a:gdLst>
                  <a:gd name="T0" fmla="*/ 16 w 106"/>
                  <a:gd name="T1" fmla="*/ 56 h 225"/>
                  <a:gd name="T2" fmla="*/ 16 w 106"/>
                  <a:gd name="T3" fmla="*/ 56 h 225"/>
                  <a:gd name="T4" fmla="*/ 24 w 106"/>
                  <a:gd name="T5" fmla="*/ 48 h 225"/>
                  <a:gd name="T6" fmla="*/ 27 w 106"/>
                  <a:gd name="T7" fmla="*/ 40 h 225"/>
                  <a:gd name="T8" fmla="*/ 26 w 106"/>
                  <a:gd name="T9" fmla="*/ 32 h 225"/>
                  <a:gd name="T10" fmla="*/ 23 w 106"/>
                  <a:gd name="T11" fmla="*/ 24 h 225"/>
                  <a:gd name="T12" fmla="*/ 19 w 106"/>
                  <a:gd name="T13" fmla="*/ 17 h 225"/>
                  <a:gd name="T14" fmla="*/ 13 w 106"/>
                  <a:gd name="T15" fmla="*/ 10 h 225"/>
                  <a:gd name="T16" fmla="*/ 7 w 106"/>
                  <a:gd name="T17" fmla="*/ 4 h 225"/>
                  <a:gd name="T18" fmla="*/ 3 w 106"/>
                  <a:gd name="T19" fmla="*/ 0 h 225"/>
                  <a:gd name="T20" fmla="*/ 0 w 106"/>
                  <a:gd name="T21" fmla="*/ 2 h 225"/>
                  <a:gd name="T22" fmla="*/ 5 w 106"/>
                  <a:gd name="T23" fmla="*/ 7 h 225"/>
                  <a:gd name="T24" fmla="*/ 10 w 106"/>
                  <a:gd name="T25" fmla="*/ 12 h 225"/>
                  <a:gd name="T26" fmla="*/ 15 w 106"/>
                  <a:gd name="T27" fmla="*/ 19 h 225"/>
                  <a:gd name="T28" fmla="*/ 20 w 106"/>
                  <a:gd name="T29" fmla="*/ 26 h 225"/>
                  <a:gd name="T30" fmla="*/ 23 w 106"/>
                  <a:gd name="T31" fmla="*/ 33 h 225"/>
                  <a:gd name="T32" fmla="*/ 23 w 106"/>
                  <a:gd name="T33" fmla="*/ 40 h 225"/>
                  <a:gd name="T34" fmla="*/ 21 w 106"/>
                  <a:gd name="T35" fmla="*/ 47 h 225"/>
                  <a:gd name="T36" fmla="*/ 14 w 106"/>
                  <a:gd name="T37" fmla="*/ 52 h 225"/>
                  <a:gd name="T38" fmla="*/ 14 w 106"/>
                  <a:gd name="T39" fmla="*/ 52 h 225"/>
                  <a:gd name="T40" fmla="*/ 16 w 106"/>
                  <a:gd name="T41" fmla="*/ 56 h 2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6"/>
                  <a:gd name="T64" fmla="*/ 0 h 225"/>
                  <a:gd name="T65" fmla="*/ 106 w 106"/>
                  <a:gd name="T66" fmla="*/ 225 h 2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6" h="225">
                    <a:moveTo>
                      <a:pt x="64" y="225"/>
                    </a:moveTo>
                    <a:lnTo>
                      <a:pt x="64" y="225"/>
                    </a:lnTo>
                    <a:lnTo>
                      <a:pt x="96" y="195"/>
                    </a:lnTo>
                    <a:lnTo>
                      <a:pt x="106" y="161"/>
                    </a:lnTo>
                    <a:lnTo>
                      <a:pt x="104" y="129"/>
                    </a:lnTo>
                    <a:lnTo>
                      <a:pt x="92" y="98"/>
                    </a:lnTo>
                    <a:lnTo>
                      <a:pt x="74" y="69"/>
                    </a:lnTo>
                    <a:lnTo>
                      <a:pt x="49" y="41"/>
                    </a:lnTo>
                    <a:lnTo>
                      <a:pt x="28" y="18"/>
                    </a:lnTo>
                    <a:lnTo>
                      <a:pt x="10" y="0"/>
                    </a:lnTo>
                    <a:lnTo>
                      <a:pt x="0" y="11"/>
                    </a:lnTo>
                    <a:lnTo>
                      <a:pt x="18" y="28"/>
                    </a:lnTo>
                    <a:lnTo>
                      <a:pt x="39" y="51"/>
                    </a:lnTo>
                    <a:lnTo>
                      <a:pt x="60" y="76"/>
                    </a:lnTo>
                    <a:lnTo>
                      <a:pt x="78" y="105"/>
                    </a:lnTo>
                    <a:lnTo>
                      <a:pt x="90" y="133"/>
                    </a:lnTo>
                    <a:lnTo>
                      <a:pt x="92" y="161"/>
                    </a:lnTo>
                    <a:lnTo>
                      <a:pt x="81" y="188"/>
                    </a:lnTo>
                    <a:lnTo>
                      <a:pt x="57" y="211"/>
                    </a:lnTo>
                    <a:lnTo>
                      <a:pt x="64" y="2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3082" y="2735"/>
                <a:ext cx="50" cy="20"/>
              </a:xfrm>
              <a:custGeom>
                <a:avLst/>
                <a:gdLst>
                  <a:gd name="T0" fmla="*/ 0 w 100"/>
                  <a:gd name="T1" fmla="*/ 7 h 39"/>
                  <a:gd name="T2" fmla="*/ 2 w 100"/>
                  <a:gd name="T3" fmla="*/ 7 h 39"/>
                  <a:gd name="T4" fmla="*/ 3 w 100"/>
                  <a:gd name="T5" fmla="*/ 8 h 39"/>
                  <a:gd name="T6" fmla="*/ 6 w 100"/>
                  <a:gd name="T7" fmla="*/ 9 h 39"/>
                  <a:gd name="T8" fmla="*/ 7 w 100"/>
                  <a:gd name="T9" fmla="*/ 10 h 39"/>
                  <a:gd name="T10" fmla="*/ 10 w 100"/>
                  <a:gd name="T11" fmla="*/ 10 h 39"/>
                  <a:gd name="T12" fmla="*/ 12 w 100"/>
                  <a:gd name="T13" fmla="*/ 10 h 39"/>
                  <a:gd name="T14" fmla="*/ 15 w 100"/>
                  <a:gd name="T15" fmla="*/ 9 h 39"/>
                  <a:gd name="T16" fmla="*/ 20 w 100"/>
                  <a:gd name="T17" fmla="*/ 7 h 39"/>
                  <a:gd name="T18" fmla="*/ 25 w 100"/>
                  <a:gd name="T19" fmla="*/ 4 h 39"/>
                  <a:gd name="T20" fmla="*/ 24 w 100"/>
                  <a:gd name="T21" fmla="*/ 0 h 39"/>
                  <a:gd name="T22" fmla="*/ 18 w 100"/>
                  <a:gd name="T23" fmla="*/ 3 h 39"/>
                  <a:gd name="T24" fmla="*/ 14 w 100"/>
                  <a:gd name="T25" fmla="*/ 6 h 39"/>
                  <a:gd name="T26" fmla="*/ 12 w 100"/>
                  <a:gd name="T27" fmla="*/ 7 h 39"/>
                  <a:gd name="T28" fmla="*/ 10 w 100"/>
                  <a:gd name="T29" fmla="*/ 7 h 39"/>
                  <a:gd name="T30" fmla="*/ 8 w 100"/>
                  <a:gd name="T31" fmla="*/ 6 h 39"/>
                  <a:gd name="T32" fmla="*/ 6 w 100"/>
                  <a:gd name="T33" fmla="*/ 5 h 39"/>
                  <a:gd name="T34" fmla="*/ 5 w 100"/>
                  <a:gd name="T35" fmla="*/ 5 h 39"/>
                  <a:gd name="T36" fmla="*/ 2 w 100"/>
                  <a:gd name="T37" fmla="*/ 4 h 39"/>
                  <a:gd name="T38" fmla="*/ 3 w 100"/>
                  <a:gd name="T39" fmla="*/ 4 h 39"/>
                  <a:gd name="T40" fmla="*/ 0 w 100"/>
                  <a:gd name="T41" fmla="*/ 7 h 39"/>
                  <a:gd name="T42" fmla="*/ 1 w 100"/>
                  <a:gd name="T43" fmla="*/ 7 h 39"/>
                  <a:gd name="T44" fmla="*/ 2 w 100"/>
                  <a:gd name="T45" fmla="*/ 7 h 39"/>
                  <a:gd name="T46" fmla="*/ 0 w 100"/>
                  <a:gd name="T47" fmla="*/ 7 h 3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0"/>
                  <a:gd name="T73" fmla="*/ 0 h 39"/>
                  <a:gd name="T74" fmla="*/ 100 w 100"/>
                  <a:gd name="T75" fmla="*/ 39 h 3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0" h="39">
                    <a:moveTo>
                      <a:pt x="0" y="27"/>
                    </a:moveTo>
                    <a:lnTo>
                      <a:pt x="6" y="28"/>
                    </a:lnTo>
                    <a:lnTo>
                      <a:pt x="15" y="32"/>
                    </a:lnTo>
                    <a:lnTo>
                      <a:pt x="23" y="34"/>
                    </a:lnTo>
                    <a:lnTo>
                      <a:pt x="29" y="37"/>
                    </a:lnTo>
                    <a:lnTo>
                      <a:pt x="38" y="39"/>
                    </a:lnTo>
                    <a:lnTo>
                      <a:pt x="46" y="39"/>
                    </a:lnTo>
                    <a:lnTo>
                      <a:pt x="61" y="36"/>
                    </a:lnTo>
                    <a:lnTo>
                      <a:pt x="78" y="27"/>
                    </a:lnTo>
                    <a:lnTo>
                      <a:pt x="100" y="14"/>
                    </a:lnTo>
                    <a:lnTo>
                      <a:pt x="93" y="0"/>
                    </a:lnTo>
                    <a:lnTo>
                      <a:pt x="71" y="12"/>
                    </a:lnTo>
                    <a:lnTo>
                      <a:pt x="57" y="21"/>
                    </a:lnTo>
                    <a:lnTo>
                      <a:pt x="46" y="25"/>
                    </a:lnTo>
                    <a:lnTo>
                      <a:pt x="38" y="25"/>
                    </a:lnTo>
                    <a:lnTo>
                      <a:pt x="32" y="23"/>
                    </a:lnTo>
                    <a:lnTo>
                      <a:pt x="27" y="20"/>
                    </a:lnTo>
                    <a:lnTo>
                      <a:pt x="18" y="18"/>
                    </a:lnTo>
                    <a:lnTo>
                      <a:pt x="6" y="14"/>
                    </a:lnTo>
                    <a:lnTo>
                      <a:pt x="11" y="16"/>
                    </a:lnTo>
                    <a:lnTo>
                      <a:pt x="0" y="27"/>
                    </a:lnTo>
                    <a:lnTo>
                      <a:pt x="2" y="28"/>
                    </a:lnTo>
                    <a:lnTo>
                      <a:pt x="6" y="28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2886" y="2505"/>
                <a:ext cx="217" cy="160"/>
              </a:xfrm>
              <a:custGeom>
                <a:avLst/>
                <a:gdLst>
                  <a:gd name="T0" fmla="*/ 19 w 434"/>
                  <a:gd name="T1" fmla="*/ 60 h 321"/>
                  <a:gd name="T2" fmla="*/ 19 w 434"/>
                  <a:gd name="T3" fmla="*/ 46 h 321"/>
                  <a:gd name="T4" fmla="*/ 18 w 434"/>
                  <a:gd name="T5" fmla="*/ 38 h 321"/>
                  <a:gd name="T6" fmla="*/ 19 w 434"/>
                  <a:gd name="T7" fmla="*/ 30 h 321"/>
                  <a:gd name="T8" fmla="*/ 22 w 434"/>
                  <a:gd name="T9" fmla="*/ 23 h 321"/>
                  <a:gd name="T10" fmla="*/ 27 w 434"/>
                  <a:gd name="T11" fmla="*/ 16 h 321"/>
                  <a:gd name="T12" fmla="*/ 31 w 434"/>
                  <a:gd name="T13" fmla="*/ 10 h 321"/>
                  <a:gd name="T14" fmla="*/ 38 w 434"/>
                  <a:gd name="T15" fmla="*/ 6 h 321"/>
                  <a:gd name="T16" fmla="*/ 46 w 434"/>
                  <a:gd name="T17" fmla="*/ 2 h 321"/>
                  <a:gd name="T18" fmla="*/ 54 w 434"/>
                  <a:gd name="T19" fmla="*/ 0 h 321"/>
                  <a:gd name="T20" fmla="*/ 62 w 434"/>
                  <a:gd name="T21" fmla="*/ 0 h 321"/>
                  <a:gd name="T22" fmla="*/ 70 w 434"/>
                  <a:gd name="T23" fmla="*/ 1 h 321"/>
                  <a:gd name="T24" fmla="*/ 78 w 434"/>
                  <a:gd name="T25" fmla="*/ 3 h 321"/>
                  <a:gd name="T26" fmla="*/ 85 w 434"/>
                  <a:gd name="T27" fmla="*/ 7 h 321"/>
                  <a:gd name="T28" fmla="*/ 91 w 434"/>
                  <a:gd name="T29" fmla="*/ 12 h 321"/>
                  <a:gd name="T30" fmla="*/ 96 w 434"/>
                  <a:gd name="T31" fmla="*/ 18 h 321"/>
                  <a:gd name="T32" fmla="*/ 99 w 434"/>
                  <a:gd name="T33" fmla="*/ 25 h 321"/>
                  <a:gd name="T34" fmla="*/ 101 w 434"/>
                  <a:gd name="T35" fmla="*/ 33 h 321"/>
                  <a:gd name="T36" fmla="*/ 109 w 434"/>
                  <a:gd name="T37" fmla="*/ 63 h 321"/>
                  <a:gd name="T38" fmla="*/ 0 w 434"/>
                  <a:gd name="T39" fmla="*/ 80 h 321"/>
                  <a:gd name="T40" fmla="*/ 19 w 434"/>
                  <a:gd name="T41" fmla="*/ 6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4"/>
                  <a:gd name="T64" fmla="*/ 0 h 321"/>
                  <a:gd name="T65" fmla="*/ 434 w 434"/>
                  <a:gd name="T66" fmla="*/ 321 h 3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4" h="321">
                    <a:moveTo>
                      <a:pt x="76" y="241"/>
                    </a:moveTo>
                    <a:lnTo>
                      <a:pt x="73" y="184"/>
                    </a:lnTo>
                    <a:lnTo>
                      <a:pt x="71" y="153"/>
                    </a:lnTo>
                    <a:lnTo>
                      <a:pt x="76" y="121"/>
                    </a:lnTo>
                    <a:lnTo>
                      <a:pt x="87" y="92"/>
                    </a:lnTo>
                    <a:lnTo>
                      <a:pt x="105" y="66"/>
                    </a:lnTo>
                    <a:lnTo>
                      <a:pt x="126" y="43"/>
                    </a:lnTo>
                    <a:lnTo>
                      <a:pt x="151" y="25"/>
                    </a:lnTo>
                    <a:lnTo>
                      <a:pt x="181" y="11"/>
                    </a:lnTo>
                    <a:lnTo>
                      <a:pt x="214" y="2"/>
                    </a:lnTo>
                    <a:lnTo>
                      <a:pt x="248" y="0"/>
                    </a:lnTo>
                    <a:lnTo>
                      <a:pt x="280" y="4"/>
                    </a:lnTo>
                    <a:lnTo>
                      <a:pt x="310" y="14"/>
                    </a:lnTo>
                    <a:lnTo>
                      <a:pt x="339" y="30"/>
                    </a:lnTo>
                    <a:lnTo>
                      <a:pt x="362" y="51"/>
                    </a:lnTo>
                    <a:lnTo>
                      <a:pt x="381" y="75"/>
                    </a:lnTo>
                    <a:lnTo>
                      <a:pt x="395" y="103"/>
                    </a:lnTo>
                    <a:lnTo>
                      <a:pt x="404" y="135"/>
                    </a:lnTo>
                    <a:lnTo>
                      <a:pt x="434" y="255"/>
                    </a:lnTo>
                    <a:lnTo>
                      <a:pt x="0" y="321"/>
                    </a:lnTo>
                    <a:lnTo>
                      <a:pt x="76" y="241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2918" y="2597"/>
                <a:ext cx="9" cy="28"/>
              </a:xfrm>
              <a:custGeom>
                <a:avLst/>
                <a:gdLst>
                  <a:gd name="T0" fmla="*/ 0 w 17"/>
                  <a:gd name="T1" fmla="*/ 0 h 57"/>
                  <a:gd name="T2" fmla="*/ 0 w 17"/>
                  <a:gd name="T3" fmla="*/ 0 h 57"/>
                  <a:gd name="T4" fmla="*/ 1 w 17"/>
                  <a:gd name="T5" fmla="*/ 14 h 57"/>
                  <a:gd name="T6" fmla="*/ 5 w 17"/>
                  <a:gd name="T7" fmla="*/ 14 h 57"/>
                  <a:gd name="T8" fmla="*/ 4 w 17"/>
                  <a:gd name="T9" fmla="*/ 0 h 57"/>
                  <a:gd name="T10" fmla="*/ 4 w 17"/>
                  <a:gd name="T11" fmla="*/ 0 h 57"/>
                  <a:gd name="T12" fmla="*/ 0 w 17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57"/>
                  <a:gd name="T23" fmla="*/ 17 w 17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57">
                    <a:moveTo>
                      <a:pt x="0" y="0"/>
                    </a:moveTo>
                    <a:lnTo>
                      <a:pt x="0" y="0"/>
                    </a:lnTo>
                    <a:lnTo>
                      <a:pt x="3" y="57"/>
                    </a:lnTo>
                    <a:lnTo>
                      <a:pt x="17" y="57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83"/>
              <p:cNvSpPr>
                <a:spLocks/>
              </p:cNvSpPr>
              <p:nvPr/>
            </p:nvSpPr>
            <p:spPr bwMode="auto">
              <a:xfrm>
                <a:off x="2917" y="2502"/>
                <a:ext cx="76" cy="95"/>
              </a:xfrm>
              <a:custGeom>
                <a:avLst/>
                <a:gdLst>
                  <a:gd name="T0" fmla="*/ 39 w 150"/>
                  <a:gd name="T1" fmla="*/ 0 h 189"/>
                  <a:gd name="T2" fmla="*/ 39 w 150"/>
                  <a:gd name="T3" fmla="*/ 0 h 189"/>
                  <a:gd name="T4" fmla="*/ 29 w 150"/>
                  <a:gd name="T5" fmla="*/ 3 h 189"/>
                  <a:gd name="T6" fmla="*/ 21 w 150"/>
                  <a:gd name="T7" fmla="*/ 6 h 189"/>
                  <a:gd name="T8" fmla="*/ 15 w 150"/>
                  <a:gd name="T9" fmla="*/ 11 h 189"/>
                  <a:gd name="T10" fmla="*/ 9 w 150"/>
                  <a:gd name="T11" fmla="*/ 17 h 189"/>
                  <a:gd name="T12" fmla="*/ 4 w 150"/>
                  <a:gd name="T13" fmla="*/ 24 h 189"/>
                  <a:gd name="T14" fmla="*/ 2 w 150"/>
                  <a:gd name="T15" fmla="*/ 31 h 189"/>
                  <a:gd name="T16" fmla="*/ 0 w 150"/>
                  <a:gd name="T17" fmla="*/ 40 h 189"/>
                  <a:gd name="T18" fmla="*/ 1 w 150"/>
                  <a:gd name="T19" fmla="*/ 48 h 189"/>
                  <a:gd name="T20" fmla="*/ 4 w 150"/>
                  <a:gd name="T21" fmla="*/ 48 h 189"/>
                  <a:gd name="T22" fmla="*/ 4 w 150"/>
                  <a:gd name="T23" fmla="*/ 40 h 189"/>
                  <a:gd name="T24" fmla="*/ 5 w 150"/>
                  <a:gd name="T25" fmla="*/ 32 h 189"/>
                  <a:gd name="T26" fmla="*/ 8 w 150"/>
                  <a:gd name="T27" fmla="*/ 26 h 189"/>
                  <a:gd name="T28" fmla="*/ 12 w 150"/>
                  <a:gd name="T29" fmla="*/ 19 h 189"/>
                  <a:gd name="T30" fmla="*/ 17 w 150"/>
                  <a:gd name="T31" fmla="*/ 14 h 189"/>
                  <a:gd name="T32" fmla="*/ 23 w 150"/>
                  <a:gd name="T33" fmla="*/ 10 h 189"/>
                  <a:gd name="T34" fmla="*/ 30 w 150"/>
                  <a:gd name="T35" fmla="*/ 6 h 189"/>
                  <a:gd name="T36" fmla="*/ 39 w 150"/>
                  <a:gd name="T37" fmla="*/ 4 h 189"/>
                  <a:gd name="T38" fmla="*/ 39 w 150"/>
                  <a:gd name="T39" fmla="*/ 4 h 189"/>
                  <a:gd name="T40" fmla="*/ 39 w 150"/>
                  <a:gd name="T41" fmla="*/ 0 h 1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189"/>
                  <a:gd name="T65" fmla="*/ 150 w 150"/>
                  <a:gd name="T66" fmla="*/ 189 h 1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189">
                    <a:moveTo>
                      <a:pt x="150" y="0"/>
                    </a:moveTo>
                    <a:lnTo>
                      <a:pt x="150" y="0"/>
                    </a:lnTo>
                    <a:lnTo>
                      <a:pt x="115" y="9"/>
                    </a:lnTo>
                    <a:lnTo>
                      <a:pt x="83" y="23"/>
                    </a:lnTo>
                    <a:lnTo>
                      <a:pt x="57" y="42"/>
                    </a:lnTo>
                    <a:lnTo>
                      <a:pt x="35" y="65"/>
                    </a:lnTo>
                    <a:lnTo>
                      <a:pt x="16" y="94"/>
                    </a:lnTo>
                    <a:lnTo>
                      <a:pt x="5" y="124"/>
                    </a:lnTo>
                    <a:lnTo>
                      <a:pt x="0" y="158"/>
                    </a:lnTo>
                    <a:lnTo>
                      <a:pt x="2" y="189"/>
                    </a:lnTo>
                    <a:lnTo>
                      <a:pt x="16" y="189"/>
                    </a:lnTo>
                    <a:lnTo>
                      <a:pt x="14" y="158"/>
                    </a:lnTo>
                    <a:lnTo>
                      <a:pt x="19" y="127"/>
                    </a:lnTo>
                    <a:lnTo>
                      <a:pt x="30" y="101"/>
                    </a:lnTo>
                    <a:lnTo>
                      <a:pt x="46" y="76"/>
                    </a:lnTo>
                    <a:lnTo>
                      <a:pt x="67" y="53"/>
                    </a:lnTo>
                    <a:lnTo>
                      <a:pt x="90" y="37"/>
                    </a:lnTo>
                    <a:lnTo>
                      <a:pt x="119" y="23"/>
                    </a:lnTo>
                    <a:lnTo>
                      <a:pt x="150" y="14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84"/>
              <p:cNvSpPr>
                <a:spLocks/>
              </p:cNvSpPr>
              <p:nvPr/>
            </p:nvSpPr>
            <p:spPr bwMode="auto">
              <a:xfrm>
                <a:off x="2993" y="2500"/>
                <a:ext cx="98" cy="73"/>
              </a:xfrm>
              <a:custGeom>
                <a:avLst/>
                <a:gdLst>
                  <a:gd name="T0" fmla="*/ 49 w 197"/>
                  <a:gd name="T1" fmla="*/ 36 h 146"/>
                  <a:gd name="T2" fmla="*/ 49 w 197"/>
                  <a:gd name="T3" fmla="*/ 36 h 146"/>
                  <a:gd name="T4" fmla="*/ 47 w 197"/>
                  <a:gd name="T5" fmla="*/ 27 h 146"/>
                  <a:gd name="T6" fmla="*/ 43 w 197"/>
                  <a:gd name="T7" fmla="*/ 20 h 146"/>
                  <a:gd name="T8" fmla="*/ 38 w 197"/>
                  <a:gd name="T9" fmla="*/ 13 h 146"/>
                  <a:gd name="T10" fmla="*/ 32 w 197"/>
                  <a:gd name="T11" fmla="*/ 8 h 146"/>
                  <a:gd name="T12" fmla="*/ 25 w 197"/>
                  <a:gd name="T13" fmla="*/ 4 h 146"/>
                  <a:gd name="T14" fmla="*/ 17 w 197"/>
                  <a:gd name="T15" fmla="*/ 1 h 146"/>
                  <a:gd name="T16" fmla="*/ 8 w 197"/>
                  <a:gd name="T17" fmla="*/ 0 h 146"/>
                  <a:gd name="T18" fmla="*/ 0 w 197"/>
                  <a:gd name="T19" fmla="*/ 1 h 146"/>
                  <a:gd name="T20" fmla="*/ 0 w 197"/>
                  <a:gd name="T21" fmla="*/ 5 h 146"/>
                  <a:gd name="T22" fmla="*/ 8 w 197"/>
                  <a:gd name="T23" fmla="*/ 5 h 146"/>
                  <a:gd name="T24" fmla="*/ 16 w 197"/>
                  <a:gd name="T25" fmla="*/ 5 h 146"/>
                  <a:gd name="T26" fmla="*/ 23 w 197"/>
                  <a:gd name="T27" fmla="*/ 7 h 146"/>
                  <a:gd name="T28" fmla="*/ 30 w 197"/>
                  <a:gd name="T29" fmla="*/ 11 h 146"/>
                  <a:gd name="T30" fmla="*/ 35 w 197"/>
                  <a:gd name="T31" fmla="*/ 17 h 146"/>
                  <a:gd name="T32" fmla="*/ 40 w 197"/>
                  <a:gd name="T33" fmla="*/ 21 h 146"/>
                  <a:gd name="T34" fmla="*/ 43 w 197"/>
                  <a:gd name="T35" fmla="*/ 28 h 146"/>
                  <a:gd name="T36" fmla="*/ 45 w 197"/>
                  <a:gd name="T37" fmla="*/ 36 h 146"/>
                  <a:gd name="T38" fmla="*/ 45 w 197"/>
                  <a:gd name="T39" fmla="*/ 37 h 146"/>
                  <a:gd name="T40" fmla="*/ 49 w 197"/>
                  <a:gd name="T41" fmla="*/ 36 h 1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7"/>
                  <a:gd name="T64" fmla="*/ 0 h 146"/>
                  <a:gd name="T65" fmla="*/ 197 w 197"/>
                  <a:gd name="T66" fmla="*/ 146 h 14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7" h="146">
                    <a:moveTo>
                      <a:pt x="197" y="142"/>
                    </a:moveTo>
                    <a:lnTo>
                      <a:pt x="197" y="144"/>
                    </a:lnTo>
                    <a:lnTo>
                      <a:pt x="188" y="110"/>
                    </a:lnTo>
                    <a:lnTo>
                      <a:pt x="174" y="80"/>
                    </a:lnTo>
                    <a:lnTo>
                      <a:pt x="153" y="55"/>
                    </a:lnTo>
                    <a:lnTo>
                      <a:pt x="128" y="32"/>
                    </a:lnTo>
                    <a:lnTo>
                      <a:pt x="100" y="16"/>
                    </a:lnTo>
                    <a:lnTo>
                      <a:pt x="68" y="6"/>
                    </a:lnTo>
                    <a:lnTo>
                      <a:pt x="34" y="0"/>
                    </a:lnTo>
                    <a:lnTo>
                      <a:pt x="0" y="4"/>
                    </a:lnTo>
                    <a:lnTo>
                      <a:pt x="0" y="18"/>
                    </a:lnTo>
                    <a:lnTo>
                      <a:pt x="34" y="18"/>
                    </a:lnTo>
                    <a:lnTo>
                      <a:pt x="64" y="20"/>
                    </a:lnTo>
                    <a:lnTo>
                      <a:pt x="93" y="30"/>
                    </a:lnTo>
                    <a:lnTo>
                      <a:pt x="121" y="46"/>
                    </a:lnTo>
                    <a:lnTo>
                      <a:pt x="142" y="66"/>
                    </a:lnTo>
                    <a:lnTo>
                      <a:pt x="160" y="87"/>
                    </a:lnTo>
                    <a:lnTo>
                      <a:pt x="174" y="114"/>
                    </a:lnTo>
                    <a:lnTo>
                      <a:pt x="183" y="144"/>
                    </a:lnTo>
                    <a:lnTo>
                      <a:pt x="183" y="146"/>
                    </a:lnTo>
                    <a:lnTo>
                      <a:pt x="197" y="1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85"/>
              <p:cNvSpPr>
                <a:spLocks/>
              </p:cNvSpPr>
              <p:nvPr/>
            </p:nvSpPr>
            <p:spPr bwMode="auto">
              <a:xfrm>
                <a:off x="3084" y="2571"/>
                <a:ext cx="24" cy="65"/>
              </a:xfrm>
              <a:custGeom>
                <a:avLst/>
                <a:gdLst>
                  <a:gd name="T0" fmla="*/ 10 w 48"/>
                  <a:gd name="T1" fmla="*/ 33 h 129"/>
                  <a:gd name="T2" fmla="*/ 11 w 48"/>
                  <a:gd name="T3" fmla="*/ 31 h 129"/>
                  <a:gd name="T4" fmla="*/ 3 w 48"/>
                  <a:gd name="T5" fmla="*/ 0 h 129"/>
                  <a:gd name="T6" fmla="*/ 0 w 48"/>
                  <a:gd name="T7" fmla="*/ 1 h 129"/>
                  <a:gd name="T8" fmla="*/ 7 w 48"/>
                  <a:gd name="T9" fmla="*/ 31 h 129"/>
                  <a:gd name="T10" fmla="*/ 10 w 48"/>
                  <a:gd name="T11" fmla="*/ 29 h 129"/>
                  <a:gd name="T12" fmla="*/ 10 w 48"/>
                  <a:gd name="T13" fmla="*/ 33 h 129"/>
                  <a:gd name="T14" fmla="*/ 12 w 48"/>
                  <a:gd name="T15" fmla="*/ 33 h 129"/>
                  <a:gd name="T16" fmla="*/ 11 w 48"/>
                  <a:gd name="T17" fmla="*/ 31 h 129"/>
                  <a:gd name="T18" fmla="*/ 10 w 48"/>
                  <a:gd name="T19" fmla="*/ 33 h 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129"/>
                  <a:gd name="T32" fmla="*/ 48 w 48"/>
                  <a:gd name="T33" fmla="*/ 129 h 1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129">
                    <a:moveTo>
                      <a:pt x="37" y="129"/>
                    </a:moveTo>
                    <a:lnTo>
                      <a:pt x="44" y="121"/>
                    </a:lnTo>
                    <a:lnTo>
                      <a:pt x="14" y="0"/>
                    </a:lnTo>
                    <a:lnTo>
                      <a:pt x="0" y="4"/>
                    </a:lnTo>
                    <a:lnTo>
                      <a:pt x="30" y="124"/>
                    </a:lnTo>
                    <a:lnTo>
                      <a:pt x="37" y="115"/>
                    </a:lnTo>
                    <a:lnTo>
                      <a:pt x="37" y="129"/>
                    </a:lnTo>
                    <a:lnTo>
                      <a:pt x="48" y="129"/>
                    </a:lnTo>
                    <a:lnTo>
                      <a:pt x="44" y="121"/>
                    </a:lnTo>
                    <a:lnTo>
                      <a:pt x="37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86"/>
              <p:cNvSpPr>
                <a:spLocks/>
              </p:cNvSpPr>
              <p:nvPr/>
            </p:nvSpPr>
            <p:spPr bwMode="auto">
              <a:xfrm>
                <a:off x="2874" y="2629"/>
                <a:ext cx="229" cy="42"/>
              </a:xfrm>
              <a:custGeom>
                <a:avLst/>
                <a:gdLst>
                  <a:gd name="T0" fmla="*/ 5 w 457"/>
                  <a:gd name="T1" fmla="*/ 17 h 85"/>
                  <a:gd name="T2" fmla="*/ 6 w 457"/>
                  <a:gd name="T3" fmla="*/ 20 h 85"/>
                  <a:gd name="T4" fmla="*/ 115 w 457"/>
                  <a:gd name="T5" fmla="*/ 3 h 85"/>
                  <a:gd name="T6" fmla="*/ 115 w 457"/>
                  <a:gd name="T7" fmla="*/ 0 h 85"/>
                  <a:gd name="T8" fmla="*/ 6 w 457"/>
                  <a:gd name="T9" fmla="*/ 16 h 85"/>
                  <a:gd name="T10" fmla="*/ 7 w 457"/>
                  <a:gd name="T11" fmla="*/ 19 h 85"/>
                  <a:gd name="T12" fmla="*/ 5 w 457"/>
                  <a:gd name="T13" fmla="*/ 17 h 85"/>
                  <a:gd name="T14" fmla="*/ 0 w 457"/>
                  <a:gd name="T15" fmla="*/ 21 h 85"/>
                  <a:gd name="T16" fmla="*/ 6 w 457"/>
                  <a:gd name="T17" fmla="*/ 20 h 85"/>
                  <a:gd name="T18" fmla="*/ 5 w 457"/>
                  <a:gd name="T19" fmla="*/ 17 h 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7"/>
                  <a:gd name="T31" fmla="*/ 0 h 85"/>
                  <a:gd name="T32" fmla="*/ 457 w 457"/>
                  <a:gd name="T33" fmla="*/ 85 h 8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7" h="85">
                    <a:moveTo>
                      <a:pt x="18" y="68"/>
                    </a:moveTo>
                    <a:lnTo>
                      <a:pt x="23" y="80"/>
                    </a:lnTo>
                    <a:lnTo>
                      <a:pt x="457" y="14"/>
                    </a:lnTo>
                    <a:lnTo>
                      <a:pt x="457" y="0"/>
                    </a:lnTo>
                    <a:lnTo>
                      <a:pt x="23" y="66"/>
                    </a:lnTo>
                    <a:lnTo>
                      <a:pt x="28" y="78"/>
                    </a:lnTo>
                    <a:lnTo>
                      <a:pt x="18" y="68"/>
                    </a:lnTo>
                    <a:lnTo>
                      <a:pt x="0" y="85"/>
                    </a:lnTo>
                    <a:lnTo>
                      <a:pt x="23" y="80"/>
                    </a:lnTo>
                    <a:lnTo>
                      <a:pt x="18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87"/>
              <p:cNvSpPr>
                <a:spLocks/>
              </p:cNvSpPr>
              <p:nvPr/>
            </p:nvSpPr>
            <p:spPr bwMode="auto">
              <a:xfrm>
                <a:off x="2883" y="2622"/>
                <a:ext cx="45" cy="46"/>
              </a:xfrm>
              <a:custGeom>
                <a:avLst/>
                <a:gdLst>
                  <a:gd name="T0" fmla="*/ 19 w 90"/>
                  <a:gd name="T1" fmla="*/ 2 h 90"/>
                  <a:gd name="T2" fmla="*/ 19 w 90"/>
                  <a:gd name="T3" fmla="*/ 0 h 90"/>
                  <a:gd name="T4" fmla="*/ 0 w 90"/>
                  <a:gd name="T5" fmla="*/ 21 h 90"/>
                  <a:gd name="T6" fmla="*/ 3 w 90"/>
                  <a:gd name="T7" fmla="*/ 24 h 90"/>
                  <a:gd name="T8" fmla="*/ 22 w 90"/>
                  <a:gd name="T9" fmla="*/ 3 h 90"/>
                  <a:gd name="T10" fmla="*/ 22 w 90"/>
                  <a:gd name="T11" fmla="*/ 2 h 90"/>
                  <a:gd name="T12" fmla="*/ 22 w 90"/>
                  <a:gd name="T13" fmla="*/ 3 h 90"/>
                  <a:gd name="T14" fmla="*/ 23 w 90"/>
                  <a:gd name="T15" fmla="*/ 2 h 90"/>
                  <a:gd name="T16" fmla="*/ 22 w 90"/>
                  <a:gd name="T17" fmla="*/ 2 h 90"/>
                  <a:gd name="T18" fmla="*/ 19 w 90"/>
                  <a:gd name="T19" fmla="*/ 2 h 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0"/>
                  <a:gd name="T31" fmla="*/ 0 h 90"/>
                  <a:gd name="T32" fmla="*/ 90 w 90"/>
                  <a:gd name="T33" fmla="*/ 90 h 9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0" h="90">
                    <a:moveTo>
                      <a:pt x="74" y="5"/>
                    </a:moveTo>
                    <a:lnTo>
                      <a:pt x="76" y="0"/>
                    </a:lnTo>
                    <a:lnTo>
                      <a:pt x="0" y="80"/>
                    </a:lnTo>
                    <a:lnTo>
                      <a:pt x="10" y="90"/>
                    </a:lnTo>
                    <a:lnTo>
                      <a:pt x="87" y="11"/>
                    </a:lnTo>
                    <a:lnTo>
                      <a:pt x="88" y="5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88" y="5"/>
                    </a:lnTo>
                    <a:lnTo>
                      <a:pt x="7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88"/>
              <p:cNvSpPr>
                <a:spLocks/>
              </p:cNvSpPr>
              <p:nvPr/>
            </p:nvSpPr>
            <p:spPr bwMode="auto">
              <a:xfrm>
                <a:off x="2944" y="2825"/>
                <a:ext cx="9" cy="102"/>
              </a:xfrm>
              <a:custGeom>
                <a:avLst/>
                <a:gdLst>
                  <a:gd name="T0" fmla="*/ 2 w 18"/>
                  <a:gd name="T1" fmla="*/ 52 h 202"/>
                  <a:gd name="T2" fmla="*/ 5 w 18"/>
                  <a:gd name="T3" fmla="*/ 49 h 202"/>
                  <a:gd name="T4" fmla="*/ 5 w 18"/>
                  <a:gd name="T5" fmla="*/ 0 h 202"/>
                  <a:gd name="T6" fmla="*/ 0 w 18"/>
                  <a:gd name="T7" fmla="*/ 0 h 202"/>
                  <a:gd name="T8" fmla="*/ 0 w 18"/>
                  <a:gd name="T9" fmla="*/ 49 h 202"/>
                  <a:gd name="T10" fmla="*/ 2 w 18"/>
                  <a:gd name="T11" fmla="*/ 47 h 202"/>
                  <a:gd name="T12" fmla="*/ 2 w 18"/>
                  <a:gd name="T13" fmla="*/ 52 h 202"/>
                  <a:gd name="T14" fmla="*/ 5 w 18"/>
                  <a:gd name="T15" fmla="*/ 52 h 202"/>
                  <a:gd name="T16" fmla="*/ 5 w 18"/>
                  <a:gd name="T17" fmla="*/ 49 h 202"/>
                  <a:gd name="T18" fmla="*/ 2 w 18"/>
                  <a:gd name="T19" fmla="*/ 52 h 2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202"/>
                  <a:gd name="T32" fmla="*/ 18 w 18"/>
                  <a:gd name="T33" fmla="*/ 202 h 2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202">
                    <a:moveTo>
                      <a:pt x="9" y="202"/>
                    </a:moveTo>
                    <a:lnTo>
                      <a:pt x="18" y="19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93"/>
                    </a:lnTo>
                    <a:lnTo>
                      <a:pt x="9" y="184"/>
                    </a:lnTo>
                    <a:lnTo>
                      <a:pt x="9" y="202"/>
                    </a:lnTo>
                    <a:lnTo>
                      <a:pt x="18" y="202"/>
                    </a:lnTo>
                    <a:lnTo>
                      <a:pt x="18" y="193"/>
                    </a:lnTo>
                    <a:lnTo>
                      <a:pt x="9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89"/>
              <p:cNvSpPr>
                <a:spLocks/>
              </p:cNvSpPr>
              <p:nvPr/>
            </p:nvSpPr>
            <p:spPr bwMode="auto">
              <a:xfrm>
                <a:off x="3128" y="2821"/>
                <a:ext cx="9" cy="102"/>
              </a:xfrm>
              <a:custGeom>
                <a:avLst/>
                <a:gdLst>
                  <a:gd name="T0" fmla="*/ 2 w 17"/>
                  <a:gd name="T1" fmla="*/ 5 h 204"/>
                  <a:gd name="T2" fmla="*/ 0 w 17"/>
                  <a:gd name="T3" fmla="*/ 3 h 204"/>
                  <a:gd name="T4" fmla="*/ 0 w 17"/>
                  <a:gd name="T5" fmla="*/ 51 h 204"/>
                  <a:gd name="T6" fmla="*/ 5 w 17"/>
                  <a:gd name="T7" fmla="*/ 51 h 204"/>
                  <a:gd name="T8" fmla="*/ 5 w 17"/>
                  <a:gd name="T9" fmla="*/ 3 h 204"/>
                  <a:gd name="T10" fmla="*/ 2 w 17"/>
                  <a:gd name="T11" fmla="*/ 0 h 204"/>
                  <a:gd name="T12" fmla="*/ 5 w 17"/>
                  <a:gd name="T13" fmla="*/ 3 h 204"/>
                  <a:gd name="T14" fmla="*/ 5 w 17"/>
                  <a:gd name="T15" fmla="*/ 0 h 204"/>
                  <a:gd name="T16" fmla="*/ 2 w 17"/>
                  <a:gd name="T17" fmla="*/ 0 h 204"/>
                  <a:gd name="T18" fmla="*/ 2 w 17"/>
                  <a:gd name="T19" fmla="*/ 5 h 2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04"/>
                  <a:gd name="T32" fmla="*/ 17 w 17"/>
                  <a:gd name="T33" fmla="*/ 204 h 2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04">
                    <a:moveTo>
                      <a:pt x="8" y="18"/>
                    </a:moveTo>
                    <a:lnTo>
                      <a:pt x="0" y="9"/>
                    </a:lnTo>
                    <a:lnTo>
                      <a:pt x="0" y="204"/>
                    </a:lnTo>
                    <a:lnTo>
                      <a:pt x="17" y="204"/>
                    </a:lnTo>
                    <a:lnTo>
                      <a:pt x="17" y="9"/>
                    </a:lnTo>
                    <a:lnTo>
                      <a:pt x="8" y="0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90"/>
              <p:cNvSpPr>
                <a:spLocks/>
              </p:cNvSpPr>
              <p:nvPr/>
            </p:nvSpPr>
            <p:spPr bwMode="auto">
              <a:xfrm>
                <a:off x="2948" y="2919"/>
                <a:ext cx="189" cy="8"/>
              </a:xfrm>
              <a:custGeom>
                <a:avLst/>
                <a:gdLst>
                  <a:gd name="T0" fmla="*/ 90 w 377"/>
                  <a:gd name="T1" fmla="*/ 2 h 18"/>
                  <a:gd name="T2" fmla="*/ 92 w 377"/>
                  <a:gd name="T3" fmla="*/ 0 h 18"/>
                  <a:gd name="T4" fmla="*/ 0 w 377"/>
                  <a:gd name="T5" fmla="*/ 0 h 18"/>
                  <a:gd name="T6" fmla="*/ 0 w 377"/>
                  <a:gd name="T7" fmla="*/ 4 h 18"/>
                  <a:gd name="T8" fmla="*/ 92 w 377"/>
                  <a:gd name="T9" fmla="*/ 4 h 18"/>
                  <a:gd name="T10" fmla="*/ 95 w 377"/>
                  <a:gd name="T11" fmla="*/ 2 h 18"/>
                  <a:gd name="T12" fmla="*/ 92 w 377"/>
                  <a:gd name="T13" fmla="*/ 4 h 18"/>
                  <a:gd name="T14" fmla="*/ 95 w 377"/>
                  <a:gd name="T15" fmla="*/ 4 h 18"/>
                  <a:gd name="T16" fmla="*/ 95 w 377"/>
                  <a:gd name="T17" fmla="*/ 2 h 18"/>
                  <a:gd name="T18" fmla="*/ 90 w 377"/>
                  <a:gd name="T19" fmla="*/ 2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7"/>
                  <a:gd name="T31" fmla="*/ 0 h 18"/>
                  <a:gd name="T32" fmla="*/ 377 w 377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7" h="18">
                    <a:moveTo>
                      <a:pt x="360" y="9"/>
                    </a:moveTo>
                    <a:lnTo>
                      <a:pt x="368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68" y="18"/>
                    </a:lnTo>
                    <a:lnTo>
                      <a:pt x="377" y="9"/>
                    </a:lnTo>
                    <a:lnTo>
                      <a:pt x="368" y="18"/>
                    </a:lnTo>
                    <a:lnTo>
                      <a:pt x="377" y="18"/>
                    </a:lnTo>
                    <a:lnTo>
                      <a:pt x="377" y="9"/>
                    </a:lnTo>
                    <a:lnTo>
                      <a:pt x="36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91"/>
              <p:cNvSpPr>
                <a:spLocks/>
              </p:cNvSpPr>
              <p:nvPr/>
            </p:nvSpPr>
            <p:spPr bwMode="auto">
              <a:xfrm>
                <a:off x="2977" y="2924"/>
                <a:ext cx="65" cy="72"/>
              </a:xfrm>
              <a:custGeom>
                <a:avLst/>
                <a:gdLst>
                  <a:gd name="T0" fmla="*/ 32 w 131"/>
                  <a:gd name="T1" fmla="*/ 0 h 143"/>
                  <a:gd name="T2" fmla="*/ 28 w 131"/>
                  <a:gd name="T3" fmla="*/ 0 h 143"/>
                  <a:gd name="T4" fmla="*/ 23 w 131"/>
                  <a:gd name="T5" fmla="*/ 0 h 143"/>
                  <a:gd name="T6" fmla="*/ 18 w 131"/>
                  <a:gd name="T7" fmla="*/ 0 h 143"/>
                  <a:gd name="T8" fmla="*/ 12 w 131"/>
                  <a:gd name="T9" fmla="*/ 1 h 143"/>
                  <a:gd name="T10" fmla="*/ 7 w 131"/>
                  <a:gd name="T11" fmla="*/ 3 h 143"/>
                  <a:gd name="T12" fmla="*/ 4 w 131"/>
                  <a:gd name="T13" fmla="*/ 5 h 143"/>
                  <a:gd name="T14" fmla="*/ 1 w 131"/>
                  <a:gd name="T15" fmla="*/ 9 h 143"/>
                  <a:gd name="T16" fmla="*/ 0 w 131"/>
                  <a:gd name="T17" fmla="*/ 15 h 143"/>
                  <a:gd name="T18" fmla="*/ 0 w 131"/>
                  <a:gd name="T19" fmla="*/ 21 h 143"/>
                  <a:gd name="T20" fmla="*/ 2 w 131"/>
                  <a:gd name="T21" fmla="*/ 26 h 143"/>
                  <a:gd name="T22" fmla="*/ 5 w 131"/>
                  <a:gd name="T23" fmla="*/ 30 h 143"/>
                  <a:gd name="T24" fmla="*/ 9 w 131"/>
                  <a:gd name="T25" fmla="*/ 32 h 143"/>
                  <a:gd name="T26" fmla="*/ 14 w 131"/>
                  <a:gd name="T27" fmla="*/ 34 h 143"/>
                  <a:gd name="T28" fmla="*/ 19 w 131"/>
                  <a:gd name="T29" fmla="*/ 35 h 143"/>
                  <a:gd name="T30" fmla="*/ 26 w 131"/>
                  <a:gd name="T31" fmla="*/ 36 h 143"/>
                  <a:gd name="T32" fmla="*/ 32 w 131"/>
                  <a:gd name="T33" fmla="*/ 36 h 143"/>
                  <a:gd name="T34" fmla="*/ 32 w 131"/>
                  <a:gd name="T35" fmla="*/ 0 h 1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1"/>
                  <a:gd name="T55" fmla="*/ 0 h 143"/>
                  <a:gd name="T56" fmla="*/ 131 w 131"/>
                  <a:gd name="T57" fmla="*/ 143 h 1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1" h="143">
                    <a:moveTo>
                      <a:pt x="131" y="0"/>
                    </a:moveTo>
                    <a:lnTo>
                      <a:pt x="113" y="0"/>
                    </a:lnTo>
                    <a:lnTo>
                      <a:pt x="93" y="0"/>
                    </a:lnTo>
                    <a:lnTo>
                      <a:pt x="72" y="0"/>
                    </a:lnTo>
                    <a:lnTo>
                      <a:pt x="51" y="1"/>
                    </a:lnTo>
                    <a:lnTo>
                      <a:pt x="31" y="9"/>
                    </a:lnTo>
                    <a:lnTo>
                      <a:pt x="16" y="19"/>
                    </a:lnTo>
                    <a:lnTo>
                      <a:pt x="5" y="35"/>
                    </a:lnTo>
                    <a:lnTo>
                      <a:pt x="0" y="58"/>
                    </a:lnTo>
                    <a:lnTo>
                      <a:pt x="1" y="83"/>
                    </a:lnTo>
                    <a:lnTo>
                      <a:pt x="8" y="103"/>
                    </a:lnTo>
                    <a:lnTo>
                      <a:pt x="21" y="117"/>
                    </a:lnTo>
                    <a:lnTo>
                      <a:pt x="37" y="127"/>
                    </a:lnTo>
                    <a:lnTo>
                      <a:pt x="56" y="136"/>
                    </a:lnTo>
                    <a:lnTo>
                      <a:pt x="79" y="140"/>
                    </a:lnTo>
                    <a:lnTo>
                      <a:pt x="104" y="143"/>
                    </a:lnTo>
                    <a:lnTo>
                      <a:pt x="131" y="143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2D3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92"/>
              <p:cNvSpPr>
                <a:spLocks/>
              </p:cNvSpPr>
              <p:nvPr/>
            </p:nvSpPr>
            <p:spPr bwMode="auto">
              <a:xfrm>
                <a:off x="2973" y="2919"/>
                <a:ext cx="69" cy="34"/>
              </a:xfrm>
              <a:custGeom>
                <a:avLst/>
                <a:gdLst>
                  <a:gd name="T0" fmla="*/ 3 w 139"/>
                  <a:gd name="T1" fmla="*/ 17 h 67"/>
                  <a:gd name="T2" fmla="*/ 3 w 139"/>
                  <a:gd name="T3" fmla="*/ 17 h 67"/>
                  <a:gd name="T4" fmla="*/ 5 w 139"/>
                  <a:gd name="T5" fmla="*/ 12 h 67"/>
                  <a:gd name="T6" fmla="*/ 7 w 139"/>
                  <a:gd name="T7" fmla="*/ 9 h 67"/>
                  <a:gd name="T8" fmla="*/ 10 w 139"/>
                  <a:gd name="T9" fmla="*/ 7 h 67"/>
                  <a:gd name="T10" fmla="*/ 15 w 139"/>
                  <a:gd name="T11" fmla="*/ 5 h 67"/>
                  <a:gd name="T12" fmla="*/ 20 w 139"/>
                  <a:gd name="T13" fmla="*/ 5 h 67"/>
                  <a:gd name="T14" fmla="*/ 25 w 139"/>
                  <a:gd name="T15" fmla="*/ 5 h 67"/>
                  <a:gd name="T16" fmla="*/ 30 w 139"/>
                  <a:gd name="T17" fmla="*/ 5 h 67"/>
                  <a:gd name="T18" fmla="*/ 34 w 139"/>
                  <a:gd name="T19" fmla="*/ 5 h 67"/>
                  <a:gd name="T20" fmla="*/ 34 w 139"/>
                  <a:gd name="T21" fmla="*/ 0 h 67"/>
                  <a:gd name="T22" fmla="*/ 30 w 139"/>
                  <a:gd name="T23" fmla="*/ 0 h 67"/>
                  <a:gd name="T24" fmla="*/ 25 w 139"/>
                  <a:gd name="T25" fmla="*/ 0 h 67"/>
                  <a:gd name="T26" fmla="*/ 20 w 139"/>
                  <a:gd name="T27" fmla="*/ 0 h 67"/>
                  <a:gd name="T28" fmla="*/ 14 w 139"/>
                  <a:gd name="T29" fmla="*/ 1 h 67"/>
                  <a:gd name="T30" fmla="*/ 9 w 139"/>
                  <a:gd name="T31" fmla="*/ 3 h 67"/>
                  <a:gd name="T32" fmla="*/ 4 w 139"/>
                  <a:gd name="T33" fmla="*/ 6 h 67"/>
                  <a:gd name="T34" fmla="*/ 1 w 139"/>
                  <a:gd name="T35" fmla="*/ 11 h 67"/>
                  <a:gd name="T36" fmla="*/ 0 w 139"/>
                  <a:gd name="T37" fmla="*/ 17 h 67"/>
                  <a:gd name="T38" fmla="*/ 0 w 139"/>
                  <a:gd name="T39" fmla="*/ 17 h 67"/>
                  <a:gd name="T40" fmla="*/ 3 w 139"/>
                  <a:gd name="T41" fmla="*/ 17 h 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9"/>
                  <a:gd name="T64" fmla="*/ 0 h 67"/>
                  <a:gd name="T65" fmla="*/ 139 w 139"/>
                  <a:gd name="T66" fmla="*/ 67 h 6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9" h="67">
                    <a:moveTo>
                      <a:pt x="15" y="67"/>
                    </a:moveTo>
                    <a:lnTo>
                      <a:pt x="15" y="67"/>
                    </a:lnTo>
                    <a:lnTo>
                      <a:pt x="20" y="46"/>
                    </a:lnTo>
                    <a:lnTo>
                      <a:pt x="29" y="34"/>
                    </a:lnTo>
                    <a:lnTo>
                      <a:pt x="43" y="25"/>
                    </a:lnTo>
                    <a:lnTo>
                      <a:pt x="61" y="18"/>
                    </a:lnTo>
                    <a:lnTo>
                      <a:pt x="80" y="18"/>
                    </a:lnTo>
                    <a:lnTo>
                      <a:pt x="101" y="18"/>
                    </a:lnTo>
                    <a:lnTo>
                      <a:pt x="121" y="18"/>
                    </a:lnTo>
                    <a:lnTo>
                      <a:pt x="139" y="18"/>
                    </a:lnTo>
                    <a:lnTo>
                      <a:pt x="139" y="0"/>
                    </a:lnTo>
                    <a:lnTo>
                      <a:pt x="121" y="0"/>
                    </a:lnTo>
                    <a:lnTo>
                      <a:pt x="101" y="0"/>
                    </a:lnTo>
                    <a:lnTo>
                      <a:pt x="80" y="0"/>
                    </a:lnTo>
                    <a:lnTo>
                      <a:pt x="57" y="3"/>
                    </a:lnTo>
                    <a:lnTo>
                      <a:pt x="36" y="10"/>
                    </a:lnTo>
                    <a:lnTo>
                      <a:pt x="18" y="23"/>
                    </a:lnTo>
                    <a:lnTo>
                      <a:pt x="6" y="42"/>
                    </a:lnTo>
                    <a:lnTo>
                      <a:pt x="0" y="67"/>
                    </a:lnTo>
                    <a:lnTo>
                      <a:pt x="15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93"/>
              <p:cNvSpPr>
                <a:spLocks/>
              </p:cNvSpPr>
              <p:nvPr/>
            </p:nvSpPr>
            <p:spPr bwMode="auto">
              <a:xfrm>
                <a:off x="2973" y="2953"/>
                <a:ext cx="74" cy="47"/>
              </a:xfrm>
              <a:custGeom>
                <a:avLst/>
                <a:gdLst>
                  <a:gd name="T0" fmla="*/ 33 w 148"/>
                  <a:gd name="T1" fmla="*/ 22 h 94"/>
                  <a:gd name="T2" fmla="*/ 35 w 148"/>
                  <a:gd name="T3" fmla="*/ 19 h 94"/>
                  <a:gd name="T4" fmla="*/ 28 w 148"/>
                  <a:gd name="T5" fmla="*/ 20 h 94"/>
                  <a:gd name="T6" fmla="*/ 21 w 148"/>
                  <a:gd name="T7" fmla="*/ 19 h 94"/>
                  <a:gd name="T8" fmla="*/ 17 w 148"/>
                  <a:gd name="T9" fmla="*/ 18 h 94"/>
                  <a:gd name="T10" fmla="*/ 12 w 148"/>
                  <a:gd name="T11" fmla="*/ 15 h 94"/>
                  <a:gd name="T12" fmla="*/ 9 w 148"/>
                  <a:gd name="T13" fmla="*/ 13 h 94"/>
                  <a:gd name="T14" fmla="*/ 6 w 148"/>
                  <a:gd name="T15" fmla="*/ 11 h 94"/>
                  <a:gd name="T16" fmla="*/ 4 w 148"/>
                  <a:gd name="T17" fmla="*/ 6 h 94"/>
                  <a:gd name="T18" fmla="*/ 3 w 148"/>
                  <a:gd name="T19" fmla="*/ 0 h 94"/>
                  <a:gd name="T20" fmla="*/ 0 w 148"/>
                  <a:gd name="T21" fmla="*/ 0 h 94"/>
                  <a:gd name="T22" fmla="*/ 1 w 148"/>
                  <a:gd name="T23" fmla="*/ 6 h 94"/>
                  <a:gd name="T24" fmla="*/ 2 w 148"/>
                  <a:gd name="T25" fmla="*/ 12 h 94"/>
                  <a:gd name="T26" fmla="*/ 6 w 148"/>
                  <a:gd name="T27" fmla="*/ 16 h 94"/>
                  <a:gd name="T28" fmla="*/ 10 w 148"/>
                  <a:gd name="T29" fmla="*/ 19 h 94"/>
                  <a:gd name="T30" fmla="*/ 15 w 148"/>
                  <a:gd name="T31" fmla="*/ 22 h 94"/>
                  <a:gd name="T32" fmla="*/ 21 w 148"/>
                  <a:gd name="T33" fmla="*/ 23 h 94"/>
                  <a:gd name="T34" fmla="*/ 28 w 148"/>
                  <a:gd name="T35" fmla="*/ 23 h 94"/>
                  <a:gd name="T36" fmla="*/ 35 w 148"/>
                  <a:gd name="T37" fmla="*/ 24 h 94"/>
                  <a:gd name="T38" fmla="*/ 37 w 148"/>
                  <a:gd name="T39" fmla="*/ 22 h 94"/>
                  <a:gd name="T40" fmla="*/ 35 w 148"/>
                  <a:gd name="T41" fmla="*/ 24 h 94"/>
                  <a:gd name="T42" fmla="*/ 37 w 148"/>
                  <a:gd name="T43" fmla="*/ 24 h 94"/>
                  <a:gd name="T44" fmla="*/ 37 w 148"/>
                  <a:gd name="T45" fmla="*/ 22 h 94"/>
                  <a:gd name="T46" fmla="*/ 33 w 148"/>
                  <a:gd name="T47" fmla="*/ 22 h 9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8"/>
                  <a:gd name="T73" fmla="*/ 0 h 94"/>
                  <a:gd name="T74" fmla="*/ 148 w 148"/>
                  <a:gd name="T75" fmla="*/ 94 h 9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8" h="94">
                    <a:moveTo>
                      <a:pt x="130" y="85"/>
                    </a:moveTo>
                    <a:lnTo>
                      <a:pt x="139" y="76"/>
                    </a:lnTo>
                    <a:lnTo>
                      <a:pt x="112" y="78"/>
                    </a:lnTo>
                    <a:lnTo>
                      <a:pt x="87" y="75"/>
                    </a:lnTo>
                    <a:lnTo>
                      <a:pt x="66" y="71"/>
                    </a:lnTo>
                    <a:lnTo>
                      <a:pt x="48" y="62"/>
                    </a:lnTo>
                    <a:lnTo>
                      <a:pt x="34" y="53"/>
                    </a:lnTo>
                    <a:lnTo>
                      <a:pt x="24" y="41"/>
                    </a:lnTo>
                    <a:lnTo>
                      <a:pt x="16" y="25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2" y="25"/>
                    </a:lnTo>
                    <a:lnTo>
                      <a:pt x="9" y="48"/>
                    </a:lnTo>
                    <a:lnTo>
                      <a:pt x="24" y="64"/>
                    </a:lnTo>
                    <a:lnTo>
                      <a:pt x="41" y="76"/>
                    </a:lnTo>
                    <a:lnTo>
                      <a:pt x="63" y="85"/>
                    </a:lnTo>
                    <a:lnTo>
                      <a:pt x="87" y="89"/>
                    </a:lnTo>
                    <a:lnTo>
                      <a:pt x="112" y="92"/>
                    </a:lnTo>
                    <a:lnTo>
                      <a:pt x="139" y="94"/>
                    </a:lnTo>
                    <a:lnTo>
                      <a:pt x="148" y="85"/>
                    </a:lnTo>
                    <a:lnTo>
                      <a:pt x="139" y="94"/>
                    </a:lnTo>
                    <a:lnTo>
                      <a:pt x="148" y="94"/>
                    </a:lnTo>
                    <a:lnTo>
                      <a:pt x="148" y="85"/>
                    </a:lnTo>
                    <a:lnTo>
                      <a:pt x="130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94"/>
              <p:cNvSpPr>
                <a:spLocks/>
              </p:cNvSpPr>
              <p:nvPr/>
            </p:nvSpPr>
            <p:spPr bwMode="auto">
              <a:xfrm>
                <a:off x="3038" y="2919"/>
                <a:ext cx="9" cy="77"/>
              </a:xfrm>
              <a:custGeom>
                <a:avLst/>
                <a:gdLst>
                  <a:gd name="T0" fmla="*/ 2 w 18"/>
                  <a:gd name="T1" fmla="*/ 5 h 152"/>
                  <a:gd name="T2" fmla="*/ 0 w 18"/>
                  <a:gd name="T3" fmla="*/ 3 h 152"/>
                  <a:gd name="T4" fmla="*/ 0 w 18"/>
                  <a:gd name="T5" fmla="*/ 39 h 152"/>
                  <a:gd name="T6" fmla="*/ 5 w 18"/>
                  <a:gd name="T7" fmla="*/ 39 h 152"/>
                  <a:gd name="T8" fmla="*/ 5 w 18"/>
                  <a:gd name="T9" fmla="*/ 3 h 152"/>
                  <a:gd name="T10" fmla="*/ 2 w 18"/>
                  <a:gd name="T11" fmla="*/ 0 h 152"/>
                  <a:gd name="T12" fmla="*/ 5 w 18"/>
                  <a:gd name="T13" fmla="*/ 3 h 152"/>
                  <a:gd name="T14" fmla="*/ 5 w 18"/>
                  <a:gd name="T15" fmla="*/ 0 h 152"/>
                  <a:gd name="T16" fmla="*/ 2 w 18"/>
                  <a:gd name="T17" fmla="*/ 0 h 152"/>
                  <a:gd name="T18" fmla="*/ 2 w 18"/>
                  <a:gd name="T19" fmla="*/ 5 h 1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52"/>
                  <a:gd name="T32" fmla="*/ 18 w 18"/>
                  <a:gd name="T33" fmla="*/ 152 h 1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52">
                    <a:moveTo>
                      <a:pt x="9" y="18"/>
                    </a:moveTo>
                    <a:lnTo>
                      <a:pt x="0" y="9"/>
                    </a:lnTo>
                    <a:lnTo>
                      <a:pt x="0" y="152"/>
                    </a:lnTo>
                    <a:lnTo>
                      <a:pt x="18" y="152"/>
                    </a:lnTo>
                    <a:lnTo>
                      <a:pt x="18" y="9"/>
                    </a:lnTo>
                    <a:lnTo>
                      <a:pt x="9" y="0"/>
                    </a:lnTo>
                    <a:lnTo>
                      <a:pt x="18" y="9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95"/>
              <p:cNvSpPr>
                <a:spLocks/>
              </p:cNvSpPr>
              <p:nvPr/>
            </p:nvSpPr>
            <p:spPr bwMode="auto">
              <a:xfrm>
                <a:off x="2900" y="2905"/>
                <a:ext cx="75" cy="70"/>
              </a:xfrm>
              <a:custGeom>
                <a:avLst/>
                <a:gdLst>
                  <a:gd name="T0" fmla="*/ 22 w 151"/>
                  <a:gd name="T1" fmla="*/ 0 h 141"/>
                  <a:gd name="T2" fmla="*/ 25 w 151"/>
                  <a:gd name="T3" fmla="*/ 0 h 141"/>
                  <a:gd name="T4" fmla="*/ 28 w 151"/>
                  <a:gd name="T5" fmla="*/ 1 h 141"/>
                  <a:gd name="T6" fmla="*/ 31 w 151"/>
                  <a:gd name="T7" fmla="*/ 3 h 141"/>
                  <a:gd name="T8" fmla="*/ 33 w 151"/>
                  <a:gd name="T9" fmla="*/ 5 h 141"/>
                  <a:gd name="T10" fmla="*/ 35 w 151"/>
                  <a:gd name="T11" fmla="*/ 8 h 141"/>
                  <a:gd name="T12" fmla="*/ 36 w 151"/>
                  <a:gd name="T13" fmla="*/ 10 h 141"/>
                  <a:gd name="T14" fmla="*/ 37 w 151"/>
                  <a:gd name="T15" fmla="*/ 14 h 141"/>
                  <a:gd name="T16" fmla="*/ 37 w 151"/>
                  <a:gd name="T17" fmla="*/ 17 h 141"/>
                  <a:gd name="T18" fmla="*/ 37 w 151"/>
                  <a:gd name="T19" fmla="*/ 21 h 141"/>
                  <a:gd name="T20" fmla="*/ 36 w 151"/>
                  <a:gd name="T21" fmla="*/ 24 h 141"/>
                  <a:gd name="T22" fmla="*/ 35 w 151"/>
                  <a:gd name="T23" fmla="*/ 27 h 141"/>
                  <a:gd name="T24" fmla="*/ 33 w 151"/>
                  <a:gd name="T25" fmla="*/ 29 h 141"/>
                  <a:gd name="T26" fmla="*/ 31 w 151"/>
                  <a:gd name="T27" fmla="*/ 32 h 141"/>
                  <a:gd name="T28" fmla="*/ 28 w 151"/>
                  <a:gd name="T29" fmla="*/ 33 h 141"/>
                  <a:gd name="T30" fmla="*/ 25 w 151"/>
                  <a:gd name="T31" fmla="*/ 34 h 141"/>
                  <a:gd name="T32" fmla="*/ 22 w 151"/>
                  <a:gd name="T33" fmla="*/ 35 h 141"/>
                  <a:gd name="T34" fmla="*/ 15 w 151"/>
                  <a:gd name="T35" fmla="*/ 35 h 141"/>
                  <a:gd name="T36" fmla="*/ 12 w 151"/>
                  <a:gd name="T37" fmla="*/ 34 h 141"/>
                  <a:gd name="T38" fmla="*/ 9 w 151"/>
                  <a:gd name="T39" fmla="*/ 33 h 141"/>
                  <a:gd name="T40" fmla="*/ 6 w 151"/>
                  <a:gd name="T41" fmla="*/ 32 h 141"/>
                  <a:gd name="T42" fmla="*/ 4 w 151"/>
                  <a:gd name="T43" fmla="*/ 29 h 141"/>
                  <a:gd name="T44" fmla="*/ 2 w 151"/>
                  <a:gd name="T45" fmla="*/ 27 h 141"/>
                  <a:gd name="T46" fmla="*/ 1 w 151"/>
                  <a:gd name="T47" fmla="*/ 24 h 141"/>
                  <a:gd name="T48" fmla="*/ 0 w 151"/>
                  <a:gd name="T49" fmla="*/ 21 h 141"/>
                  <a:gd name="T50" fmla="*/ 0 w 151"/>
                  <a:gd name="T51" fmla="*/ 17 h 141"/>
                  <a:gd name="T52" fmla="*/ 0 w 151"/>
                  <a:gd name="T53" fmla="*/ 14 h 141"/>
                  <a:gd name="T54" fmla="*/ 1 w 151"/>
                  <a:gd name="T55" fmla="*/ 10 h 141"/>
                  <a:gd name="T56" fmla="*/ 2 w 151"/>
                  <a:gd name="T57" fmla="*/ 8 h 141"/>
                  <a:gd name="T58" fmla="*/ 4 w 151"/>
                  <a:gd name="T59" fmla="*/ 5 h 141"/>
                  <a:gd name="T60" fmla="*/ 6 w 151"/>
                  <a:gd name="T61" fmla="*/ 3 h 141"/>
                  <a:gd name="T62" fmla="*/ 9 w 151"/>
                  <a:gd name="T63" fmla="*/ 1 h 141"/>
                  <a:gd name="T64" fmla="*/ 12 w 151"/>
                  <a:gd name="T65" fmla="*/ 0 h 141"/>
                  <a:gd name="T66" fmla="*/ 15 w 151"/>
                  <a:gd name="T67" fmla="*/ 0 h 141"/>
                  <a:gd name="T68" fmla="*/ 22 w 151"/>
                  <a:gd name="T69" fmla="*/ 0 h 14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1"/>
                  <a:gd name="T106" fmla="*/ 0 h 141"/>
                  <a:gd name="T107" fmla="*/ 151 w 151"/>
                  <a:gd name="T108" fmla="*/ 141 h 14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1" h="141">
                    <a:moveTo>
                      <a:pt x="91" y="0"/>
                    </a:moveTo>
                    <a:lnTo>
                      <a:pt x="103" y="2"/>
                    </a:lnTo>
                    <a:lnTo>
                      <a:pt x="114" y="6"/>
                    </a:lnTo>
                    <a:lnTo>
                      <a:pt x="124" y="13"/>
                    </a:lnTo>
                    <a:lnTo>
                      <a:pt x="133" y="22"/>
                    </a:lnTo>
                    <a:lnTo>
                      <a:pt x="140" y="32"/>
                    </a:lnTo>
                    <a:lnTo>
                      <a:pt x="146" y="43"/>
                    </a:lnTo>
                    <a:lnTo>
                      <a:pt x="149" y="57"/>
                    </a:lnTo>
                    <a:lnTo>
                      <a:pt x="151" y="71"/>
                    </a:lnTo>
                    <a:lnTo>
                      <a:pt x="149" y="86"/>
                    </a:lnTo>
                    <a:lnTo>
                      <a:pt x="146" y="98"/>
                    </a:lnTo>
                    <a:lnTo>
                      <a:pt x="140" y="110"/>
                    </a:lnTo>
                    <a:lnTo>
                      <a:pt x="133" y="119"/>
                    </a:lnTo>
                    <a:lnTo>
                      <a:pt x="124" y="128"/>
                    </a:lnTo>
                    <a:lnTo>
                      <a:pt x="114" y="135"/>
                    </a:lnTo>
                    <a:lnTo>
                      <a:pt x="103" y="139"/>
                    </a:lnTo>
                    <a:lnTo>
                      <a:pt x="91" y="141"/>
                    </a:lnTo>
                    <a:lnTo>
                      <a:pt x="61" y="141"/>
                    </a:lnTo>
                    <a:lnTo>
                      <a:pt x="48" y="139"/>
                    </a:lnTo>
                    <a:lnTo>
                      <a:pt x="38" y="135"/>
                    </a:lnTo>
                    <a:lnTo>
                      <a:pt x="27" y="128"/>
                    </a:lnTo>
                    <a:lnTo>
                      <a:pt x="18" y="119"/>
                    </a:lnTo>
                    <a:lnTo>
                      <a:pt x="11" y="110"/>
                    </a:lnTo>
                    <a:lnTo>
                      <a:pt x="6" y="98"/>
                    </a:lnTo>
                    <a:lnTo>
                      <a:pt x="2" y="86"/>
                    </a:lnTo>
                    <a:lnTo>
                      <a:pt x="0" y="71"/>
                    </a:lnTo>
                    <a:lnTo>
                      <a:pt x="2" y="57"/>
                    </a:lnTo>
                    <a:lnTo>
                      <a:pt x="6" y="43"/>
                    </a:lnTo>
                    <a:lnTo>
                      <a:pt x="11" y="32"/>
                    </a:lnTo>
                    <a:lnTo>
                      <a:pt x="18" y="22"/>
                    </a:lnTo>
                    <a:lnTo>
                      <a:pt x="27" y="13"/>
                    </a:lnTo>
                    <a:lnTo>
                      <a:pt x="38" y="6"/>
                    </a:lnTo>
                    <a:lnTo>
                      <a:pt x="48" y="2"/>
                    </a:lnTo>
                    <a:lnTo>
                      <a:pt x="6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2D3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96"/>
              <p:cNvSpPr>
                <a:spLocks/>
              </p:cNvSpPr>
              <p:nvPr/>
            </p:nvSpPr>
            <p:spPr bwMode="auto">
              <a:xfrm>
                <a:off x="2945" y="2901"/>
                <a:ext cx="34" cy="40"/>
              </a:xfrm>
              <a:custGeom>
                <a:avLst/>
                <a:gdLst>
                  <a:gd name="T0" fmla="*/ 17 w 69"/>
                  <a:gd name="T1" fmla="*/ 20 h 79"/>
                  <a:gd name="T2" fmla="*/ 17 w 69"/>
                  <a:gd name="T3" fmla="*/ 20 h 79"/>
                  <a:gd name="T4" fmla="*/ 16 w 69"/>
                  <a:gd name="T5" fmla="*/ 17 h 79"/>
                  <a:gd name="T6" fmla="*/ 15 w 69"/>
                  <a:gd name="T7" fmla="*/ 13 h 79"/>
                  <a:gd name="T8" fmla="*/ 14 w 69"/>
                  <a:gd name="T9" fmla="*/ 10 h 79"/>
                  <a:gd name="T10" fmla="*/ 12 w 69"/>
                  <a:gd name="T11" fmla="*/ 6 h 79"/>
                  <a:gd name="T12" fmla="*/ 9 w 69"/>
                  <a:gd name="T13" fmla="*/ 4 h 79"/>
                  <a:gd name="T14" fmla="*/ 6 w 69"/>
                  <a:gd name="T15" fmla="*/ 2 h 79"/>
                  <a:gd name="T16" fmla="*/ 3 w 69"/>
                  <a:gd name="T17" fmla="*/ 1 h 79"/>
                  <a:gd name="T18" fmla="*/ 0 w 69"/>
                  <a:gd name="T19" fmla="*/ 0 h 79"/>
                  <a:gd name="T20" fmla="*/ 0 w 69"/>
                  <a:gd name="T21" fmla="*/ 5 h 79"/>
                  <a:gd name="T22" fmla="*/ 2 w 69"/>
                  <a:gd name="T23" fmla="*/ 5 h 79"/>
                  <a:gd name="T24" fmla="*/ 4 w 69"/>
                  <a:gd name="T25" fmla="*/ 6 h 79"/>
                  <a:gd name="T26" fmla="*/ 7 w 69"/>
                  <a:gd name="T27" fmla="*/ 7 h 79"/>
                  <a:gd name="T28" fmla="*/ 9 w 69"/>
                  <a:gd name="T29" fmla="*/ 9 h 79"/>
                  <a:gd name="T30" fmla="*/ 10 w 69"/>
                  <a:gd name="T31" fmla="*/ 11 h 79"/>
                  <a:gd name="T32" fmla="*/ 12 w 69"/>
                  <a:gd name="T33" fmla="*/ 14 h 79"/>
                  <a:gd name="T34" fmla="*/ 12 w 69"/>
                  <a:gd name="T35" fmla="*/ 17 h 79"/>
                  <a:gd name="T36" fmla="*/ 12 w 69"/>
                  <a:gd name="T37" fmla="*/ 20 h 79"/>
                  <a:gd name="T38" fmla="*/ 12 w 69"/>
                  <a:gd name="T39" fmla="*/ 20 h 79"/>
                  <a:gd name="T40" fmla="*/ 17 w 69"/>
                  <a:gd name="T41" fmla="*/ 20 h 7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79"/>
                  <a:gd name="T65" fmla="*/ 69 w 69"/>
                  <a:gd name="T66" fmla="*/ 79 h 7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79">
                    <a:moveTo>
                      <a:pt x="69" y="79"/>
                    </a:moveTo>
                    <a:lnTo>
                      <a:pt x="69" y="79"/>
                    </a:lnTo>
                    <a:lnTo>
                      <a:pt x="65" y="65"/>
                    </a:lnTo>
                    <a:lnTo>
                      <a:pt x="62" y="49"/>
                    </a:lnTo>
                    <a:lnTo>
                      <a:pt x="56" y="37"/>
                    </a:lnTo>
                    <a:lnTo>
                      <a:pt x="48" y="24"/>
                    </a:lnTo>
                    <a:lnTo>
                      <a:pt x="39" y="16"/>
                    </a:lnTo>
                    <a:lnTo>
                      <a:pt x="26" y="7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0" y="17"/>
                    </a:lnTo>
                    <a:lnTo>
                      <a:pt x="19" y="21"/>
                    </a:lnTo>
                    <a:lnTo>
                      <a:pt x="28" y="26"/>
                    </a:lnTo>
                    <a:lnTo>
                      <a:pt x="37" y="35"/>
                    </a:lnTo>
                    <a:lnTo>
                      <a:pt x="42" y="44"/>
                    </a:lnTo>
                    <a:lnTo>
                      <a:pt x="48" y="53"/>
                    </a:lnTo>
                    <a:lnTo>
                      <a:pt x="51" y="65"/>
                    </a:lnTo>
                    <a:lnTo>
                      <a:pt x="51" y="79"/>
                    </a:lnTo>
                    <a:lnTo>
                      <a:pt x="69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97"/>
              <p:cNvSpPr>
                <a:spLocks/>
              </p:cNvSpPr>
              <p:nvPr/>
            </p:nvSpPr>
            <p:spPr bwMode="auto">
              <a:xfrm>
                <a:off x="2945" y="2941"/>
                <a:ext cx="34" cy="39"/>
              </a:xfrm>
              <a:custGeom>
                <a:avLst/>
                <a:gdLst>
                  <a:gd name="T0" fmla="*/ 0 w 69"/>
                  <a:gd name="T1" fmla="*/ 20 h 78"/>
                  <a:gd name="T2" fmla="*/ 0 w 69"/>
                  <a:gd name="T3" fmla="*/ 20 h 78"/>
                  <a:gd name="T4" fmla="*/ 3 w 69"/>
                  <a:gd name="T5" fmla="*/ 19 h 78"/>
                  <a:gd name="T6" fmla="*/ 6 w 69"/>
                  <a:gd name="T7" fmla="*/ 18 h 78"/>
                  <a:gd name="T8" fmla="*/ 9 w 69"/>
                  <a:gd name="T9" fmla="*/ 15 h 78"/>
                  <a:gd name="T10" fmla="*/ 12 w 69"/>
                  <a:gd name="T11" fmla="*/ 13 h 78"/>
                  <a:gd name="T12" fmla="*/ 14 w 69"/>
                  <a:gd name="T13" fmla="*/ 10 h 78"/>
                  <a:gd name="T14" fmla="*/ 15 w 69"/>
                  <a:gd name="T15" fmla="*/ 7 h 78"/>
                  <a:gd name="T16" fmla="*/ 16 w 69"/>
                  <a:gd name="T17" fmla="*/ 3 h 78"/>
                  <a:gd name="T18" fmla="*/ 17 w 69"/>
                  <a:gd name="T19" fmla="*/ 0 h 78"/>
                  <a:gd name="T20" fmla="*/ 12 w 69"/>
                  <a:gd name="T21" fmla="*/ 0 h 78"/>
                  <a:gd name="T22" fmla="*/ 12 w 69"/>
                  <a:gd name="T23" fmla="*/ 3 h 78"/>
                  <a:gd name="T24" fmla="*/ 12 w 69"/>
                  <a:gd name="T25" fmla="*/ 6 h 78"/>
                  <a:gd name="T26" fmla="*/ 10 w 69"/>
                  <a:gd name="T27" fmla="*/ 9 h 78"/>
                  <a:gd name="T28" fmla="*/ 9 w 69"/>
                  <a:gd name="T29" fmla="*/ 10 h 78"/>
                  <a:gd name="T30" fmla="*/ 7 w 69"/>
                  <a:gd name="T31" fmla="*/ 13 h 78"/>
                  <a:gd name="T32" fmla="*/ 4 w 69"/>
                  <a:gd name="T33" fmla="*/ 14 h 78"/>
                  <a:gd name="T34" fmla="*/ 2 w 69"/>
                  <a:gd name="T35" fmla="*/ 15 h 78"/>
                  <a:gd name="T36" fmla="*/ 0 w 69"/>
                  <a:gd name="T37" fmla="*/ 15 h 78"/>
                  <a:gd name="T38" fmla="*/ 0 w 69"/>
                  <a:gd name="T39" fmla="*/ 15 h 78"/>
                  <a:gd name="T40" fmla="*/ 0 w 69"/>
                  <a:gd name="T41" fmla="*/ 20 h 7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78"/>
                  <a:gd name="T65" fmla="*/ 69 w 69"/>
                  <a:gd name="T66" fmla="*/ 78 h 7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78">
                    <a:moveTo>
                      <a:pt x="0" y="78"/>
                    </a:moveTo>
                    <a:lnTo>
                      <a:pt x="0" y="78"/>
                    </a:lnTo>
                    <a:lnTo>
                      <a:pt x="14" y="75"/>
                    </a:lnTo>
                    <a:lnTo>
                      <a:pt x="26" y="71"/>
                    </a:lnTo>
                    <a:lnTo>
                      <a:pt x="39" y="62"/>
                    </a:lnTo>
                    <a:lnTo>
                      <a:pt x="48" y="54"/>
                    </a:lnTo>
                    <a:lnTo>
                      <a:pt x="56" y="43"/>
                    </a:lnTo>
                    <a:lnTo>
                      <a:pt x="62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51" y="0"/>
                    </a:lnTo>
                    <a:lnTo>
                      <a:pt x="51" y="15"/>
                    </a:lnTo>
                    <a:lnTo>
                      <a:pt x="48" y="25"/>
                    </a:lnTo>
                    <a:lnTo>
                      <a:pt x="42" y="36"/>
                    </a:lnTo>
                    <a:lnTo>
                      <a:pt x="37" y="43"/>
                    </a:lnTo>
                    <a:lnTo>
                      <a:pt x="28" y="52"/>
                    </a:lnTo>
                    <a:lnTo>
                      <a:pt x="19" y="57"/>
                    </a:lnTo>
                    <a:lnTo>
                      <a:pt x="10" y="61"/>
                    </a:lnTo>
                    <a:lnTo>
                      <a:pt x="0" y="61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98"/>
              <p:cNvSpPr>
                <a:spLocks/>
              </p:cNvSpPr>
              <p:nvPr/>
            </p:nvSpPr>
            <p:spPr bwMode="auto">
              <a:xfrm>
                <a:off x="2930" y="2971"/>
                <a:ext cx="15" cy="9"/>
              </a:xfrm>
              <a:custGeom>
                <a:avLst/>
                <a:gdLst>
                  <a:gd name="T0" fmla="*/ 0 w 30"/>
                  <a:gd name="T1" fmla="*/ 5 h 17"/>
                  <a:gd name="T2" fmla="*/ 0 w 30"/>
                  <a:gd name="T3" fmla="*/ 5 h 17"/>
                  <a:gd name="T4" fmla="*/ 8 w 30"/>
                  <a:gd name="T5" fmla="*/ 5 h 17"/>
                  <a:gd name="T6" fmla="*/ 8 w 30"/>
                  <a:gd name="T7" fmla="*/ 0 h 17"/>
                  <a:gd name="T8" fmla="*/ 0 w 30"/>
                  <a:gd name="T9" fmla="*/ 0 h 17"/>
                  <a:gd name="T10" fmla="*/ 0 w 30"/>
                  <a:gd name="T11" fmla="*/ 0 h 17"/>
                  <a:gd name="T12" fmla="*/ 0 w 30"/>
                  <a:gd name="T13" fmla="*/ 5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17"/>
                  <a:gd name="T23" fmla="*/ 30 w 30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17">
                    <a:moveTo>
                      <a:pt x="0" y="17"/>
                    </a:moveTo>
                    <a:lnTo>
                      <a:pt x="0" y="17"/>
                    </a:lnTo>
                    <a:lnTo>
                      <a:pt x="30" y="17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99"/>
              <p:cNvSpPr>
                <a:spLocks/>
              </p:cNvSpPr>
              <p:nvPr/>
            </p:nvSpPr>
            <p:spPr bwMode="auto">
              <a:xfrm>
                <a:off x="2895" y="2941"/>
                <a:ext cx="35" cy="39"/>
              </a:xfrm>
              <a:custGeom>
                <a:avLst/>
                <a:gdLst>
                  <a:gd name="T0" fmla="*/ 0 w 69"/>
                  <a:gd name="T1" fmla="*/ 0 h 78"/>
                  <a:gd name="T2" fmla="*/ 0 w 69"/>
                  <a:gd name="T3" fmla="*/ 0 h 78"/>
                  <a:gd name="T4" fmla="*/ 1 w 69"/>
                  <a:gd name="T5" fmla="*/ 3 h 78"/>
                  <a:gd name="T6" fmla="*/ 2 w 69"/>
                  <a:gd name="T7" fmla="*/ 7 h 78"/>
                  <a:gd name="T8" fmla="*/ 3 w 69"/>
                  <a:gd name="T9" fmla="*/ 10 h 78"/>
                  <a:gd name="T10" fmla="*/ 6 w 69"/>
                  <a:gd name="T11" fmla="*/ 13 h 78"/>
                  <a:gd name="T12" fmla="*/ 8 w 69"/>
                  <a:gd name="T13" fmla="*/ 15 h 78"/>
                  <a:gd name="T14" fmla="*/ 11 w 69"/>
                  <a:gd name="T15" fmla="*/ 18 h 78"/>
                  <a:gd name="T16" fmla="*/ 14 w 69"/>
                  <a:gd name="T17" fmla="*/ 19 h 78"/>
                  <a:gd name="T18" fmla="*/ 18 w 69"/>
                  <a:gd name="T19" fmla="*/ 20 h 78"/>
                  <a:gd name="T20" fmla="*/ 18 w 69"/>
                  <a:gd name="T21" fmla="*/ 15 h 78"/>
                  <a:gd name="T22" fmla="*/ 15 w 69"/>
                  <a:gd name="T23" fmla="*/ 15 h 78"/>
                  <a:gd name="T24" fmla="*/ 13 w 69"/>
                  <a:gd name="T25" fmla="*/ 14 h 78"/>
                  <a:gd name="T26" fmla="*/ 10 w 69"/>
                  <a:gd name="T27" fmla="*/ 13 h 78"/>
                  <a:gd name="T28" fmla="*/ 8 w 69"/>
                  <a:gd name="T29" fmla="*/ 10 h 78"/>
                  <a:gd name="T30" fmla="*/ 7 w 69"/>
                  <a:gd name="T31" fmla="*/ 9 h 78"/>
                  <a:gd name="T32" fmla="*/ 6 w 69"/>
                  <a:gd name="T33" fmla="*/ 6 h 78"/>
                  <a:gd name="T34" fmla="*/ 5 w 69"/>
                  <a:gd name="T35" fmla="*/ 3 h 78"/>
                  <a:gd name="T36" fmla="*/ 5 w 69"/>
                  <a:gd name="T37" fmla="*/ 0 h 78"/>
                  <a:gd name="T38" fmla="*/ 5 w 69"/>
                  <a:gd name="T39" fmla="*/ 0 h 78"/>
                  <a:gd name="T40" fmla="*/ 0 w 69"/>
                  <a:gd name="T41" fmla="*/ 0 h 7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78"/>
                  <a:gd name="T65" fmla="*/ 69 w 69"/>
                  <a:gd name="T66" fmla="*/ 78 h 7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78">
                    <a:moveTo>
                      <a:pt x="0" y="0"/>
                    </a:moveTo>
                    <a:lnTo>
                      <a:pt x="0" y="0"/>
                    </a:lnTo>
                    <a:lnTo>
                      <a:pt x="3" y="15"/>
                    </a:lnTo>
                    <a:lnTo>
                      <a:pt x="7" y="29"/>
                    </a:lnTo>
                    <a:lnTo>
                      <a:pt x="12" y="43"/>
                    </a:lnTo>
                    <a:lnTo>
                      <a:pt x="21" y="54"/>
                    </a:lnTo>
                    <a:lnTo>
                      <a:pt x="30" y="62"/>
                    </a:lnTo>
                    <a:lnTo>
                      <a:pt x="42" y="71"/>
                    </a:lnTo>
                    <a:lnTo>
                      <a:pt x="54" y="75"/>
                    </a:lnTo>
                    <a:lnTo>
                      <a:pt x="69" y="78"/>
                    </a:lnTo>
                    <a:lnTo>
                      <a:pt x="69" y="61"/>
                    </a:lnTo>
                    <a:lnTo>
                      <a:pt x="58" y="61"/>
                    </a:lnTo>
                    <a:lnTo>
                      <a:pt x="49" y="57"/>
                    </a:lnTo>
                    <a:lnTo>
                      <a:pt x="40" y="52"/>
                    </a:lnTo>
                    <a:lnTo>
                      <a:pt x="31" y="43"/>
                    </a:lnTo>
                    <a:lnTo>
                      <a:pt x="26" y="36"/>
                    </a:lnTo>
                    <a:lnTo>
                      <a:pt x="21" y="25"/>
                    </a:lnTo>
                    <a:lnTo>
                      <a:pt x="17" y="15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100"/>
              <p:cNvSpPr>
                <a:spLocks/>
              </p:cNvSpPr>
              <p:nvPr/>
            </p:nvSpPr>
            <p:spPr bwMode="auto">
              <a:xfrm>
                <a:off x="2895" y="2901"/>
                <a:ext cx="35" cy="40"/>
              </a:xfrm>
              <a:custGeom>
                <a:avLst/>
                <a:gdLst>
                  <a:gd name="T0" fmla="*/ 18 w 69"/>
                  <a:gd name="T1" fmla="*/ 0 h 79"/>
                  <a:gd name="T2" fmla="*/ 18 w 69"/>
                  <a:gd name="T3" fmla="*/ 0 h 79"/>
                  <a:gd name="T4" fmla="*/ 14 w 69"/>
                  <a:gd name="T5" fmla="*/ 1 h 79"/>
                  <a:gd name="T6" fmla="*/ 11 w 69"/>
                  <a:gd name="T7" fmla="*/ 2 h 79"/>
                  <a:gd name="T8" fmla="*/ 8 w 69"/>
                  <a:gd name="T9" fmla="*/ 4 h 79"/>
                  <a:gd name="T10" fmla="*/ 6 w 69"/>
                  <a:gd name="T11" fmla="*/ 6 h 79"/>
                  <a:gd name="T12" fmla="*/ 3 w 69"/>
                  <a:gd name="T13" fmla="*/ 10 h 79"/>
                  <a:gd name="T14" fmla="*/ 2 w 69"/>
                  <a:gd name="T15" fmla="*/ 13 h 79"/>
                  <a:gd name="T16" fmla="*/ 1 w 69"/>
                  <a:gd name="T17" fmla="*/ 17 h 79"/>
                  <a:gd name="T18" fmla="*/ 0 w 69"/>
                  <a:gd name="T19" fmla="*/ 20 h 79"/>
                  <a:gd name="T20" fmla="*/ 5 w 69"/>
                  <a:gd name="T21" fmla="*/ 20 h 79"/>
                  <a:gd name="T22" fmla="*/ 5 w 69"/>
                  <a:gd name="T23" fmla="*/ 17 h 79"/>
                  <a:gd name="T24" fmla="*/ 6 w 69"/>
                  <a:gd name="T25" fmla="*/ 14 h 79"/>
                  <a:gd name="T26" fmla="*/ 7 w 69"/>
                  <a:gd name="T27" fmla="*/ 11 h 79"/>
                  <a:gd name="T28" fmla="*/ 8 w 69"/>
                  <a:gd name="T29" fmla="*/ 9 h 79"/>
                  <a:gd name="T30" fmla="*/ 10 w 69"/>
                  <a:gd name="T31" fmla="*/ 7 h 79"/>
                  <a:gd name="T32" fmla="*/ 13 w 69"/>
                  <a:gd name="T33" fmla="*/ 6 h 79"/>
                  <a:gd name="T34" fmla="*/ 15 w 69"/>
                  <a:gd name="T35" fmla="*/ 5 h 79"/>
                  <a:gd name="T36" fmla="*/ 18 w 69"/>
                  <a:gd name="T37" fmla="*/ 5 h 79"/>
                  <a:gd name="T38" fmla="*/ 18 w 69"/>
                  <a:gd name="T39" fmla="*/ 5 h 79"/>
                  <a:gd name="T40" fmla="*/ 18 w 69"/>
                  <a:gd name="T41" fmla="*/ 0 h 7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79"/>
                  <a:gd name="T65" fmla="*/ 69 w 69"/>
                  <a:gd name="T66" fmla="*/ 79 h 7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79">
                    <a:moveTo>
                      <a:pt x="69" y="0"/>
                    </a:moveTo>
                    <a:lnTo>
                      <a:pt x="69" y="0"/>
                    </a:lnTo>
                    <a:lnTo>
                      <a:pt x="54" y="3"/>
                    </a:lnTo>
                    <a:lnTo>
                      <a:pt x="42" y="7"/>
                    </a:lnTo>
                    <a:lnTo>
                      <a:pt x="30" y="16"/>
                    </a:lnTo>
                    <a:lnTo>
                      <a:pt x="21" y="24"/>
                    </a:lnTo>
                    <a:lnTo>
                      <a:pt x="12" y="37"/>
                    </a:lnTo>
                    <a:lnTo>
                      <a:pt x="7" y="49"/>
                    </a:lnTo>
                    <a:lnTo>
                      <a:pt x="3" y="65"/>
                    </a:lnTo>
                    <a:lnTo>
                      <a:pt x="0" y="79"/>
                    </a:lnTo>
                    <a:lnTo>
                      <a:pt x="17" y="79"/>
                    </a:lnTo>
                    <a:lnTo>
                      <a:pt x="17" y="65"/>
                    </a:lnTo>
                    <a:lnTo>
                      <a:pt x="21" y="53"/>
                    </a:lnTo>
                    <a:lnTo>
                      <a:pt x="26" y="44"/>
                    </a:lnTo>
                    <a:lnTo>
                      <a:pt x="31" y="35"/>
                    </a:lnTo>
                    <a:lnTo>
                      <a:pt x="40" y="26"/>
                    </a:lnTo>
                    <a:lnTo>
                      <a:pt x="49" y="21"/>
                    </a:lnTo>
                    <a:lnTo>
                      <a:pt x="58" y="17"/>
                    </a:lnTo>
                    <a:lnTo>
                      <a:pt x="69" y="1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01"/>
              <p:cNvSpPr>
                <a:spLocks/>
              </p:cNvSpPr>
              <p:nvPr/>
            </p:nvSpPr>
            <p:spPr bwMode="auto">
              <a:xfrm>
                <a:off x="2930" y="2901"/>
                <a:ext cx="15" cy="9"/>
              </a:xfrm>
              <a:custGeom>
                <a:avLst/>
                <a:gdLst>
                  <a:gd name="T0" fmla="*/ 8 w 30"/>
                  <a:gd name="T1" fmla="*/ 0 h 17"/>
                  <a:gd name="T2" fmla="*/ 8 w 30"/>
                  <a:gd name="T3" fmla="*/ 0 h 17"/>
                  <a:gd name="T4" fmla="*/ 0 w 30"/>
                  <a:gd name="T5" fmla="*/ 0 h 17"/>
                  <a:gd name="T6" fmla="*/ 0 w 30"/>
                  <a:gd name="T7" fmla="*/ 5 h 17"/>
                  <a:gd name="T8" fmla="*/ 8 w 30"/>
                  <a:gd name="T9" fmla="*/ 5 h 17"/>
                  <a:gd name="T10" fmla="*/ 8 w 30"/>
                  <a:gd name="T11" fmla="*/ 5 h 17"/>
                  <a:gd name="T12" fmla="*/ 8 w 30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17"/>
                  <a:gd name="T23" fmla="*/ 30 w 30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17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0" y="1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02"/>
              <p:cNvSpPr>
                <a:spLocks/>
              </p:cNvSpPr>
              <p:nvPr/>
            </p:nvSpPr>
            <p:spPr bwMode="auto">
              <a:xfrm>
                <a:off x="2945" y="2643"/>
                <a:ext cx="140" cy="128"/>
              </a:xfrm>
              <a:custGeom>
                <a:avLst/>
                <a:gdLst>
                  <a:gd name="T0" fmla="*/ 70 w 280"/>
                  <a:gd name="T1" fmla="*/ 51 h 257"/>
                  <a:gd name="T2" fmla="*/ 68 w 280"/>
                  <a:gd name="T3" fmla="*/ 53 h 257"/>
                  <a:gd name="T4" fmla="*/ 65 w 280"/>
                  <a:gd name="T5" fmla="*/ 55 h 257"/>
                  <a:gd name="T6" fmla="*/ 62 w 280"/>
                  <a:gd name="T7" fmla="*/ 58 h 257"/>
                  <a:gd name="T8" fmla="*/ 59 w 280"/>
                  <a:gd name="T9" fmla="*/ 59 h 257"/>
                  <a:gd name="T10" fmla="*/ 56 w 280"/>
                  <a:gd name="T11" fmla="*/ 61 h 257"/>
                  <a:gd name="T12" fmla="*/ 53 w 280"/>
                  <a:gd name="T13" fmla="*/ 62 h 257"/>
                  <a:gd name="T14" fmla="*/ 50 w 280"/>
                  <a:gd name="T15" fmla="*/ 63 h 257"/>
                  <a:gd name="T16" fmla="*/ 47 w 280"/>
                  <a:gd name="T17" fmla="*/ 63 h 257"/>
                  <a:gd name="T18" fmla="*/ 39 w 280"/>
                  <a:gd name="T19" fmla="*/ 64 h 257"/>
                  <a:gd name="T20" fmla="*/ 31 w 280"/>
                  <a:gd name="T21" fmla="*/ 62 h 257"/>
                  <a:gd name="T22" fmla="*/ 24 w 280"/>
                  <a:gd name="T23" fmla="*/ 60 h 257"/>
                  <a:gd name="T24" fmla="*/ 18 w 280"/>
                  <a:gd name="T25" fmla="*/ 56 h 257"/>
                  <a:gd name="T26" fmla="*/ 13 w 280"/>
                  <a:gd name="T27" fmla="*/ 51 h 257"/>
                  <a:gd name="T28" fmla="*/ 9 w 280"/>
                  <a:gd name="T29" fmla="*/ 46 h 257"/>
                  <a:gd name="T30" fmla="*/ 5 w 280"/>
                  <a:gd name="T31" fmla="*/ 39 h 257"/>
                  <a:gd name="T32" fmla="*/ 3 w 280"/>
                  <a:gd name="T33" fmla="*/ 31 h 257"/>
                  <a:gd name="T34" fmla="*/ 0 w 280"/>
                  <a:gd name="T35" fmla="*/ 6 h 257"/>
                  <a:gd name="T36" fmla="*/ 43 w 280"/>
                  <a:gd name="T37" fmla="*/ 0 h 257"/>
                  <a:gd name="T38" fmla="*/ 45 w 280"/>
                  <a:gd name="T39" fmla="*/ 6 h 257"/>
                  <a:gd name="T40" fmla="*/ 47 w 280"/>
                  <a:gd name="T41" fmla="*/ 13 h 257"/>
                  <a:gd name="T42" fmla="*/ 49 w 280"/>
                  <a:gd name="T43" fmla="*/ 20 h 257"/>
                  <a:gd name="T44" fmla="*/ 52 w 280"/>
                  <a:gd name="T45" fmla="*/ 27 h 257"/>
                  <a:gd name="T46" fmla="*/ 56 w 280"/>
                  <a:gd name="T47" fmla="*/ 34 h 257"/>
                  <a:gd name="T48" fmla="*/ 60 w 280"/>
                  <a:gd name="T49" fmla="*/ 40 h 257"/>
                  <a:gd name="T50" fmla="*/ 65 w 280"/>
                  <a:gd name="T51" fmla="*/ 46 h 257"/>
                  <a:gd name="T52" fmla="*/ 70 w 280"/>
                  <a:gd name="T53" fmla="*/ 51 h 25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0"/>
                  <a:gd name="T82" fmla="*/ 0 h 257"/>
                  <a:gd name="T83" fmla="*/ 280 w 280"/>
                  <a:gd name="T84" fmla="*/ 257 h 25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0" h="257">
                    <a:moveTo>
                      <a:pt x="280" y="205"/>
                    </a:moveTo>
                    <a:lnTo>
                      <a:pt x="271" y="214"/>
                    </a:lnTo>
                    <a:lnTo>
                      <a:pt x="260" y="223"/>
                    </a:lnTo>
                    <a:lnTo>
                      <a:pt x="250" y="232"/>
                    </a:lnTo>
                    <a:lnTo>
                      <a:pt x="239" y="237"/>
                    </a:lnTo>
                    <a:lnTo>
                      <a:pt x="227" y="244"/>
                    </a:lnTo>
                    <a:lnTo>
                      <a:pt x="214" y="248"/>
                    </a:lnTo>
                    <a:lnTo>
                      <a:pt x="202" y="253"/>
                    </a:lnTo>
                    <a:lnTo>
                      <a:pt x="188" y="255"/>
                    </a:lnTo>
                    <a:lnTo>
                      <a:pt x="157" y="257"/>
                    </a:lnTo>
                    <a:lnTo>
                      <a:pt x="127" y="251"/>
                    </a:lnTo>
                    <a:lnTo>
                      <a:pt x="99" y="243"/>
                    </a:lnTo>
                    <a:lnTo>
                      <a:pt x="74" y="227"/>
                    </a:lnTo>
                    <a:lnTo>
                      <a:pt x="53" y="207"/>
                    </a:lnTo>
                    <a:lnTo>
                      <a:pt x="35" y="184"/>
                    </a:lnTo>
                    <a:lnTo>
                      <a:pt x="21" y="156"/>
                    </a:lnTo>
                    <a:lnTo>
                      <a:pt x="14" y="126"/>
                    </a:lnTo>
                    <a:lnTo>
                      <a:pt x="0" y="26"/>
                    </a:lnTo>
                    <a:lnTo>
                      <a:pt x="173" y="0"/>
                    </a:lnTo>
                    <a:lnTo>
                      <a:pt x="181" y="26"/>
                    </a:lnTo>
                    <a:lnTo>
                      <a:pt x="188" y="55"/>
                    </a:lnTo>
                    <a:lnTo>
                      <a:pt x="198" y="83"/>
                    </a:lnTo>
                    <a:lnTo>
                      <a:pt x="211" y="111"/>
                    </a:lnTo>
                    <a:lnTo>
                      <a:pt x="225" y="138"/>
                    </a:lnTo>
                    <a:lnTo>
                      <a:pt x="241" y="163"/>
                    </a:lnTo>
                    <a:lnTo>
                      <a:pt x="260" y="186"/>
                    </a:lnTo>
                    <a:lnTo>
                      <a:pt x="280" y="205"/>
                    </a:lnTo>
                    <a:close/>
                  </a:path>
                </a:pathLst>
              </a:custGeom>
              <a:solidFill>
                <a:srgbClr val="F2D3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03"/>
              <p:cNvSpPr>
                <a:spLocks/>
              </p:cNvSpPr>
              <p:nvPr/>
            </p:nvSpPr>
            <p:spPr bwMode="auto">
              <a:xfrm>
                <a:off x="3039" y="2743"/>
                <a:ext cx="49" cy="31"/>
              </a:xfrm>
              <a:custGeom>
                <a:avLst/>
                <a:gdLst>
                  <a:gd name="T0" fmla="*/ 0 w 97"/>
                  <a:gd name="T1" fmla="*/ 16 h 62"/>
                  <a:gd name="T2" fmla="*/ 0 w 97"/>
                  <a:gd name="T3" fmla="*/ 16 h 62"/>
                  <a:gd name="T4" fmla="*/ 4 w 97"/>
                  <a:gd name="T5" fmla="*/ 15 h 62"/>
                  <a:gd name="T6" fmla="*/ 7 w 97"/>
                  <a:gd name="T7" fmla="*/ 14 h 62"/>
                  <a:gd name="T8" fmla="*/ 10 w 97"/>
                  <a:gd name="T9" fmla="*/ 13 h 62"/>
                  <a:gd name="T10" fmla="*/ 14 w 97"/>
                  <a:gd name="T11" fmla="*/ 11 h 62"/>
                  <a:gd name="T12" fmla="*/ 17 w 97"/>
                  <a:gd name="T13" fmla="*/ 10 h 62"/>
                  <a:gd name="T14" fmla="*/ 20 w 97"/>
                  <a:gd name="T15" fmla="*/ 7 h 62"/>
                  <a:gd name="T16" fmla="*/ 22 w 97"/>
                  <a:gd name="T17" fmla="*/ 5 h 62"/>
                  <a:gd name="T18" fmla="*/ 25 w 97"/>
                  <a:gd name="T19" fmla="*/ 3 h 62"/>
                  <a:gd name="T20" fmla="*/ 22 w 97"/>
                  <a:gd name="T21" fmla="*/ 0 h 62"/>
                  <a:gd name="T22" fmla="*/ 20 w 97"/>
                  <a:gd name="T23" fmla="*/ 3 h 62"/>
                  <a:gd name="T24" fmla="*/ 17 w 97"/>
                  <a:gd name="T25" fmla="*/ 5 h 62"/>
                  <a:gd name="T26" fmla="*/ 15 w 97"/>
                  <a:gd name="T27" fmla="*/ 7 h 62"/>
                  <a:gd name="T28" fmla="*/ 12 w 97"/>
                  <a:gd name="T29" fmla="*/ 8 h 62"/>
                  <a:gd name="T30" fmla="*/ 10 w 97"/>
                  <a:gd name="T31" fmla="*/ 10 h 62"/>
                  <a:gd name="T32" fmla="*/ 6 w 97"/>
                  <a:gd name="T33" fmla="*/ 11 h 62"/>
                  <a:gd name="T34" fmla="*/ 3 w 97"/>
                  <a:gd name="T35" fmla="*/ 12 h 62"/>
                  <a:gd name="T36" fmla="*/ 0 w 97"/>
                  <a:gd name="T37" fmla="*/ 12 h 62"/>
                  <a:gd name="T38" fmla="*/ 0 w 97"/>
                  <a:gd name="T39" fmla="*/ 12 h 62"/>
                  <a:gd name="T40" fmla="*/ 0 w 97"/>
                  <a:gd name="T41" fmla="*/ 16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7"/>
                  <a:gd name="T64" fmla="*/ 0 h 62"/>
                  <a:gd name="T65" fmla="*/ 97 w 97"/>
                  <a:gd name="T66" fmla="*/ 62 h 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7" h="62">
                    <a:moveTo>
                      <a:pt x="0" y="62"/>
                    </a:moveTo>
                    <a:lnTo>
                      <a:pt x="0" y="62"/>
                    </a:lnTo>
                    <a:lnTo>
                      <a:pt x="16" y="60"/>
                    </a:lnTo>
                    <a:lnTo>
                      <a:pt x="28" y="55"/>
                    </a:lnTo>
                    <a:lnTo>
                      <a:pt x="40" y="51"/>
                    </a:lnTo>
                    <a:lnTo>
                      <a:pt x="55" y="44"/>
                    </a:lnTo>
                    <a:lnTo>
                      <a:pt x="65" y="39"/>
                    </a:lnTo>
                    <a:lnTo>
                      <a:pt x="78" y="28"/>
                    </a:lnTo>
                    <a:lnTo>
                      <a:pt x="88" y="20"/>
                    </a:lnTo>
                    <a:lnTo>
                      <a:pt x="97" y="11"/>
                    </a:lnTo>
                    <a:lnTo>
                      <a:pt x="86" y="0"/>
                    </a:lnTo>
                    <a:lnTo>
                      <a:pt x="78" y="9"/>
                    </a:lnTo>
                    <a:lnTo>
                      <a:pt x="67" y="18"/>
                    </a:lnTo>
                    <a:lnTo>
                      <a:pt x="58" y="25"/>
                    </a:lnTo>
                    <a:lnTo>
                      <a:pt x="47" y="30"/>
                    </a:lnTo>
                    <a:lnTo>
                      <a:pt x="37" y="37"/>
                    </a:lnTo>
                    <a:lnTo>
                      <a:pt x="24" y="41"/>
                    </a:lnTo>
                    <a:lnTo>
                      <a:pt x="12" y="46"/>
                    </a:lnTo>
                    <a:lnTo>
                      <a:pt x="0" y="48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04"/>
              <p:cNvSpPr>
                <a:spLocks/>
              </p:cNvSpPr>
              <p:nvPr/>
            </p:nvSpPr>
            <p:spPr bwMode="auto">
              <a:xfrm>
                <a:off x="2948" y="2706"/>
                <a:ext cx="91" cy="69"/>
              </a:xfrm>
              <a:custGeom>
                <a:avLst/>
                <a:gdLst>
                  <a:gd name="T0" fmla="*/ 0 w 181"/>
                  <a:gd name="T1" fmla="*/ 0 h 138"/>
                  <a:gd name="T2" fmla="*/ 0 w 181"/>
                  <a:gd name="T3" fmla="*/ 0 h 138"/>
                  <a:gd name="T4" fmla="*/ 2 w 181"/>
                  <a:gd name="T5" fmla="*/ 7 h 138"/>
                  <a:gd name="T6" fmla="*/ 6 w 181"/>
                  <a:gd name="T7" fmla="*/ 15 h 138"/>
                  <a:gd name="T8" fmla="*/ 11 w 181"/>
                  <a:gd name="T9" fmla="*/ 21 h 138"/>
                  <a:gd name="T10" fmla="*/ 16 w 181"/>
                  <a:gd name="T11" fmla="*/ 26 h 138"/>
                  <a:gd name="T12" fmla="*/ 22 w 181"/>
                  <a:gd name="T13" fmla="*/ 31 h 138"/>
                  <a:gd name="T14" fmla="*/ 30 w 181"/>
                  <a:gd name="T15" fmla="*/ 34 h 138"/>
                  <a:gd name="T16" fmla="*/ 38 w 181"/>
                  <a:gd name="T17" fmla="*/ 35 h 138"/>
                  <a:gd name="T18" fmla="*/ 46 w 181"/>
                  <a:gd name="T19" fmla="*/ 34 h 138"/>
                  <a:gd name="T20" fmla="*/ 46 w 181"/>
                  <a:gd name="T21" fmla="*/ 30 h 138"/>
                  <a:gd name="T22" fmla="*/ 38 w 181"/>
                  <a:gd name="T23" fmla="*/ 31 h 138"/>
                  <a:gd name="T24" fmla="*/ 31 w 181"/>
                  <a:gd name="T25" fmla="*/ 29 h 138"/>
                  <a:gd name="T26" fmla="*/ 24 w 181"/>
                  <a:gd name="T27" fmla="*/ 27 h 138"/>
                  <a:gd name="T28" fmla="*/ 19 w 181"/>
                  <a:gd name="T29" fmla="*/ 23 h 138"/>
                  <a:gd name="T30" fmla="*/ 13 w 181"/>
                  <a:gd name="T31" fmla="*/ 19 h 138"/>
                  <a:gd name="T32" fmla="*/ 9 w 181"/>
                  <a:gd name="T33" fmla="*/ 13 h 138"/>
                  <a:gd name="T34" fmla="*/ 6 w 181"/>
                  <a:gd name="T35" fmla="*/ 7 h 138"/>
                  <a:gd name="T36" fmla="*/ 4 w 181"/>
                  <a:gd name="T37" fmla="*/ 0 h 138"/>
                  <a:gd name="T38" fmla="*/ 4 w 181"/>
                  <a:gd name="T39" fmla="*/ 0 h 138"/>
                  <a:gd name="T40" fmla="*/ 0 w 181"/>
                  <a:gd name="T41" fmla="*/ 0 h 1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1"/>
                  <a:gd name="T64" fmla="*/ 0 h 138"/>
                  <a:gd name="T65" fmla="*/ 181 w 181"/>
                  <a:gd name="T66" fmla="*/ 138 h 1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1" h="138">
                    <a:moveTo>
                      <a:pt x="0" y="0"/>
                    </a:moveTo>
                    <a:lnTo>
                      <a:pt x="0" y="0"/>
                    </a:lnTo>
                    <a:lnTo>
                      <a:pt x="7" y="31"/>
                    </a:lnTo>
                    <a:lnTo>
                      <a:pt x="21" y="62"/>
                    </a:lnTo>
                    <a:lnTo>
                      <a:pt x="41" y="86"/>
                    </a:lnTo>
                    <a:lnTo>
                      <a:pt x="62" y="106"/>
                    </a:lnTo>
                    <a:lnTo>
                      <a:pt x="88" y="124"/>
                    </a:lnTo>
                    <a:lnTo>
                      <a:pt x="119" y="133"/>
                    </a:lnTo>
                    <a:lnTo>
                      <a:pt x="150" y="138"/>
                    </a:lnTo>
                    <a:lnTo>
                      <a:pt x="181" y="136"/>
                    </a:lnTo>
                    <a:lnTo>
                      <a:pt x="181" y="122"/>
                    </a:lnTo>
                    <a:lnTo>
                      <a:pt x="150" y="124"/>
                    </a:lnTo>
                    <a:lnTo>
                      <a:pt x="122" y="118"/>
                    </a:lnTo>
                    <a:lnTo>
                      <a:pt x="96" y="109"/>
                    </a:lnTo>
                    <a:lnTo>
                      <a:pt x="73" y="95"/>
                    </a:lnTo>
                    <a:lnTo>
                      <a:pt x="51" y="76"/>
                    </a:lnTo>
                    <a:lnTo>
                      <a:pt x="35" y="54"/>
                    </a:lnTo>
                    <a:lnTo>
                      <a:pt x="21" y="28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05"/>
              <p:cNvSpPr>
                <a:spLocks/>
              </p:cNvSpPr>
              <p:nvPr/>
            </p:nvSpPr>
            <p:spPr bwMode="auto">
              <a:xfrm>
                <a:off x="2940" y="2653"/>
                <a:ext cx="16" cy="53"/>
              </a:xfrm>
              <a:custGeom>
                <a:avLst/>
                <a:gdLst>
                  <a:gd name="T0" fmla="*/ 3 w 30"/>
                  <a:gd name="T1" fmla="*/ 0 h 107"/>
                  <a:gd name="T2" fmla="*/ 1 w 30"/>
                  <a:gd name="T3" fmla="*/ 1 h 107"/>
                  <a:gd name="T4" fmla="*/ 5 w 30"/>
                  <a:gd name="T5" fmla="*/ 26 h 107"/>
                  <a:gd name="T6" fmla="*/ 9 w 30"/>
                  <a:gd name="T7" fmla="*/ 26 h 107"/>
                  <a:gd name="T8" fmla="*/ 5 w 30"/>
                  <a:gd name="T9" fmla="*/ 1 h 107"/>
                  <a:gd name="T10" fmla="*/ 3 w 30"/>
                  <a:gd name="T11" fmla="*/ 3 h 107"/>
                  <a:gd name="T12" fmla="*/ 3 w 30"/>
                  <a:gd name="T13" fmla="*/ 0 h 107"/>
                  <a:gd name="T14" fmla="*/ 0 w 30"/>
                  <a:gd name="T15" fmla="*/ 0 h 107"/>
                  <a:gd name="T16" fmla="*/ 1 w 30"/>
                  <a:gd name="T17" fmla="*/ 1 h 107"/>
                  <a:gd name="T18" fmla="*/ 3 w 30"/>
                  <a:gd name="T19" fmla="*/ 0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107"/>
                  <a:gd name="T32" fmla="*/ 30 w 30"/>
                  <a:gd name="T33" fmla="*/ 107 h 1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107">
                    <a:moveTo>
                      <a:pt x="9" y="0"/>
                    </a:moveTo>
                    <a:lnTo>
                      <a:pt x="2" y="7"/>
                    </a:lnTo>
                    <a:lnTo>
                      <a:pt x="16" y="107"/>
                    </a:lnTo>
                    <a:lnTo>
                      <a:pt x="30" y="107"/>
                    </a:lnTo>
                    <a:lnTo>
                      <a:pt x="16" y="7"/>
                    </a:lnTo>
                    <a:lnTo>
                      <a:pt x="9" y="14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2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06"/>
              <p:cNvSpPr>
                <a:spLocks/>
              </p:cNvSpPr>
              <p:nvPr/>
            </p:nvSpPr>
            <p:spPr bwMode="auto">
              <a:xfrm>
                <a:off x="2945" y="2638"/>
                <a:ext cx="90" cy="22"/>
              </a:xfrm>
              <a:custGeom>
                <a:avLst/>
                <a:gdLst>
                  <a:gd name="T0" fmla="*/ 45 w 181"/>
                  <a:gd name="T1" fmla="*/ 3 h 42"/>
                  <a:gd name="T2" fmla="*/ 43 w 181"/>
                  <a:gd name="T3" fmla="*/ 1 h 42"/>
                  <a:gd name="T4" fmla="*/ 0 w 181"/>
                  <a:gd name="T5" fmla="*/ 8 h 42"/>
                  <a:gd name="T6" fmla="*/ 0 w 181"/>
                  <a:gd name="T7" fmla="*/ 12 h 42"/>
                  <a:gd name="T8" fmla="*/ 43 w 181"/>
                  <a:gd name="T9" fmla="*/ 4 h 42"/>
                  <a:gd name="T10" fmla="*/ 41 w 181"/>
                  <a:gd name="T11" fmla="*/ 3 h 42"/>
                  <a:gd name="T12" fmla="*/ 45 w 181"/>
                  <a:gd name="T13" fmla="*/ 3 h 42"/>
                  <a:gd name="T14" fmla="*/ 44 w 181"/>
                  <a:gd name="T15" fmla="*/ 0 h 42"/>
                  <a:gd name="T16" fmla="*/ 43 w 181"/>
                  <a:gd name="T17" fmla="*/ 1 h 42"/>
                  <a:gd name="T18" fmla="*/ 45 w 181"/>
                  <a:gd name="T19" fmla="*/ 3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1"/>
                  <a:gd name="T31" fmla="*/ 0 h 42"/>
                  <a:gd name="T32" fmla="*/ 181 w 181"/>
                  <a:gd name="T33" fmla="*/ 42 h 4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1" h="42">
                    <a:moveTo>
                      <a:pt x="181" y="9"/>
                    </a:moveTo>
                    <a:lnTo>
                      <a:pt x="173" y="2"/>
                    </a:lnTo>
                    <a:lnTo>
                      <a:pt x="0" y="28"/>
                    </a:lnTo>
                    <a:lnTo>
                      <a:pt x="0" y="42"/>
                    </a:lnTo>
                    <a:lnTo>
                      <a:pt x="173" y="16"/>
                    </a:lnTo>
                    <a:lnTo>
                      <a:pt x="166" y="9"/>
                    </a:lnTo>
                    <a:lnTo>
                      <a:pt x="181" y="9"/>
                    </a:lnTo>
                    <a:lnTo>
                      <a:pt x="179" y="0"/>
                    </a:lnTo>
                    <a:lnTo>
                      <a:pt x="173" y="2"/>
                    </a:lnTo>
                    <a:lnTo>
                      <a:pt x="18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07"/>
              <p:cNvSpPr>
                <a:spLocks/>
              </p:cNvSpPr>
              <p:nvPr/>
            </p:nvSpPr>
            <p:spPr bwMode="auto">
              <a:xfrm>
                <a:off x="3028" y="2643"/>
                <a:ext cx="63" cy="105"/>
              </a:xfrm>
              <a:custGeom>
                <a:avLst/>
                <a:gdLst>
                  <a:gd name="T0" fmla="*/ 30 w 126"/>
                  <a:gd name="T1" fmla="*/ 52 h 211"/>
                  <a:gd name="T2" fmla="*/ 30 w 126"/>
                  <a:gd name="T3" fmla="*/ 50 h 211"/>
                  <a:gd name="T4" fmla="*/ 25 w 126"/>
                  <a:gd name="T5" fmla="*/ 45 h 211"/>
                  <a:gd name="T6" fmla="*/ 21 w 126"/>
                  <a:gd name="T7" fmla="*/ 39 h 211"/>
                  <a:gd name="T8" fmla="*/ 17 w 126"/>
                  <a:gd name="T9" fmla="*/ 33 h 211"/>
                  <a:gd name="T10" fmla="*/ 13 w 126"/>
                  <a:gd name="T11" fmla="*/ 27 h 211"/>
                  <a:gd name="T12" fmla="*/ 10 w 126"/>
                  <a:gd name="T13" fmla="*/ 20 h 211"/>
                  <a:gd name="T14" fmla="*/ 8 w 126"/>
                  <a:gd name="T15" fmla="*/ 13 h 211"/>
                  <a:gd name="T16" fmla="*/ 6 w 126"/>
                  <a:gd name="T17" fmla="*/ 6 h 211"/>
                  <a:gd name="T18" fmla="*/ 4 w 126"/>
                  <a:gd name="T19" fmla="*/ 0 h 211"/>
                  <a:gd name="T20" fmla="*/ 0 w 126"/>
                  <a:gd name="T21" fmla="*/ 0 h 211"/>
                  <a:gd name="T22" fmla="*/ 2 w 126"/>
                  <a:gd name="T23" fmla="*/ 7 h 211"/>
                  <a:gd name="T24" fmla="*/ 4 w 126"/>
                  <a:gd name="T25" fmla="*/ 14 h 211"/>
                  <a:gd name="T26" fmla="*/ 7 w 126"/>
                  <a:gd name="T27" fmla="*/ 21 h 211"/>
                  <a:gd name="T28" fmla="*/ 10 w 126"/>
                  <a:gd name="T29" fmla="*/ 28 h 211"/>
                  <a:gd name="T30" fmla="*/ 13 w 126"/>
                  <a:gd name="T31" fmla="*/ 35 h 211"/>
                  <a:gd name="T32" fmla="*/ 17 w 126"/>
                  <a:gd name="T33" fmla="*/ 41 h 211"/>
                  <a:gd name="T34" fmla="*/ 23 w 126"/>
                  <a:gd name="T35" fmla="*/ 47 h 211"/>
                  <a:gd name="T36" fmla="*/ 27 w 126"/>
                  <a:gd name="T37" fmla="*/ 52 h 211"/>
                  <a:gd name="T38" fmla="*/ 27 w 126"/>
                  <a:gd name="T39" fmla="*/ 50 h 211"/>
                  <a:gd name="T40" fmla="*/ 30 w 126"/>
                  <a:gd name="T41" fmla="*/ 52 h 211"/>
                  <a:gd name="T42" fmla="*/ 32 w 126"/>
                  <a:gd name="T43" fmla="*/ 51 h 211"/>
                  <a:gd name="T44" fmla="*/ 30 w 126"/>
                  <a:gd name="T45" fmla="*/ 50 h 211"/>
                  <a:gd name="T46" fmla="*/ 30 w 126"/>
                  <a:gd name="T47" fmla="*/ 52 h 2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6"/>
                  <a:gd name="T73" fmla="*/ 0 h 211"/>
                  <a:gd name="T74" fmla="*/ 126 w 126"/>
                  <a:gd name="T75" fmla="*/ 211 h 21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6" h="211">
                    <a:moveTo>
                      <a:pt x="119" y="211"/>
                    </a:moveTo>
                    <a:lnTo>
                      <a:pt x="119" y="200"/>
                    </a:lnTo>
                    <a:lnTo>
                      <a:pt x="100" y="180"/>
                    </a:lnTo>
                    <a:lnTo>
                      <a:pt x="82" y="159"/>
                    </a:lnTo>
                    <a:lnTo>
                      <a:pt x="66" y="134"/>
                    </a:lnTo>
                    <a:lnTo>
                      <a:pt x="52" y="108"/>
                    </a:lnTo>
                    <a:lnTo>
                      <a:pt x="39" y="81"/>
                    </a:lnTo>
                    <a:lnTo>
                      <a:pt x="29" y="53"/>
                    </a:lnTo>
                    <a:lnTo>
                      <a:pt x="22" y="24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7" y="28"/>
                    </a:lnTo>
                    <a:lnTo>
                      <a:pt x="15" y="56"/>
                    </a:lnTo>
                    <a:lnTo>
                      <a:pt x="25" y="85"/>
                    </a:lnTo>
                    <a:lnTo>
                      <a:pt x="38" y="115"/>
                    </a:lnTo>
                    <a:lnTo>
                      <a:pt x="52" y="141"/>
                    </a:lnTo>
                    <a:lnTo>
                      <a:pt x="68" y="166"/>
                    </a:lnTo>
                    <a:lnTo>
                      <a:pt x="89" y="191"/>
                    </a:lnTo>
                    <a:lnTo>
                      <a:pt x="108" y="211"/>
                    </a:lnTo>
                    <a:lnTo>
                      <a:pt x="108" y="200"/>
                    </a:lnTo>
                    <a:lnTo>
                      <a:pt x="119" y="211"/>
                    </a:lnTo>
                    <a:lnTo>
                      <a:pt x="126" y="205"/>
                    </a:lnTo>
                    <a:lnTo>
                      <a:pt x="119" y="200"/>
                    </a:lnTo>
                    <a:lnTo>
                      <a:pt x="119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31"/>
            <p:cNvGrpSpPr>
              <a:grpSpLocks/>
            </p:cNvGrpSpPr>
            <p:nvPr/>
          </p:nvGrpSpPr>
          <p:grpSpPr bwMode="auto">
            <a:xfrm>
              <a:off x="4603" y="555"/>
              <a:ext cx="488" cy="392"/>
              <a:chOff x="4603" y="555"/>
              <a:chExt cx="488" cy="392"/>
            </a:xfrm>
          </p:grpSpPr>
          <p:grpSp>
            <p:nvGrpSpPr>
              <p:cNvPr id="9" name="Group 132"/>
              <p:cNvGrpSpPr>
                <a:grpSpLocks/>
              </p:cNvGrpSpPr>
              <p:nvPr/>
            </p:nvGrpSpPr>
            <p:grpSpPr bwMode="auto">
              <a:xfrm>
                <a:off x="4603" y="600"/>
                <a:ext cx="384" cy="305"/>
                <a:chOff x="2431" y="3494"/>
                <a:chExt cx="359" cy="266"/>
              </a:xfrm>
            </p:grpSpPr>
            <p:sp>
              <p:nvSpPr>
                <p:cNvPr id="12" name="Freeform 133"/>
                <p:cNvSpPr>
                  <a:spLocks/>
                </p:cNvSpPr>
                <p:nvPr/>
              </p:nvSpPr>
              <p:spPr bwMode="auto">
                <a:xfrm>
                  <a:off x="2439" y="3496"/>
                  <a:ext cx="349" cy="261"/>
                </a:xfrm>
                <a:custGeom>
                  <a:avLst/>
                  <a:gdLst>
                    <a:gd name="T0" fmla="*/ 175 w 698"/>
                    <a:gd name="T1" fmla="*/ 0 h 523"/>
                    <a:gd name="T2" fmla="*/ 175 w 698"/>
                    <a:gd name="T3" fmla="*/ 130 h 523"/>
                    <a:gd name="T4" fmla="*/ 0 w 698"/>
                    <a:gd name="T5" fmla="*/ 130 h 523"/>
                    <a:gd name="T6" fmla="*/ 0 w 698"/>
                    <a:gd name="T7" fmla="*/ 0 h 523"/>
                    <a:gd name="T8" fmla="*/ 175 w 698"/>
                    <a:gd name="T9" fmla="*/ 0 h 5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8"/>
                    <a:gd name="T16" fmla="*/ 0 h 523"/>
                    <a:gd name="T17" fmla="*/ 698 w 698"/>
                    <a:gd name="T18" fmla="*/ 523 h 5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8" h="523">
                      <a:moveTo>
                        <a:pt x="697" y="0"/>
                      </a:moveTo>
                      <a:lnTo>
                        <a:pt x="698" y="523"/>
                      </a:lnTo>
                      <a:lnTo>
                        <a:pt x="0" y="523"/>
                      </a:lnTo>
                      <a:lnTo>
                        <a:pt x="0" y="0"/>
                      </a:lnTo>
                      <a:lnTo>
                        <a:pt x="697" y="0"/>
                      </a:lnTo>
                      <a:close/>
                    </a:path>
                  </a:pathLst>
                </a:custGeom>
                <a:solidFill>
                  <a:srgbClr val="D8AA8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Freeform 134"/>
                <p:cNvSpPr>
                  <a:spLocks/>
                </p:cNvSpPr>
                <p:nvPr/>
              </p:nvSpPr>
              <p:spPr bwMode="auto">
                <a:xfrm>
                  <a:off x="2785" y="3496"/>
                  <a:ext cx="5" cy="264"/>
                </a:xfrm>
                <a:custGeom>
                  <a:avLst/>
                  <a:gdLst>
                    <a:gd name="T0" fmla="*/ 1 w 10"/>
                    <a:gd name="T1" fmla="*/ 132 h 527"/>
                    <a:gd name="T2" fmla="*/ 3 w 10"/>
                    <a:gd name="T3" fmla="*/ 131 h 527"/>
                    <a:gd name="T4" fmla="*/ 3 w 10"/>
                    <a:gd name="T5" fmla="*/ 0 h 527"/>
                    <a:gd name="T6" fmla="*/ 0 w 10"/>
                    <a:gd name="T7" fmla="*/ 0 h 527"/>
                    <a:gd name="T8" fmla="*/ 1 w 10"/>
                    <a:gd name="T9" fmla="*/ 131 h 527"/>
                    <a:gd name="T10" fmla="*/ 1 w 10"/>
                    <a:gd name="T11" fmla="*/ 130 h 527"/>
                    <a:gd name="T12" fmla="*/ 1 w 10"/>
                    <a:gd name="T13" fmla="*/ 132 h 527"/>
                    <a:gd name="T14" fmla="*/ 3 w 10"/>
                    <a:gd name="T15" fmla="*/ 132 h 527"/>
                    <a:gd name="T16" fmla="*/ 3 w 10"/>
                    <a:gd name="T17" fmla="*/ 131 h 527"/>
                    <a:gd name="T18" fmla="*/ 1 w 10"/>
                    <a:gd name="T19" fmla="*/ 132 h 52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527"/>
                    <a:gd name="T32" fmla="*/ 10 w 10"/>
                    <a:gd name="T33" fmla="*/ 527 h 52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527">
                      <a:moveTo>
                        <a:pt x="6" y="527"/>
                      </a:moveTo>
                      <a:lnTo>
                        <a:pt x="10" y="523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1" y="523"/>
                      </a:lnTo>
                      <a:lnTo>
                        <a:pt x="6" y="518"/>
                      </a:lnTo>
                      <a:lnTo>
                        <a:pt x="6" y="527"/>
                      </a:lnTo>
                      <a:lnTo>
                        <a:pt x="10" y="527"/>
                      </a:lnTo>
                      <a:lnTo>
                        <a:pt x="10" y="523"/>
                      </a:lnTo>
                      <a:lnTo>
                        <a:pt x="6" y="5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Freeform 135"/>
                <p:cNvSpPr>
                  <a:spLocks/>
                </p:cNvSpPr>
                <p:nvPr/>
              </p:nvSpPr>
              <p:spPr bwMode="auto">
                <a:xfrm>
                  <a:off x="2431" y="3749"/>
                  <a:ext cx="351" cy="5"/>
                </a:xfrm>
                <a:custGeom>
                  <a:avLst/>
                  <a:gdLst>
                    <a:gd name="T0" fmla="*/ 0 w 703"/>
                    <a:gd name="T1" fmla="*/ 2 h 9"/>
                    <a:gd name="T2" fmla="*/ 1 w 703"/>
                    <a:gd name="T3" fmla="*/ 3 h 9"/>
                    <a:gd name="T4" fmla="*/ 175 w 703"/>
                    <a:gd name="T5" fmla="*/ 3 h 9"/>
                    <a:gd name="T6" fmla="*/ 175 w 703"/>
                    <a:gd name="T7" fmla="*/ 0 h 9"/>
                    <a:gd name="T8" fmla="*/ 1 w 703"/>
                    <a:gd name="T9" fmla="*/ 0 h 9"/>
                    <a:gd name="T10" fmla="*/ 2 w 703"/>
                    <a:gd name="T11" fmla="*/ 2 h 9"/>
                    <a:gd name="T12" fmla="*/ 0 w 703"/>
                    <a:gd name="T13" fmla="*/ 2 h 9"/>
                    <a:gd name="T14" fmla="*/ 0 w 703"/>
                    <a:gd name="T15" fmla="*/ 3 h 9"/>
                    <a:gd name="T16" fmla="*/ 1 w 703"/>
                    <a:gd name="T17" fmla="*/ 3 h 9"/>
                    <a:gd name="T18" fmla="*/ 0 w 703"/>
                    <a:gd name="T19" fmla="*/ 2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03"/>
                    <a:gd name="T31" fmla="*/ 0 h 9"/>
                    <a:gd name="T32" fmla="*/ 703 w 703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03" h="9">
                      <a:moveTo>
                        <a:pt x="0" y="5"/>
                      </a:moveTo>
                      <a:lnTo>
                        <a:pt x="5" y="9"/>
                      </a:lnTo>
                      <a:lnTo>
                        <a:pt x="703" y="9"/>
                      </a:lnTo>
                      <a:lnTo>
                        <a:pt x="703" y="0"/>
                      </a:lnTo>
                      <a:lnTo>
                        <a:pt x="5" y="0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Freeform 136"/>
                <p:cNvSpPr>
                  <a:spLocks/>
                </p:cNvSpPr>
                <p:nvPr/>
              </p:nvSpPr>
              <p:spPr bwMode="auto">
                <a:xfrm>
                  <a:off x="2437" y="3494"/>
                  <a:ext cx="4" cy="263"/>
                </a:xfrm>
                <a:custGeom>
                  <a:avLst/>
                  <a:gdLst>
                    <a:gd name="T0" fmla="*/ 1 w 9"/>
                    <a:gd name="T1" fmla="*/ 0 h 528"/>
                    <a:gd name="T2" fmla="*/ 0 w 9"/>
                    <a:gd name="T3" fmla="*/ 1 h 528"/>
                    <a:gd name="T4" fmla="*/ 0 w 9"/>
                    <a:gd name="T5" fmla="*/ 131 h 528"/>
                    <a:gd name="T6" fmla="*/ 2 w 9"/>
                    <a:gd name="T7" fmla="*/ 131 h 528"/>
                    <a:gd name="T8" fmla="*/ 2 w 9"/>
                    <a:gd name="T9" fmla="*/ 1 h 528"/>
                    <a:gd name="T10" fmla="*/ 1 w 9"/>
                    <a:gd name="T11" fmla="*/ 2 h 528"/>
                    <a:gd name="T12" fmla="*/ 1 w 9"/>
                    <a:gd name="T13" fmla="*/ 0 h 528"/>
                    <a:gd name="T14" fmla="*/ 0 w 9"/>
                    <a:gd name="T15" fmla="*/ 0 h 528"/>
                    <a:gd name="T16" fmla="*/ 0 w 9"/>
                    <a:gd name="T17" fmla="*/ 1 h 528"/>
                    <a:gd name="T18" fmla="*/ 1 w 9"/>
                    <a:gd name="T19" fmla="*/ 0 h 5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528"/>
                    <a:gd name="T32" fmla="*/ 9 w 9"/>
                    <a:gd name="T33" fmla="*/ 528 h 52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528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0" y="528"/>
                      </a:lnTo>
                      <a:lnTo>
                        <a:pt x="9" y="528"/>
                      </a:lnTo>
                      <a:lnTo>
                        <a:pt x="9" y="5"/>
                      </a:lnTo>
                      <a:lnTo>
                        <a:pt x="5" y="9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Rectangle 137"/>
                <p:cNvSpPr>
                  <a:spLocks noChangeArrowheads="1"/>
                </p:cNvSpPr>
                <p:nvPr/>
              </p:nvSpPr>
              <p:spPr bwMode="auto">
                <a:xfrm>
                  <a:off x="2486" y="3628"/>
                  <a:ext cx="135" cy="73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Freeform 138"/>
                <p:cNvSpPr>
                  <a:spLocks/>
                </p:cNvSpPr>
                <p:nvPr/>
              </p:nvSpPr>
              <p:spPr bwMode="auto">
                <a:xfrm>
                  <a:off x="2619" y="3628"/>
                  <a:ext cx="4" cy="76"/>
                </a:xfrm>
                <a:custGeom>
                  <a:avLst/>
                  <a:gdLst>
                    <a:gd name="T0" fmla="*/ 1 w 9"/>
                    <a:gd name="T1" fmla="*/ 38 h 152"/>
                    <a:gd name="T2" fmla="*/ 2 w 9"/>
                    <a:gd name="T3" fmla="*/ 37 h 152"/>
                    <a:gd name="T4" fmla="*/ 2 w 9"/>
                    <a:gd name="T5" fmla="*/ 0 h 152"/>
                    <a:gd name="T6" fmla="*/ 0 w 9"/>
                    <a:gd name="T7" fmla="*/ 0 h 152"/>
                    <a:gd name="T8" fmla="*/ 0 w 9"/>
                    <a:gd name="T9" fmla="*/ 37 h 152"/>
                    <a:gd name="T10" fmla="*/ 1 w 9"/>
                    <a:gd name="T11" fmla="*/ 36 h 152"/>
                    <a:gd name="T12" fmla="*/ 1 w 9"/>
                    <a:gd name="T13" fmla="*/ 38 h 152"/>
                    <a:gd name="T14" fmla="*/ 2 w 9"/>
                    <a:gd name="T15" fmla="*/ 38 h 152"/>
                    <a:gd name="T16" fmla="*/ 2 w 9"/>
                    <a:gd name="T17" fmla="*/ 37 h 152"/>
                    <a:gd name="T18" fmla="*/ 1 w 9"/>
                    <a:gd name="T19" fmla="*/ 38 h 15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152"/>
                    <a:gd name="T32" fmla="*/ 9 w 9"/>
                    <a:gd name="T33" fmla="*/ 152 h 15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152">
                      <a:moveTo>
                        <a:pt x="4" y="152"/>
                      </a:moveTo>
                      <a:lnTo>
                        <a:pt x="9" y="147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47"/>
                      </a:lnTo>
                      <a:lnTo>
                        <a:pt x="4" y="142"/>
                      </a:lnTo>
                      <a:lnTo>
                        <a:pt x="4" y="152"/>
                      </a:lnTo>
                      <a:lnTo>
                        <a:pt x="9" y="152"/>
                      </a:lnTo>
                      <a:lnTo>
                        <a:pt x="9" y="147"/>
                      </a:lnTo>
                      <a:lnTo>
                        <a:pt x="4" y="1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Freeform 139"/>
                <p:cNvSpPr>
                  <a:spLocks/>
                </p:cNvSpPr>
                <p:nvPr/>
              </p:nvSpPr>
              <p:spPr bwMode="auto">
                <a:xfrm>
                  <a:off x="2484" y="3699"/>
                  <a:ext cx="137" cy="5"/>
                </a:xfrm>
                <a:custGeom>
                  <a:avLst/>
                  <a:gdLst>
                    <a:gd name="T0" fmla="*/ 0 w 275"/>
                    <a:gd name="T1" fmla="*/ 1 h 10"/>
                    <a:gd name="T2" fmla="*/ 1 w 275"/>
                    <a:gd name="T3" fmla="*/ 3 h 10"/>
                    <a:gd name="T4" fmla="*/ 68 w 275"/>
                    <a:gd name="T5" fmla="*/ 3 h 10"/>
                    <a:gd name="T6" fmla="*/ 68 w 275"/>
                    <a:gd name="T7" fmla="*/ 0 h 10"/>
                    <a:gd name="T8" fmla="*/ 1 w 275"/>
                    <a:gd name="T9" fmla="*/ 0 h 10"/>
                    <a:gd name="T10" fmla="*/ 2 w 275"/>
                    <a:gd name="T11" fmla="*/ 1 h 10"/>
                    <a:gd name="T12" fmla="*/ 0 w 275"/>
                    <a:gd name="T13" fmla="*/ 1 h 10"/>
                    <a:gd name="T14" fmla="*/ 0 w 275"/>
                    <a:gd name="T15" fmla="*/ 3 h 10"/>
                    <a:gd name="T16" fmla="*/ 1 w 275"/>
                    <a:gd name="T17" fmla="*/ 3 h 10"/>
                    <a:gd name="T18" fmla="*/ 0 w 275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75"/>
                    <a:gd name="T31" fmla="*/ 0 h 10"/>
                    <a:gd name="T32" fmla="*/ 275 w 275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75" h="10">
                      <a:moveTo>
                        <a:pt x="0" y="5"/>
                      </a:moveTo>
                      <a:lnTo>
                        <a:pt x="5" y="10"/>
                      </a:lnTo>
                      <a:lnTo>
                        <a:pt x="275" y="10"/>
                      </a:lnTo>
                      <a:lnTo>
                        <a:pt x="275" y="0"/>
                      </a:ln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140"/>
                <p:cNvSpPr>
                  <a:spLocks/>
                </p:cNvSpPr>
                <p:nvPr/>
              </p:nvSpPr>
              <p:spPr bwMode="auto">
                <a:xfrm>
                  <a:off x="2484" y="3625"/>
                  <a:ext cx="4" cy="76"/>
                </a:xfrm>
                <a:custGeom>
                  <a:avLst/>
                  <a:gdLst>
                    <a:gd name="T0" fmla="*/ 1 w 10"/>
                    <a:gd name="T1" fmla="*/ 0 h 152"/>
                    <a:gd name="T2" fmla="*/ 0 w 10"/>
                    <a:gd name="T3" fmla="*/ 1 h 152"/>
                    <a:gd name="T4" fmla="*/ 0 w 10"/>
                    <a:gd name="T5" fmla="*/ 38 h 152"/>
                    <a:gd name="T6" fmla="*/ 2 w 10"/>
                    <a:gd name="T7" fmla="*/ 38 h 152"/>
                    <a:gd name="T8" fmla="*/ 2 w 10"/>
                    <a:gd name="T9" fmla="*/ 1 h 152"/>
                    <a:gd name="T10" fmla="*/ 1 w 10"/>
                    <a:gd name="T11" fmla="*/ 2 h 152"/>
                    <a:gd name="T12" fmla="*/ 1 w 10"/>
                    <a:gd name="T13" fmla="*/ 0 h 152"/>
                    <a:gd name="T14" fmla="*/ 0 w 10"/>
                    <a:gd name="T15" fmla="*/ 0 h 152"/>
                    <a:gd name="T16" fmla="*/ 0 w 10"/>
                    <a:gd name="T17" fmla="*/ 1 h 152"/>
                    <a:gd name="T18" fmla="*/ 1 w 10"/>
                    <a:gd name="T19" fmla="*/ 0 h 15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152"/>
                    <a:gd name="T32" fmla="*/ 10 w 10"/>
                    <a:gd name="T33" fmla="*/ 152 h 15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152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0" y="152"/>
                      </a:lnTo>
                      <a:lnTo>
                        <a:pt x="10" y="152"/>
                      </a:lnTo>
                      <a:lnTo>
                        <a:pt x="10" y="5"/>
                      </a:lnTo>
                      <a:lnTo>
                        <a:pt x="5" y="9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141"/>
                <p:cNvSpPr>
                  <a:spLocks/>
                </p:cNvSpPr>
                <p:nvPr/>
              </p:nvSpPr>
              <p:spPr bwMode="auto">
                <a:xfrm>
                  <a:off x="2486" y="3625"/>
                  <a:ext cx="137" cy="5"/>
                </a:xfrm>
                <a:custGeom>
                  <a:avLst/>
                  <a:gdLst>
                    <a:gd name="T0" fmla="*/ 68 w 275"/>
                    <a:gd name="T1" fmla="*/ 2 h 9"/>
                    <a:gd name="T2" fmla="*/ 67 w 275"/>
                    <a:gd name="T3" fmla="*/ 0 h 9"/>
                    <a:gd name="T4" fmla="*/ 0 w 275"/>
                    <a:gd name="T5" fmla="*/ 0 h 9"/>
                    <a:gd name="T6" fmla="*/ 0 w 275"/>
                    <a:gd name="T7" fmla="*/ 3 h 9"/>
                    <a:gd name="T8" fmla="*/ 67 w 275"/>
                    <a:gd name="T9" fmla="*/ 3 h 9"/>
                    <a:gd name="T10" fmla="*/ 66 w 275"/>
                    <a:gd name="T11" fmla="*/ 2 h 9"/>
                    <a:gd name="T12" fmla="*/ 68 w 275"/>
                    <a:gd name="T13" fmla="*/ 2 h 9"/>
                    <a:gd name="T14" fmla="*/ 68 w 275"/>
                    <a:gd name="T15" fmla="*/ 0 h 9"/>
                    <a:gd name="T16" fmla="*/ 67 w 275"/>
                    <a:gd name="T17" fmla="*/ 0 h 9"/>
                    <a:gd name="T18" fmla="*/ 68 w 275"/>
                    <a:gd name="T19" fmla="*/ 2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75"/>
                    <a:gd name="T31" fmla="*/ 0 h 9"/>
                    <a:gd name="T32" fmla="*/ 275 w 27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75" h="9">
                      <a:moveTo>
                        <a:pt x="275" y="5"/>
                      </a:moveTo>
                      <a:lnTo>
                        <a:pt x="270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270" y="9"/>
                      </a:lnTo>
                      <a:lnTo>
                        <a:pt x="266" y="5"/>
                      </a:lnTo>
                      <a:lnTo>
                        <a:pt x="275" y="5"/>
                      </a:lnTo>
                      <a:lnTo>
                        <a:pt x="275" y="0"/>
                      </a:lnTo>
                      <a:lnTo>
                        <a:pt x="270" y="0"/>
                      </a:lnTo>
                      <a:lnTo>
                        <a:pt x="27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142"/>
                <p:cNvSpPr>
                  <a:spLocks/>
                </p:cNvSpPr>
                <p:nvPr/>
              </p:nvSpPr>
              <p:spPr bwMode="auto">
                <a:xfrm>
                  <a:off x="2498" y="3641"/>
                  <a:ext cx="110" cy="47"/>
                </a:xfrm>
                <a:custGeom>
                  <a:avLst/>
                  <a:gdLst>
                    <a:gd name="T0" fmla="*/ 55 w 220"/>
                    <a:gd name="T1" fmla="*/ 0 h 93"/>
                    <a:gd name="T2" fmla="*/ 55 w 220"/>
                    <a:gd name="T3" fmla="*/ 24 h 93"/>
                    <a:gd name="T4" fmla="*/ 1 w 220"/>
                    <a:gd name="T5" fmla="*/ 24 h 93"/>
                    <a:gd name="T6" fmla="*/ 0 w 220"/>
                    <a:gd name="T7" fmla="*/ 0 h 93"/>
                    <a:gd name="T8" fmla="*/ 55 w 220"/>
                    <a:gd name="T9" fmla="*/ 0 h 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93"/>
                    <a:gd name="T17" fmla="*/ 220 w 220"/>
                    <a:gd name="T18" fmla="*/ 93 h 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93">
                      <a:moveTo>
                        <a:pt x="219" y="0"/>
                      </a:moveTo>
                      <a:lnTo>
                        <a:pt x="220" y="93"/>
                      </a:lnTo>
                      <a:lnTo>
                        <a:pt x="1" y="93"/>
                      </a:lnTo>
                      <a:lnTo>
                        <a:pt x="0" y="0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143"/>
                <p:cNvSpPr>
                  <a:spLocks/>
                </p:cNvSpPr>
                <p:nvPr/>
              </p:nvSpPr>
              <p:spPr bwMode="auto">
                <a:xfrm>
                  <a:off x="2606" y="3641"/>
                  <a:ext cx="4" cy="49"/>
                </a:xfrm>
                <a:custGeom>
                  <a:avLst/>
                  <a:gdLst>
                    <a:gd name="T0" fmla="*/ 1 w 9"/>
                    <a:gd name="T1" fmla="*/ 25 h 98"/>
                    <a:gd name="T2" fmla="*/ 2 w 9"/>
                    <a:gd name="T3" fmla="*/ 24 h 98"/>
                    <a:gd name="T4" fmla="*/ 1 w 9"/>
                    <a:gd name="T5" fmla="*/ 0 h 98"/>
                    <a:gd name="T6" fmla="*/ 0 w 9"/>
                    <a:gd name="T7" fmla="*/ 0 h 98"/>
                    <a:gd name="T8" fmla="*/ 0 w 9"/>
                    <a:gd name="T9" fmla="*/ 24 h 98"/>
                    <a:gd name="T10" fmla="*/ 1 w 9"/>
                    <a:gd name="T11" fmla="*/ 23 h 98"/>
                    <a:gd name="T12" fmla="*/ 1 w 9"/>
                    <a:gd name="T13" fmla="*/ 25 h 98"/>
                    <a:gd name="T14" fmla="*/ 2 w 9"/>
                    <a:gd name="T15" fmla="*/ 25 h 98"/>
                    <a:gd name="T16" fmla="*/ 2 w 9"/>
                    <a:gd name="T17" fmla="*/ 24 h 98"/>
                    <a:gd name="T18" fmla="*/ 1 w 9"/>
                    <a:gd name="T19" fmla="*/ 25 h 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98"/>
                    <a:gd name="T32" fmla="*/ 9 w 9"/>
                    <a:gd name="T33" fmla="*/ 98 h 9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98">
                      <a:moveTo>
                        <a:pt x="5" y="98"/>
                      </a:moveTo>
                      <a:lnTo>
                        <a:pt x="8" y="93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1" y="93"/>
                      </a:lnTo>
                      <a:lnTo>
                        <a:pt x="5" y="89"/>
                      </a:lnTo>
                      <a:lnTo>
                        <a:pt x="5" y="98"/>
                      </a:lnTo>
                      <a:lnTo>
                        <a:pt x="9" y="98"/>
                      </a:lnTo>
                      <a:lnTo>
                        <a:pt x="9" y="93"/>
                      </a:lnTo>
                      <a:lnTo>
                        <a:pt x="5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144"/>
                <p:cNvSpPr>
                  <a:spLocks/>
                </p:cNvSpPr>
                <p:nvPr/>
              </p:nvSpPr>
              <p:spPr bwMode="auto">
                <a:xfrm>
                  <a:off x="2496" y="3685"/>
                  <a:ext cx="112" cy="5"/>
                </a:xfrm>
                <a:custGeom>
                  <a:avLst/>
                  <a:gdLst>
                    <a:gd name="T0" fmla="*/ 1 w 223"/>
                    <a:gd name="T1" fmla="*/ 1 h 9"/>
                    <a:gd name="T2" fmla="*/ 1 w 223"/>
                    <a:gd name="T3" fmla="*/ 3 h 9"/>
                    <a:gd name="T4" fmla="*/ 56 w 223"/>
                    <a:gd name="T5" fmla="*/ 3 h 9"/>
                    <a:gd name="T6" fmla="*/ 56 w 223"/>
                    <a:gd name="T7" fmla="*/ 0 h 9"/>
                    <a:gd name="T8" fmla="*/ 1 w 223"/>
                    <a:gd name="T9" fmla="*/ 0 h 9"/>
                    <a:gd name="T10" fmla="*/ 2 w 223"/>
                    <a:gd name="T11" fmla="*/ 1 h 9"/>
                    <a:gd name="T12" fmla="*/ 0 w 223"/>
                    <a:gd name="T13" fmla="*/ 1 h 9"/>
                    <a:gd name="T14" fmla="*/ 1 w 223"/>
                    <a:gd name="T15" fmla="*/ 2 h 9"/>
                    <a:gd name="T16" fmla="*/ 1 w 223"/>
                    <a:gd name="T17" fmla="*/ 3 h 9"/>
                    <a:gd name="T18" fmla="*/ 1 w 223"/>
                    <a:gd name="T19" fmla="*/ 1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23"/>
                    <a:gd name="T31" fmla="*/ 0 h 9"/>
                    <a:gd name="T32" fmla="*/ 223 w 223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23" h="9">
                      <a:moveTo>
                        <a:pt x="1" y="4"/>
                      </a:moveTo>
                      <a:lnTo>
                        <a:pt x="4" y="9"/>
                      </a:lnTo>
                      <a:lnTo>
                        <a:pt x="223" y="9"/>
                      </a:lnTo>
                      <a:lnTo>
                        <a:pt x="223" y="0"/>
                      </a:lnTo>
                      <a:lnTo>
                        <a:pt x="4" y="0"/>
                      </a:lnTo>
                      <a:lnTo>
                        <a:pt x="8" y="4"/>
                      </a:ln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4" y="9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145"/>
                <p:cNvSpPr>
                  <a:spLocks/>
                </p:cNvSpPr>
                <p:nvPr/>
              </p:nvSpPr>
              <p:spPr bwMode="auto">
                <a:xfrm>
                  <a:off x="2496" y="3639"/>
                  <a:ext cx="4" cy="49"/>
                </a:xfrm>
                <a:custGeom>
                  <a:avLst/>
                  <a:gdLst>
                    <a:gd name="T0" fmla="*/ 1 w 9"/>
                    <a:gd name="T1" fmla="*/ 0 h 98"/>
                    <a:gd name="T2" fmla="*/ 0 w 9"/>
                    <a:gd name="T3" fmla="*/ 2 h 98"/>
                    <a:gd name="T4" fmla="*/ 0 w 9"/>
                    <a:gd name="T5" fmla="*/ 25 h 98"/>
                    <a:gd name="T6" fmla="*/ 2 w 9"/>
                    <a:gd name="T7" fmla="*/ 25 h 98"/>
                    <a:gd name="T8" fmla="*/ 2 w 9"/>
                    <a:gd name="T9" fmla="*/ 2 h 98"/>
                    <a:gd name="T10" fmla="*/ 1 w 9"/>
                    <a:gd name="T11" fmla="*/ 3 h 98"/>
                    <a:gd name="T12" fmla="*/ 1 w 9"/>
                    <a:gd name="T13" fmla="*/ 0 h 98"/>
                    <a:gd name="T14" fmla="*/ 0 w 9"/>
                    <a:gd name="T15" fmla="*/ 0 h 98"/>
                    <a:gd name="T16" fmla="*/ 0 w 9"/>
                    <a:gd name="T17" fmla="*/ 2 h 98"/>
                    <a:gd name="T18" fmla="*/ 1 w 9"/>
                    <a:gd name="T19" fmla="*/ 0 h 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98"/>
                    <a:gd name="T32" fmla="*/ 9 w 9"/>
                    <a:gd name="T33" fmla="*/ 98 h 9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98">
                      <a:moveTo>
                        <a:pt x="4" y="0"/>
                      </a:moveTo>
                      <a:lnTo>
                        <a:pt x="1" y="5"/>
                      </a:lnTo>
                      <a:lnTo>
                        <a:pt x="2" y="98"/>
                      </a:lnTo>
                      <a:lnTo>
                        <a:pt x="9" y="98"/>
                      </a:lnTo>
                      <a:lnTo>
                        <a:pt x="8" y="5"/>
                      </a:lnTo>
                      <a:lnTo>
                        <a:pt x="4" y="1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146"/>
                <p:cNvSpPr>
                  <a:spLocks/>
                </p:cNvSpPr>
                <p:nvPr/>
              </p:nvSpPr>
              <p:spPr bwMode="auto">
                <a:xfrm>
                  <a:off x="2498" y="3639"/>
                  <a:ext cx="112" cy="4"/>
                </a:xfrm>
                <a:custGeom>
                  <a:avLst/>
                  <a:gdLst>
                    <a:gd name="T0" fmla="*/ 56 w 223"/>
                    <a:gd name="T1" fmla="*/ 1 h 10"/>
                    <a:gd name="T2" fmla="*/ 55 w 223"/>
                    <a:gd name="T3" fmla="*/ 0 h 10"/>
                    <a:gd name="T4" fmla="*/ 0 w 223"/>
                    <a:gd name="T5" fmla="*/ 0 h 10"/>
                    <a:gd name="T6" fmla="*/ 0 w 223"/>
                    <a:gd name="T7" fmla="*/ 2 h 10"/>
                    <a:gd name="T8" fmla="*/ 55 w 223"/>
                    <a:gd name="T9" fmla="*/ 2 h 10"/>
                    <a:gd name="T10" fmla="*/ 54 w 223"/>
                    <a:gd name="T11" fmla="*/ 1 h 10"/>
                    <a:gd name="T12" fmla="*/ 56 w 223"/>
                    <a:gd name="T13" fmla="*/ 1 h 10"/>
                    <a:gd name="T14" fmla="*/ 56 w 223"/>
                    <a:gd name="T15" fmla="*/ 0 h 10"/>
                    <a:gd name="T16" fmla="*/ 55 w 223"/>
                    <a:gd name="T17" fmla="*/ 0 h 10"/>
                    <a:gd name="T18" fmla="*/ 56 w 223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23"/>
                    <a:gd name="T31" fmla="*/ 0 h 10"/>
                    <a:gd name="T32" fmla="*/ 223 w 223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23" h="10">
                      <a:moveTo>
                        <a:pt x="222" y="5"/>
                      </a:moveTo>
                      <a:lnTo>
                        <a:pt x="219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219" y="10"/>
                      </a:lnTo>
                      <a:lnTo>
                        <a:pt x="215" y="5"/>
                      </a:lnTo>
                      <a:lnTo>
                        <a:pt x="223" y="5"/>
                      </a:lnTo>
                      <a:lnTo>
                        <a:pt x="222" y="2"/>
                      </a:lnTo>
                      <a:lnTo>
                        <a:pt x="219" y="0"/>
                      </a:lnTo>
                      <a:lnTo>
                        <a:pt x="222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147"/>
                <p:cNvSpPr>
                  <a:spLocks/>
                </p:cNvSpPr>
                <p:nvPr/>
              </p:nvSpPr>
              <p:spPr bwMode="auto">
                <a:xfrm>
                  <a:off x="2511" y="3524"/>
                  <a:ext cx="177" cy="149"/>
                </a:xfrm>
                <a:custGeom>
                  <a:avLst/>
                  <a:gdLst>
                    <a:gd name="T0" fmla="*/ 73 w 356"/>
                    <a:gd name="T1" fmla="*/ 74 h 300"/>
                    <a:gd name="T2" fmla="*/ 0 w 356"/>
                    <a:gd name="T3" fmla="*/ 22 h 300"/>
                    <a:gd name="T4" fmla="*/ 15 w 356"/>
                    <a:gd name="T5" fmla="*/ 0 h 300"/>
                    <a:gd name="T6" fmla="*/ 88 w 356"/>
                    <a:gd name="T7" fmla="*/ 52 h 300"/>
                    <a:gd name="T8" fmla="*/ 73 w 356"/>
                    <a:gd name="T9" fmla="*/ 74 h 3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00"/>
                    <a:gd name="T17" fmla="*/ 356 w 356"/>
                    <a:gd name="T18" fmla="*/ 300 h 3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00">
                      <a:moveTo>
                        <a:pt x="294" y="300"/>
                      </a:moveTo>
                      <a:lnTo>
                        <a:pt x="0" y="89"/>
                      </a:lnTo>
                      <a:lnTo>
                        <a:pt x="63" y="0"/>
                      </a:lnTo>
                      <a:lnTo>
                        <a:pt x="356" y="211"/>
                      </a:lnTo>
                      <a:lnTo>
                        <a:pt x="294" y="300"/>
                      </a:lnTo>
                      <a:close/>
                    </a:path>
                  </a:pathLst>
                </a:custGeom>
                <a:solidFill>
                  <a:srgbClr val="C10A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148"/>
                <p:cNvSpPr>
                  <a:spLocks/>
                </p:cNvSpPr>
                <p:nvPr/>
              </p:nvSpPr>
              <p:spPr bwMode="auto">
                <a:xfrm>
                  <a:off x="2508" y="3566"/>
                  <a:ext cx="150" cy="109"/>
                </a:xfrm>
                <a:custGeom>
                  <a:avLst/>
                  <a:gdLst>
                    <a:gd name="T0" fmla="*/ 0 w 301"/>
                    <a:gd name="T1" fmla="*/ 1 h 218"/>
                    <a:gd name="T2" fmla="*/ 0 w 301"/>
                    <a:gd name="T3" fmla="*/ 2 h 218"/>
                    <a:gd name="T4" fmla="*/ 74 w 301"/>
                    <a:gd name="T5" fmla="*/ 55 h 218"/>
                    <a:gd name="T6" fmla="*/ 75 w 301"/>
                    <a:gd name="T7" fmla="*/ 53 h 218"/>
                    <a:gd name="T8" fmla="*/ 2 w 301"/>
                    <a:gd name="T9" fmla="*/ 0 h 218"/>
                    <a:gd name="T10" fmla="*/ 2 w 301"/>
                    <a:gd name="T11" fmla="*/ 2 h 218"/>
                    <a:gd name="T12" fmla="*/ 0 w 301"/>
                    <a:gd name="T13" fmla="*/ 1 h 218"/>
                    <a:gd name="T14" fmla="*/ 0 w 301"/>
                    <a:gd name="T15" fmla="*/ 1 h 218"/>
                    <a:gd name="T16" fmla="*/ 0 w 301"/>
                    <a:gd name="T17" fmla="*/ 2 h 218"/>
                    <a:gd name="T18" fmla="*/ 0 w 301"/>
                    <a:gd name="T19" fmla="*/ 1 h 2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01"/>
                    <a:gd name="T31" fmla="*/ 0 h 218"/>
                    <a:gd name="T32" fmla="*/ 301 w 301"/>
                    <a:gd name="T33" fmla="*/ 218 h 2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01" h="218">
                      <a:moveTo>
                        <a:pt x="2" y="2"/>
                      </a:moveTo>
                      <a:lnTo>
                        <a:pt x="3" y="7"/>
                      </a:lnTo>
                      <a:lnTo>
                        <a:pt x="296" y="218"/>
                      </a:lnTo>
                      <a:lnTo>
                        <a:pt x="301" y="211"/>
                      </a:lnTo>
                      <a:lnTo>
                        <a:pt x="8" y="0"/>
                      </a:lnTo>
                      <a:lnTo>
                        <a:pt x="9" y="6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3" y="7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149"/>
                <p:cNvSpPr>
                  <a:spLocks/>
                </p:cNvSpPr>
                <p:nvPr/>
              </p:nvSpPr>
              <p:spPr bwMode="auto">
                <a:xfrm>
                  <a:off x="2509" y="3521"/>
                  <a:ext cx="34" cy="48"/>
                </a:xfrm>
                <a:custGeom>
                  <a:avLst/>
                  <a:gdLst>
                    <a:gd name="T0" fmla="*/ 17 w 69"/>
                    <a:gd name="T1" fmla="*/ 0 h 97"/>
                    <a:gd name="T2" fmla="*/ 15 w 69"/>
                    <a:gd name="T3" fmla="*/ 1 h 97"/>
                    <a:gd name="T4" fmla="*/ 0 w 69"/>
                    <a:gd name="T5" fmla="*/ 23 h 97"/>
                    <a:gd name="T6" fmla="*/ 1 w 69"/>
                    <a:gd name="T7" fmla="*/ 24 h 97"/>
                    <a:gd name="T8" fmla="*/ 17 w 69"/>
                    <a:gd name="T9" fmla="*/ 2 h 97"/>
                    <a:gd name="T10" fmla="*/ 15 w 69"/>
                    <a:gd name="T11" fmla="*/ 2 h 97"/>
                    <a:gd name="T12" fmla="*/ 17 w 69"/>
                    <a:gd name="T13" fmla="*/ 0 h 97"/>
                    <a:gd name="T14" fmla="*/ 16 w 69"/>
                    <a:gd name="T15" fmla="*/ 0 h 97"/>
                    <a:gd name="T16" fmla="*/ 15 w 69"/>
                    <a:gd name="T17" fmla="*/ 1 h 97"/>
                    <a:gd name="T18" fmla="*/ 17 w 69"/>
                    <a:gd name="T19" fmla="*/ 0 h 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9"/>
                    <a:gd name="T31" fmla="*/ 0 h 97"/>
                    <a:gd name="T32" fmla="*/ 69 w 69"/>
                    <a:gd name="T33" fmla="*/ 97 h 9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9" h="97">
                      <a:moveTo>
                        <a:pt x="68" y="3"/>
                      </a:moveTo>
                      <a:lnTo>
                        <a:pt x="62" y="4"/>
                      </a:lnTo>
                      <a:lnTo>
                        <a:pt x="0" y="93"/>
                      </a:lnTo>
                      <a:lnTo>
                        <a:pt x="7" y="97"/>
                      </a:lnTo>
                      <a:lnTo>
                        <a:pt x="69" y="8"/>
                      </a:lnTo>
                      <a:lnTo>
                        <a:pt x="63" y="10"/>
                      </a:lnTo>
                      <a:lnTo>
                        <a:pt x="68" y="3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68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150"/>
                <p:cNvSpPr>
                  <a:spLocks/>
                </p:cNvSpPr>
                <p:nvPr/>
              </p:nvSpPr>
              <p:spPr bwMode="auto">
                <a:xfrm>
                  <a:off x="2541" y="3522"/>
                  <a:ext cx="150" cy="109"/>
                </a:xfrm>
                <a:custGeom>
                  <a:avLst/>
                  <a:gdLst>
                    <a:gd name="T0" fmla="*/ 74 w 302"/>
                    <a:gd name="T1" fmla="*/ 54 h 217"/>
                    <a:gd name="T2" fmla="*/ 74 w 302"/>
                    <a:gd name="T3" fmla="*/ 53 h 217"/>
                    <a:gd name="T4" fmla="*/ 1 w 302"/>
                    <a:gd name="T5" fmla="*/ 0 h 217"/>
                    <a:gd name="T6" fmla="*/ 0 w 302"/>
                    <a:gd name="T7" fmla="*/ 2 h 217"/>
                    <a:gd name="T8" fmla="*/ 73 w 302"/>
                    <a:gd name="T9" fmla="*/ 55 h 217"/>
                    <a:gd name="T10" fmla="*/ 72 w 302"/>
                    <a:gd name="T11" fmla="*/ 53 h 217"/>
                    <a:gd name="T12" fmla="*/ 74 w 302"/>
                    <a:gd name="T13" fmla="*/ 54 h 217"/>
                    <a:gd name="T14" fmla="*/ 75 w 302"/>
                    <a:gd name="T15" fmla="*/ 54 h 217"/>
                    <a:gd name="T16" fmla="*/ 74 w 302"/>
                    <a:gd name="T17" fmla="*/ 53 h 217"/>
                    <a:gd name="T18" fmla="*/ 74 w 302"/>
                    <a:gd name="T19" fmla="*/ 54 h 2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02"/>
                    <a:gd name="T31" fmla="*/ 0 h 217"/>
                    <a:gd name="T32" fmla="*/ 302 w 302"/>
                    <a:gd name="T33" fmla="*/ 217 h 2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02" h="217">
                      <a:moveTo>
                        <a:pt x="299" y="216"/>
                      </a:moveTo>
                      <a:lnTo>
                        <a:pt x="298" y="210"/>
                      </a:lnTo>
                      <a:lnTo>
                        <a:pt x="5" y="0"/>
                      </a:lnTo>
                      <a:lnTo>
                        <a:pt x="0" y="7"/>
                      </a:lnTo>
                      <a:lnTo>
                        <a:pt x="293" y="217"/>
                      </a:lnTo>
                      <a:lnTo>
                        <a:pt x="292" y="212"/>
                      </a:lnTo>
                      <a:lnTo>
                        <a:pt x="299" y="216"/>
                      </a:lnTo>
                      <a:lnTo>
                        <a:pt x="302" y="214"/>
                      </a:lnTo>
                      <a:lnTo>
                        <a:pt x="298" y="210"/>
                      </a:lnTo>
                      <a:lnTo>
                        <a:pt x="299" y="2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151"/>
                <p:cNvSpPr>
                  <a:spLocks/>
                </p:cNvSpPr>
                <p:nvPr/>
              </p:nvSpPr>
              <p:spPr bwMode="auto">
                <a:xfrm>
                  <a:off x="2656" y="3628"/>
                  <a:ext cx="34" cy="48"/>
                </a:xfrm>
                <a:custGeom>
                  <a:avLst/>
                  <a:gdLst>
                    <a:gd name="T0" fmla="*/ 0 w 69"/>
                    <a:gd name="T1" fmla="*/ 24 h 96"/>
                    <a:gd name="T2" fmla="*/ 1 w 69"/>
                    <a:gd name="T3" fmla="*/ 24 h 96"/>
                    <a:gd name="T4" fmla="*/ 17 w 69"/>
                    <a:gd name="T5" fmla="*/ 1 h 96"/>
                    <a:gd name="T6" fmla="*/ 15 w 69"/>
                    <a:gd name="T7" fmla="*/ 0 h 96"/>
                    <a:gd name="T8" fmla="*/ 0 w 69"/>
                    <a:gd name="T9" fmla="*/ 22 h 96"/>
                    <a:gd name="T10" fmla="*/ 1 w 69"/>
                    <a:gd name="T11" fmla="*/ 22 h 96"/>
                    <a:gd name="T12" fmla="*/ 0 w 69"/>
                    <a:gd name="T13" fmla="*/ 24 h 96"/>
                    <a:gd name="T14" fmla="*/ 1 w 69"/>
                    <a:gd name="T15" fmla="*/ 24 h 96"/>
                    <a:gd name="T16" fmla="*/ 1 w 69"/>
                    <a:gd name="T17" fmla="*/ 24 h 96"/>
                    <a:gd name="T18" fmla="*/ 0 w 69"/>
                    <a:gd name="T19" fmla="*/ 24 h 9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9"/>
                    <a:gd name="T31" fmla="*/ 0 h 96"/>
                    <a:gd name="T32" fmla="*/ 69 w 69"/>
                    <a:gd name="T33" fmla="*/ 96 h 9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9" h="96">
                      <a:moveTo>
                        <a:pt x="1" y="94"/>
                      </a:moveTo>
                      <a:lnTo>
                        <a:pt x="7" y="93"/>
                      </a:lnTo>
                      <a:lnTo>
                        <a:pt x="69" y="4"/>
                      </a:lnTo>
                      <a:lnTo>
                        <a:pt x="62" y="0"/>
                      </a:lnTo>
                      <a:lnTo>
                        <a:pt x="0" y="88"/>
                      </a:lnTo>
                      <a:lnTo>
                        <a:pt x="6" y="87"/>
                      </a:lnTo>
                      <a:lnTo>
                        <a:pt x="1" y="94"/>
                      </a:lnTo>
                      <a:lnTo>
                        <a:pt x="4" y="96"/>
                      </a:lnTo>
                      <a:lnTo>
                        <a:pt x="7" y="93"/>
                      </a:lnTo>
                      <a:lnTo>
                        <a:pt x="1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" name="Freeform 152"/>
              <p:cNvSpPr>
                <a:spLocks/>
              </p:cNvSpPr>
              <p:nvPr/>
            </p:nvSpPr>
            <p:spPr bwMode="auto">
              <a:xfrm>
                <a:off x="4987" y="555"/>
                <a:ext cx="104" cy="392"/>
              </a:xfrm>
              <a:custGeom>
                <a:avLst/>
                <a:gdLst>
                  <a:gd name="T0" fmla="*/ 0 w 100"/>
                  <a:gd name="T1" fmla="*/ 437 h 352"/>
                  <a:gd name="T2" fmla="*/ 108 w 100"/>
                  <a:gd name="T3" fmla="*/ 263 h 352"/>
                  <a:gd name="T4" fmla="*/ 107 w 100"/>
                  <a:gd name="T5" fmla="*/ 0 h 352"/>
                  <a:gd name="T6" fmla="*/ 0 w 100"/>
                  <a:gd name="T7" fmla="*/ 114 h 352"/>
                  <a:gd name="T8" fmla="*/ 0 w 100"/>
                  <a:gd name="T9" fmla="*/ 437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352"/>
                  <a:gd name="T17" fmla="*/ 100 w 100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352">
                    <a:moveTo>
                      <a:pt x="0" y="352"/>
                    </a:moveTo>
                    <a:lnTo>
                      <a:pt x="100" y="212"/>
                    </a:lnTo>
                    <a:lnTo>
                      <a:pt x="99" y="0"/>
                    </a:lnTo>
                    <a:lnTo>
                      <a:pt x="0" y="9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FCFA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153"/>
              <p:cNvSpPr>
                <a:spLocks/>
              </p:cNvSpPr>
              <p:nvPr/>
            </p:nvSpPr>
            <p:spPr bwMode="auto">
              <a:xfrm>
                <a:off x="4611" y="555"/>
                <a:ext cx="479" cy="97"/>
              </a:xfrm>
              <a:custGeom>
                <a:avLst/>
                <a:gdLst>
                  <a:gd name="T0" fmla="*/ 0 w 462"/>
                  <a:gd name="T1" fmla="*/ 108 h 87"/>
                  <a:gd name="T2" fmla="*/ 390 w 462"/>
                  <a:gd name="T3" fmla="*/ 108 h 87"/>
                  <a:gd name="T4" fmla="*/ 497 w 462"/>
                  <a:gd name="T5" fmla="*/ 0 h 87"/>
                  <a:gd name="T6" fmla="*/ 168 w 462"/>
                  <a:gd name="T7" fmla="*/ 0 h 87"/>
                  <a:gd name="T8" fmla="*/ 0 w 462"/>
                  <a:gd name="T9" fmla="*/ 108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2"/>
                  <a:gd name="T16" fmla="*/ 0 h 87"/>
                  <a:gd name="T17" fmla="*/ 462 w 462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2" h="87">
                    <a:moveTo>
                      <a:pt x="0" y="87"/>
                    </a:moveTo>
                    <a:lnTo>
                      <a:pt x="363" y="87"/>
                    </a:lnTo>
                    <a:lnTo>
                      <a:pt x="462" y="0"/>
                    </a:lnTo>
                    <a:lnTo>
                      <a:pt x="156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CFA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5105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Lift with the legs to allow the body’s powerful leg muscles to do the work.</a:t>
            </a:r>
          </a:p>
          <a:p>
            <a:r>
              <a:rPr lang="en-US" dirty="0" smtClean="0"/>
              <a:t>Flex the knees and hips, not the back.</a:t>
            </a:r>
          </a:p>
          <a:p>
            <a:r>
              <a:rPr lang="en-US" dirty="0" smtClean="0"/>
              <a:t>Avoid bending &amp; twisting at the waist.</a:t>
            </a:r>
          </a:p>
          <a:p>
            <a:r>
              <a:rPr lang="en-US" dirty="0" smtClean="0"/>
              <a:t>Try to keep the back “straight” during the lift.</a:t>
            </a:r>
          </a:p>
          <a:p>
            <a:r>
              <a:rPr lang="en-US" dirty="0" smtClean="0"/>
              <a:t>Do not look down at the object during lift.</a:t>
            </a:r>
          </a:p>
          <a:p>
            <a:r>
              <a:rPr lang="en-US" dirty="0" smtClean="0"/>
              <a:t>Look up to help “straighten” the position of the back for a safer lift.</a:t>
            </a:r>
          </a:p>
          <a:p>
            <a:r>
              <a:rPr lang="en-US" dirty="0" smtClean="0"/>
              <a:t>Never Bend, Lift, and Twist at the same time.</a:t>
            </a:r>
          </a:p>
          <a:p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85800" y="533400"/>
            <a:ext cx="3276600" cy="753702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625" tIns="116625" rIns="116625" bIns="116625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kern="1200" dirty="0" smtClean="0"/>
              <a:t>Slowly lift</a:t>
            </a:r>
            <a:endParaRPr lang="en-US" sz="3500" kern="1200" dirty="0"/>
          </a:p>
        </p:txBody>
      </p:sp>
      <p:pic>
        <p:nvPicPr>
          <p:cNvPr id="5" name="Picture 2" descr="http://www2.worksafebc.com/i/ergonomics/nliftingsmbo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181600" y="3276600"/>
            <a:ext cx="3795791" cy="2988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33400"/>
            <a:ext cx="49848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Stretching Exercises</a:t>
            </a:r>
            <a:endParaRPr lang="en-US" sz="4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371600" y="1676400"/>
            <a:ext cx="6257365" cy="4791639"/>
            <a:chOff x="905435" y="1183470"/>
            <a:chExt cx="7306347" cy="5665569"/>
          </a:xfrm>
        </p:grpSpPr>
        <p:pic>
          <p:nvPicPr>
            <p:cNvPr id="5" name="Picture 4" descr="http://www.doctorvlad.com/lowerbackpainexercises/wp-content/uploads/2010/05/low_back_pain_exercises_guid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403" t="10562" r="56753" b="66042"/>
            <a:stretch>
              <a:fillRect/>
            </a:stretch>
          </p:blipFill>
          <p:spPr bwMode="auto">
            <a:xfrm>
              <a:off x="4672631" y="3254188"/>
              <a:ext cx="3539151" cy="3478306"/>
            </a:xfrm>
            <a:prstGeom prst="rect">
              <a:avLst/>
            </a:prstGeom>
            <a:noFill/>
          </p:spPr>
        </p:pic>
        <p:pic>
          <p:nvPicPr>
            <p:cNvPr id="6" name="Picture 5" descr="http://www.doctorvlad.com/lowerbackpainexercises/wp-content/uploads/2010/05/low_back_pain_exercises_guid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273" t="35119" r="53336" b="23106"/>
            <a:stretch>
              <a:fillRect/>
            </a:stretch>
          </p:blipFill>
          <p:spPr bwMode="auto">
            <a:xfrm>
              <a:off x="905435" y="1246098"/>
              <a:ext cx="3767196" cy="5602941"/>
            </a:xfrm>
            <a:prstGeom prst="rect">
              <a:avLst/>
            </a:prstGeom>
            <a:noFill/>
          </p:spPr>
        </p:pic>
        <p:pic>
          <p:nvPicPr>
            <p:cNvPr id="7" name="Picture 6" descr="http://www.doctorvlad.com/lowerbackpainexercises/wp-content/uploads/2010/05/low_back_pain_exercises_guid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317" t="77789" r="57443" b="7171"/>
            <a:stretch>
              <a:fillRect/>
            </a:stretch>
          </p:blipFill>
          <p:spPr bwMode="auto">
            <a:xfrm>
              <a:off x="4672631" y="1183470"/>
              <a:ext cx="3213521" cy="20707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49848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Stretching Exercises</a:t>
            </a:r>
            <a:endParaRPr lang="en-US" sz="4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066800" y="1524000"/>
            <a:ext cx="7162800" cy="4639114"/>
            <a:chOff x="654424" y="1336953"/>
            <a:chExt cx="7879976" cy="5359561"/>
          </a:xfrm>
        </p:grpSpPr>
        <p:sp>
          <p:nvSpPr>
            <p:cNvPr id="6" name="Oval 5"/>
            <p:cNvSpPr/>
            <p:nvPr/>
          </p:nvSpPr>
          <p:spPr>
            <a:xfrm>
              <a:off x="4473388" y="4383739"/>
              <a:ext cx="3236259" cy="36755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http://www.doctorvlad.com/lowerbackpainexercises/wp-content/uploads/2010/05/low_back_pain_exercises_guid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464" t="7837" b="47649"/>
            <a:stretch>
              <a:fillRect/>
            </a:stretch>
          </p:blipFill>
          <p:spPr bwMode="auto">
            <a:xfrm>
              <a:off x="4168592" y="1354883"/>
              <a:ext cx="4365808" cy="5296807"/>
            </a:xfrm>
            <a:prstGeom prst="rect">
              <a:avLst/>
            </a:prstGeom>
            <a:noFill/>
          </p:spPr>
        </p:pic>
        <p:pic>
          <p:nvPicPr>
            <p:cNvPr id="8" name="Picture 7" descr="http://www.doctorvlad.com/lowerbackpainexercises/wp-content/uploads/2010/05/low_back_pain_exercises_guid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805" t="52351" b="3655"/>
            <a:stretch>
              <a:fillRect/>
            </a:stretch>
          </p:blipFill>
          <p:spPr bwMode="auto">
            <a:xfrm>
              <a:off x="654424" y="1336953"/>
              <a:ext cx="4625788" cy="535956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3621" y="152400"/>
            <a:ext cx="5020979" cy="659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74533"/>
            <a:ext cx="4953000" cy="65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00" y="1600200"/>
            <a:ext cx="4953000" cy="3810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charset="0"/>
              </a:rPr>
              <a:t>It is important to learn how to avoid injuring or re-injuring your back.</a:t>
            </a:r>
          </a:p>
          <a:p>
            <a:pPr>
              <a:spcBef>
                <a:spcPct val="45000"/>
              </a:spcBef>
            </a:pPr>
            <a:r>
              <a:rPr lang="en-US" sz="3200" dirty="0" smtClean="0">
                <a:latin typeface="Arial" charset="0"/>
              </a:rPr>
              <a:t>You might be able to save yourself a lot of pain and a lifetime of back problems. </a:t>
            </a:r>
          </a:p>
          <a:p>
            <a:endParaRPr lang="en-US" sz="3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5410200"/>
            <a:ext cx="914400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45000"/>
              </a:spcBef>
            </a:pP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Do yourself a big favor by learning proper lifting techniques and the basics of back safety.</a:t>
            </a:r>
          </a:p>
        </p:txBody>
      </p:sp>
      <p:pic>
        <p:nvPicPr>
          <p:cNvPr id="4" name="Picture 4" descr="http://www.distanochiro.com/wp-content/uploads/2008/02/backpost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600200"/>
            <a:ext cx="2985602" cy="379124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0" y="533400"/>
            <a:ext cx="53598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BACK INJURIES…..</a:t>
            </a:r>
            <a:endParaRPr lang="en-US" sz="4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5334000" cy="4724400"/>
          </a:xfrm>
        </p:spPr>
        <p:txBody>
          <a:bodyPr/>
          <a:lstStyle/>
          <a:p>
            <a:r>
              <a:rPr lang="en-US" b="1" dirty="0" smtClean="0"/>
              <a:t>Common Causes Of Back Injuries</a:t>
            </a:r>
          </a:p>
          <a:p>
            <a:pPr lvl="1"/>
            <a:r>
              <a:rPr lang="en-US" b="1" dirty="0" smtClean="0"/>
              <a:t>Heavy Lifting</a:t>
            </a:r>
          </a:p>
          <a:p>
            <a:pPr lvl="1"/>
            <a:r>
              <a:rPr lang="en-US" b="1" dirty="0" smtClean="0"/>
              <a:t>Twisting</a:t>
            </a:r>
          </a:p>
          <a:p>
            <a:pPr lvl="1"/>
            <a:r>
              <a:rPr lang="en-US" b="1" dirty="0" smtClean="0"/>
              <a:t>Reaching &amp; Lifting</a:t>
            </a:r>
          </a:p>
          <a:p>
            <a:pPr lvl="1"/>
            <a:r>
              <a:rPr lang="en-US" b="1" dirty="0" smtClean="0"/>
              <a:t>Carrying &amp; Lifting</a:t>
            </a:r>
          </a:p>
          <a:p>
            <a:pPr lvl="1"/>
            <a:r>
              <a:rPr lang="en-US" b="1" dirty="0" smtClean="0"/>
              <a:t>Awkward Positions</a:t>
            </a:r>
          </a:p>
          <a:p>
            <a:pPr lvl="1"/>
            <a:r>
              <a:rPr lang="en-US" b="1" dirty="0" smtClean="0"/>
              <a:t>Sitting or Standing</a:t>
            </a:r>
          </a:p>
          <a:p>
            <a:pPr lvl="1"/>
            <a:r>
              <a:rPr lang="en-US" b="1" dirty="0" smtClean="0"/>
              <a:t>Slips, trips, and falls</a:t>
            </a: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85800" y="533400"/>
            <a:ext cx="29179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SUMMARY</a:t>
            </a:r>
            <a:endParaRPr lang="en-US" sz="4400" b="1" dirty="0"/>
          </a:p>
        </p:txBody>
      </p:sp>
      <p:pic>
        <p:nvPicPr>
          <p:cNvPr id="4" name="Picture 1" descr="C:\Users\Dad\AppData\Local\Microsoft\Windows\Temporary Internet Files\Content.IE5\3IXKXLBN\MP900446477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</a:blip>
          <a:srcRect t="11028"/>
          <a:stretch>
            <a:fillRect/>
          </a:stretch>
        </p:blipFill>
        <p:spPr bwMode="auto">
          <a:xfrm>
            <a:off x="5410200" y="1752600"/>
            <a:ext cx="2819400" cy="375643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715000"/>
            <a:ext cx="914399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Reduce exposures to known risk factors.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7244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600" b="1" dirty="0" smtClean="0"/>
              <a:t>Principles of Safe Handling</a:t>
            </a:r>
          </a:p>
          <a:p>
            <a:pPr lvl="1">
              <a:defRPr/>
            </a:pPr>
            <a:r>
              <a:rPr lang="en-US" sz="3200" dirty="0" smtClean="0"/>
              <a:t>Assess, Plan, Prepare, Perform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3600" b="1" dirty="0" smtClean="0"/>
              <a:t>Proper Lifting Techniques</a:t>
            </a:r>
          </a:p>
          <a:p>
            <a:pPr lvl="1"/>
            <a:r>
              <a:rPr lang="en-US" sz="3200" dirty="0" smtClean="0"/>
              <a:t>Close, Squat, Grip, Hug, Stand Slowly</a:t>
            </a:r>
            <a:endParaRPr lang="en-US" sz="3200" b="1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" y="533400"/>
            <a:ext cx="29179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SUMMARY</a:t>
            </a:r>
            <a:endParaRPr lang="en-US" sz="4400" b="1" dirty="0"/>
          </a:p>
        </p:txBody>
      </p:sp>
      <p:pic>
        <p:nvPicPr>
          <p:cNvPr id="5" name="Picture 6" descr="http://www.mylinkstolearning.com/StopThink.gif"/>
          <p:cNvPicPr>
            <a:picLocks noChangeAspect="1" noChangeArrowheads="1"/>
          </p:cNvPicPr>
          <p:nvPr/>
        </p:nvPicPr>
        <p:blipFill>
          <a:blip r:embed="rId2" cstate="print"/>
          <a:srcRect t="11526" b="13472"/>
          <a:stretch>
            <a:fillRect/>
          </a:stretch>
        </p:blipFill>
        <p:spPr bwMode="auto">
          <a:xfrm>
            <a:off x="6346092" y="1614387"/>
            <a:ext cx="1795090" cy="1817421"/>
          </a:xfrm>
          <a:prstGeom prst="rect">
            <a:avLst/>
          </a:prstGeom>
          <a:noFill/>
        </p:spPr>
      </p:pic>
      <p:pic>
        <p:nvPicPr>
          <p:cNvPr id="6" name="Picture 9" descr="C:\Users\Dad\AppData\Local\Microsoft\Windows\Temporary Internet Files\Content.IE5\9NXP6VMV\MC9002154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1" y="3429000"/>
            <a:ext cx="1600304" cy="2438400"/>
          </a:xfrm>
          <a:prstGeom prst="rect">
            <a:avLst/>
          </a:prstGeom>
          <a:noFill/>
        </p:spPr>
      </p:pic>
      <p:pic>
        <p:nvPicPr>
          <p:cNvPr id="7" name="Picture 7" descr="C:\Users\Dad\AppData\Local\Microsoft\Windows\Temporary Internet Files\Content.IE5\D4XSY6XZ\MC90028587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14800"/>
            <a:ext cx="2020198" cy="1655967"/>
          </a:xfrm>
          <a:prstGeom prst="rect">
            <a:avLst/>
          </a:prstGeom>
          <a:noFill/>
        </p:spPr>
      </p:pic>
      <p:pic>
        <p:nvPicPr>
          <p:cNvPr id="8" name="Picture 8" descr="C:\Users\Dad\AppData\Local\Microsoft\Windows\Temporary Internet Files\Content.IE5\QLT2AZQ4\MC90028602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962400"/>
            <a:ext cx="2294545" cy="1752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8600" y="5715000"/>
            <a:ext cx="86868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lvl="1" indent="-285750" algn="ctr">
              <a:spcBef>
                <a:spcPct val="20000"/>
              </a:spcBef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Should you exercise?---of course!!!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33400"/>
            <a:ext cx="30940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QUESTIONS</a:t>
            </a:r>
            <a:endParaRPr lang="en-US" sz="4400" b="1" dirty="0"/>
          </a:p>
        </p:txBody>
      </p:sp>
      <p:pic>
        <p:nvPicPr>
          <p:cNvPr id="4" name="Picture 2" descr="C:\Users\Dad\AppData\Local\Microsoft\Windows\Temporary Internet Files\Content.IE5\SV1RZD9C\MC9000788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338" y="1737552"/>
            <a:ext cx="4881262" cy="4559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0" y="1752600"/>
            <a:ext cx="54102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Arial" charset="0"/>
              </a:rPr>
              <a:t>The spine’s vertebrae are held together by ligaments.</a:t>
            </a:r>
          </a:p>
          <a:p>
            <a:pPr>
              <a:spcBef>
                <a:spcPct val="45000"/>
              </a:spcBef>
            </a:pPr>
            <a:r>
              <a:rPr lang="en-US" sz="2400" dirty="0" smtClean="0">
                <a:latin typeface="Arial" charset="0"/>
              </a:rPr>
              <a:t>Muscles are attached to the vertebrae by bands of tissue called tendons.</a:t>
            </a:r>
          </a:p>
          <a:p>
            <a:pPr>
              <a:spcBef>
                <a:spcPct val="45000"/>
              </a:spcBef>
            </a:pPr>
            <a:r>
              <a:rPr lang="en-US" sz="2400" dirty="0" smtClean="0">
                <a:latin typeface="Arial" charset="0"/>
              </a:rPr>
              <a:t>Between each vertebra is a cushion known as a disc.</a:t>
            </a:r>
          </a:p>
          <a:p>
            <a:pPr>
              <a:spcBef>
                <a:spcPct val="45000"/>
              </a:spcBef>
            </a:pPr>
            <a:r>
              <a:rPr lang="en-US" sz="2400" dirty="0" smtClean="0">
                <a:latin typeface="Arial" charset="0"/>
              </a:rPr>
              <a:t>Openings in each vertebra line up to form a long, hollow canal.</a:t>
            </a:r>
          </a:p>
          <a:p>
            <a:pPr>
              <a:spcBef>
                <a:spcPct val="45000"/>
              </a:spcBef>
            </a:pPr>
            <a:r>
              <a:rPr lang="en-US" sz="2400" dirty="0" smtClean="0">
                <a:latin typeface="Arial" charset="0"/>
              </a:rPr>
              <a:t>The spinal cord runs through this canal from the base of the brain.</a:t>
            </a:r>
          </a:p>
          <a:p>
            <a:pPr>
              <a:spcBef>
                <a:spcPct val="45000"/>
              </a:spcBef>
            </a:pPr>
            <a:r>
              <a:rPr lang="en-US" sz="2400" dirty="0" smtClean="0">
                <a:latin typeface="Arial" charset="0"/>
              </a:rPr>
              <a:t>Nerves from the spinal cord branch out and leave the spine through the spaces between the vertebra. </a:t>
            </a:r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609600" y="533400"/>
            <a:ext cx="5360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Why do they occur?</a:t>
            </a:r>
            <a:endParaRPr lang="en-US" sz="4800" dirty="0"/>
          </a:p>
        </p:txBody>
      </p:sp>
      <p:pic>
        <p:nvPicPr>
          <p:cNvPr id="4" name="Picture 4" descr="http://www.bcchiro.com/bcca/images/yourbackbone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591234"/>
            <a:ext cx="2642348" cy="4733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5410200" cy="4724400"/>
          </a:xfrm>
        </p:spPr>
        <p:txBody>
          <a:bodyPr>
            <a:normAutofit lnSpcReduction="10000"/>
          </a:bodyPr>
          <a:lstStyle/>
          <a:p>
            <a:pPr>
              <a:spcBef>
                <a:spcPct val="45000"/>
              </a:spcBef>
            </a:pPr>
            <a:r>
              <a:rPr lang="en-US" sz="2400" dirty="0" smtClean="0">
                <a:latin typeface="Arial" charset="0"/>
              </a:rPr>
              <a:t>The lower part of the back holds most of the body’s weight.</a:t>
            </a:r>
          </a:p>
          <a:p>
            <a:pPr>
              <a:spcBef>
                <a:spcPct val="45000"/>
              </a:spcBef>
            </a:pPr>
            <a:r>
              <a:rPr lang="en-US" sz="2400" dirty="0" smtClean="0">
                <a:latin typeface="Arial" charset="0"/>
              </a:rPr>
              <a:t>Every time you bend over, lift a heavy object, or sit leaning forward, you put stress on your spine. </a:t>
            </a:r>
          </a:p>
          <a:p>
            <a:pPr>
              <a:spcBef>
                <a:spcPct val="45000"/>
              </a:spcBef>
            </a:pPr>
            <a:r>
              <a:rPr lang="en-US" sz="2400" dirty="0" smtClean="0">
                <a:latin typeface="Arial" charset="0"/>
              </a:rPr>
              <a:t>Over time, the discs between your vertebrae can start to wear out and become damaged.</a:t>
            </a:r>
            <a:endParaRPr lang="en-US" sz="2400" b="1" dirty="0" smtClean="0">
              <a:latin typeface="Arial" charset="0"/>
            </a:endParaRPr>
          </a:p>
          <a:p>
            <a:pPr>
              <a:spcBef>
                <a:spcPct val="45000"/>
              </a:spcBef>
            </a:pPr>
            <a:r>
              <a:rPr lang="en-US" sz="2400" dirty="0" smtClean="0">
                <a:latin typeface="Arial" charset="0"/>
              </a:rPr>
              <a:t>Every time you bend or lean over to pick something up, you put tremendous pressure on your lower back. </a:t>
            </a:r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609600" y="533400"/>
            <a:ext cx="5360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Why do they occur?</a:t>
            </a:r>
            <a:endParaRPr lang="en-US" sz="4800" dirty="0"/>
          </a:p>
        </p:txBody>
      </p:sp>
      <p:pic>
        <p:nvPicPr>
          <p:cNvPr id="4" name="Picture 1198" descr="CSAFE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981200"/>
            <a:ext cx="2919283" cy="3336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724400"/>
          </a:xfrm>
        </p:spPr>
        <p:txBody>
          <a:bodyPr/>
          <a:lstStyle/>
          <a:p>
            <a:r>
              <a:rPr lang="en-US" sz="2400" b="1" dirty="0" smtClean="0"/>
              <a:t>The amount of force you place on your back in lifting may surprise you!</a:t>
            </a:r>
          </a:p>
          <a:p>
            <a:r>
              <a:rPr lang="en-US" sz="2400" b="1" dirty="0" smtClean="0"/>
              <a:t>Think of your back as a lever, with the fulcrum in the center, it only takes ten pounds of pressure to lift a ten pound object.</a:t>
            </a:r>
          </a:p>
          <a:p>
            <a:endParaRPr lang="en-US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85800" y="533400"/>
            <a:ext cx="49849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The Forces Involved</a:t>
            </a:r>
            <a:endParaRPr lang="en-US" sz="4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951477" y="3200400"/>
            <a:ext cx="7241060" cy="3071271"/>
            <a:chOff x="605481" y="3558129"/>
            <a:chExt cx="7241060" cy="3071271"/>
          </a:xfrm>
        </p:grpSpPr>
        <p:sp>
          <p:nvSpPr>
            <p:cNvPr id="5" name="Oval 4"/>
            <p:cNvSpPr/>
            <p:nvPr/>
          </p:nvSpPr>
          <p:spPr>
            <a:xfrm>
              <a:off x="605481" y="6172200"/>
              <a:ext cx="7241060" cy="457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488991" y="4800598"/>
              <a:ext cx="1371600" cy="124803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10 lbs</a:t>
              </a:r>
              <a:endParaRPr lang="en-US" sz="2400" b="1" dirty="0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3398108" y="5362832"/>
              <a:ext cx="1309816" cy="1037968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 flipV="1">
              <a:off x="1868287" y="4361935"/>
              <a:ext cx="4311305" cy="1922324"/>
            </a:xfrm>
            <a:prstGeom prst="line">
              <a:avLst/>
            </a:prstGeom>
            <a:ln w="12700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5003048" y="3558129"/>
              <a:ext cx="1176541" cy="58477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10 lbs</a:t>
              </a:r>
              <a:endPara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5245329" y="4093936"/>
              <a:ext cx="691979" cy="422801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724400"/>
          </a:xfrm>
        </p:spPr>
        <p:txBody>
          <a:bodyPr/>
          <a:lstStyle/>
          <a:p>
            <a:r>
              <a:rPr lang="en-US" sz="2400" b="1" dirty="0" smtClean="0"/>
              <a:t>If you shift the fulcrum to one side, it takes much more force to lift the same object.</a:t>
            </a:r>
          </a:p>
          <a:p>
            <a:r>
              <a:rPr lang="en-US" sz="2400" b="1" dirty="0" smtClean="0"/>
              <a:t>Your waist acts like the fulcrum in a lever system, on a 10:1 ratio. </a:t>
            </a:r>
          </a:p>
          <a:p>
            <a:r>
              <a:rPr lang="en-US" sz="2400" b="1" dirty="0" smtClean="0"/>
              <a:t> Lifting a ten pound object puts 100 pounds of pressure on your lower back. </a:t>
            </a:r>
          </a:p>
          <a:p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" y="533400"/>
            <a:ext cx="49849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The Forces Involved</a:t>
            </a:r>
            <a:endParaRPr lang="en-US" sz="4400" b="1" dirty="0"/>
          </a:p>
        </p:txBody>
      </p:sp>
      <p:grpSp>
        <p:nvGrpSpPr>
          <p:cNvPr id="5" name="Group 15"/>
          <p:cNvGrpSpPr/>
          <p:nvPr/>
        </p:nvGrpSpPr>
        <p:grpSpPr>
          <a:xfrm>
            <a:off x="951477" y="3581400"/>
            <a:ext cx="7241060" cy="2688204"/>
            <a:chOff x="605481" y="3941196"/>
            <a:chExt cx="7241060" cy="2688204"/>
          </a:xfrm>
        </p:grpSpPr>
        <p:sp>
          <p:nvSpPr>
            <p:cNvPr id="6" name="Oval 5"/>
            <p:cNvSpPr/>
            <p:nvPr/>
          </p:nvSpPr>
          <p:spPr>
            <a:xfrm>
              <a:off x="605481" y="6172200"/>
              <a:ext cx="7241060" cy="457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488991" y="4924168"/>
              <a:ext cx="1371600" cy="124803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10 lbs</a:t>
              </a:r>
              <a:endParaRPr lang="en-US" sz="2400" b="1" dirty="0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4627492" y="5399901"/>
              <a:ext cx="1309816" cy="1037968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 flipV="1">
              <a:off x="1668168" y="5078627"/>
              <a:ext cx="4843836" cy="1322170"/>
            </a:xfrm>
            <a:prstGeom prst="line">
              <a:avLst/>
            </a:prstGeom>
            <a:ln w="12700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5541417" y="3941196"/>
              <a:ext cx="1384931" cy="58477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100 lbs</a:t>
              </a:r>
              <a:endPara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5912607" y="4551145"/>
              <a:ext cx="691979" cy="422801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438400"/>
            <a:ext cx="3810000" cy="3657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you add in the 105 pounds of the average human upper torso, you see that lifting a ten pound object actually puts 1,150 pounds of pressure on the lower back.    </a:t>
            </a:r>
          </a:p>
          <a:p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" y="533400"/>
            <a:ext cx="49849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The Forces Involved</a:t>
            </a:r>
            <a:endParaRPr lang="en-US" sz="4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0" y="1646238"/>
            <a:ext cx="3627452" cy="4525962"/>
            <a:chOff x="3999190" y="1417638"/>
            <a:chExt cx="4200262" cy="5015013"/>
          </a:xfrm>
        </p:grpSpPr>
        <p:pic>
          <p:nvPicPr>
            <p:cNvPr id="6" name="Picture 2" descr="http://www.tulsaspinecenter.com/safety/icons/liftingwrong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3999190" y="2273643"/>
              <a:ext cx="4200262" cy="4159008"/>
            </a:xfrm>
            <a:prstGeom prst="roundRect">
              <a:avLst>
                <a:gd name="adj" fmla="val 6788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7" name="Isosceles Triangle 6"/>
            <p:cNvSpPr/>
            <p:nvPr/>
          </p:nvSpPr>
          <p:spPr>
            <a:xfrm>
              <a:off x="6404097" y="3401959"/>
              <a:ext cx="1309816" cy="1037968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287781" y="4229857"/>
              <a:ext cx="1192814" cy="107397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10 lbs</a:t>
              </a:r>
              <a:endParaRPr lang="en-US" sz="20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11631" y="2640339"/>
              <a:ext cx="1384931" cy="58477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105 lbs</a:t>
              </a:r>
              <a:endPara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4721424" y="2544724"/>
              <a:ext cx="3297330" cy="3076444"/>
            </a:xfrm>
            <a:prstGeom prst="line">
              <a:avLst/>
            </a:prstGeom>
            <a:ln w="12700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Down Arrow 10"/>
            <p:cNvSpPr/>
            <p:nvPr/>
          </p:nvSpPr>
          <p:spPr>
            <a:xfrm>
              <a:off x="6750086" y="2062242"/>
              <a:ext cx="691979" cy="422801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24787" y="1417638"/>
              <a:ext cx="1593321" cy="58477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1150 lbs</a:t>
              </a:r>
              <a:endPara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514600"/>
            <a:ext cx="3962400" cy="3276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If you were 25 pounds overweight, it would add an additional 250 pounds of pressure on your back every time you bend over.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533400"/>
            <a:ext cx="49849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The Forces Involved</a:t>
            </a:r>
            <a:endParaRPr lang="en-US" sz="4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4800600" y="1600200"/>
            <a:ext cx="3551252" cy="4602162"/>
            <a:chOff x="3999190" y="1417638"/>
            <a:chExt cx="4200262" cy="5015013"/>
          </a:xfrm>
        </p:grpSpPr>
        <p:grpSp>
          <p:nvGrpSpPr>
            <p:cNvPr id="6" name="Group 10"/>
            <p:cNvGrpSpPr/>
            <p:nvPr/>
          </p:nvGrpSpPr>
          <p:grpSpPr>
            <a:xfrm>
              <a:off x="3999190" y="2062242"/>
              <a:ext cx="4200262" cy="4370409"/>
              <a:chOff x="3999190" y="2062242"/>
              <a:chExt cx="4200262" cy="4370409"/>
            </a:xfrm>
          </p:grpSpPr>
          <p:pic>
            <p:nvPicPr>
              <p:cNvPr id="8" name="Picture 2" descr="http://www.tulsaspinecenter.com/safety/icons/liftingwrong1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3999190" y="2273643"/>
                <a:ext cx="4200262" cy="4159008"/>
              </a:xfrm>
              <a:prstGeom prst="roundRect">
                <a:avLst>
                  <a:gd name="adj" fmla="val 6924"/>
                </a:avLst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</p:pic>
          <p:sp>
            <p:nvSpPr>
              <p:cNvPr id="9" name="Isosceles Triangle 8"/>
              <p:cNvSpPr/>
              <p:nvPr/>
            </p:nvSpPr>
            <p:spPr>
              <a:xfrm>
                <a:off x="6404097" y="3401959"/>
                <a:ext cx="1309816" cy="1037968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287781" y="4229857"/>
                <a:ext cx="1192814" cy="1073971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10 lbs</a:t>
                </a:r>
                <a:endParaRPr lang="en-US" sz="2000" b="1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711631" y="2640339"/>
                <a:ext cx="1384931" cy="584775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2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130 lbs</a:t>
                </a:r>
                <a:endParaRPr lang="en-US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5400000">
                <a:off x="4721424" y="2544724"/>
                <a:ext cx="3297330" cy="3076444"/>
              </a:xfrm>
              <a:prstGeom prst="line">
                <a:avLst/>
              </a:prstGeom>
              <a:ln w="127000"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Down Arrow 12"/>
              <p:cNvSpPr/>
              <p:nvPr/>
            </p:nvSpPr>
            <p:spPr>
              <a:xfrm>
                <a:off x="6750086" y="2062242"/>
                <a:ext cx="691979" cy="422801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6224787" y="1417638"/>
              <a:ext cx="1593321" cy="58477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1400 lbs</a:t>
              </a:r>
              <a:endPara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NJSBGA Training Master</Template>
  <TotalTime>144</TotalTime>
  <Words>1321</Words>
  <Application>Microsoft Office PowerPoint</Application>
  <PresentationFormat>On-screen Show (4:3)</PresentationFormat>
  <Paragraphs>190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Dad</dc:creator>
  <cp:lastModifiedBy>Dad</cp:lastModifiedBy>
  <cp:revision>19</cp:revision>
  <dcterms:created xsi:type="dcterms:W3CDTF">2010-11-24T00:34:26Z</dcterms:created>
  <dcterms:modified xsi:type="dcterms:W3CDTF">2011-01-19T22:20:59Z</dcterms:modified>
</cp:coreProperties>
</file>