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21"/>
  </p:notesMasterIdLst>
  <p:handoutMasterIdLst>
    <p:handoutMasterId r:id="rId22"/>
  </p:handoutMasterIdLst>
  <p:sldIdLst>
    <p:sldId id="285"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3" r:id="rId18"/>
    <p:sldId id="302" r:id="rId19"/>
    <p:sldId id="301" r:id="rId20"/>
  </p:sldIdLst>
  <p:sldSz cx="9144000" cy="6858000" type="screen4x3"/>
  <p:notesSz cx="7099300" cy="93853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53F00"/>
    <a:srgbClr val="FFFCB7"/>
    <a:srgbClr val="676200"/>
    <a:srgbClr val="D4D2B4"/>
    <a:srgbClr val="E2C4A6"/>
    <a:srgbClr val="E8D1BA"/>
    <a:srgbClr val="FFFCB9"/>
    <a:srgbClr val="F6F1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6092"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90"/>
      </p:cViewPr>
      <p:guideLst>
        <p:guide orient="horz" pos="2955"/>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672" cy="470197"/>
          </a:xfrm>
          <a:prstGeom prst="rect">
            <a:avLst/>
          </a:prstGeom>
          <a:noFill/>
          <a:ln w="9525">
            <a:noFill/>
            <a:miter lim="800000"/>
            <a:headEnd/>
            <a:tailEnd/>
          </a:ln>
          <a:effectLst/>
        </p:spPr>
        <p:txBody>
          <a:bodyPr vert="horz" wrap="square" lIns="93857" tIns="46928" rIns="93857" bIns="46928" numCol="1" anchor="t" anchorCtr="0" compatLnSpc="1">
            <a:prstTxWarp prst="textNoShape">
              <a:avLst/>
            </a:prstTxWarp>
          </a:bodyPr>
          <a:lstStyle>
            <a:lvl1pPr>
              <a:defRPr sz="13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021088" y="0"/>
            <a:ext cx="3076672" cy="470197"/>
          </a:xfrm>
          <a:prstGeom prst="rect">
            <a:avLst/>
          </a:prstGeom>
          <a:noFill/>
          <a:ln w="9525">
            <a:noFill/>
            <a:miter lim="800000"/>
            <a:headEnd/>
            <a:tailEnd/>
          </a:ln>
          <a:effectLst/>
        </p:spPr>
        <p:txBody>
          <a:bodyPr vert="horz" wrap="square" lIns="93857" tIns="46928" rIns="93857" bIns="46928" numCol="1" anchor="t" anchorCtr="0" compatLnSpc="1">
            <a:prstTxWarp prst="textNoShape">
              <a:avLst/>
            </a:prstTxWarp>
          </a:bodyPr>
          <a:lstStyle>
            <a:lvl1pPr algn="r">
              <a:defRPr sz="13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913552"/>
            <a:ext cx="3076672" cy="470197"/>
          </a:xfrm>
          <a:prstGeom prst="rect">
            <a:avLst/>
          </a:prstGeom>
          <a:noFill/>
          <a:ln w="9525">
            <a:noFill/>
            <a:miter lim="800000"/>
            <a:headEnd/>
            <a:tailEnd/>
          </a:ln>
          <a:effectLst/>
        </p:spPr>
        <p:txBody>
          <a:bodyPr vert="horz" wrap="square" lIns="93857" tIns="46928" rIns="93857" bIns="46928" numCol="1" anchor="b" anchorCtr="0" compatLnSpc="1">
            <a:prstTxWarp prst="textNoShape">
              <a:avLst/>
            </a:prstTxWarp>
          </a:bodyPr>
          <a:lstStyle>
            <a:lvl1pPr>
              <a:defRPr sz="13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021088" y="8913552"/>
            <a:ext cx="3076672" cy="470197"/>
          </a:xfrm>
          <a:prstGeom prst="rect">
            <a:avLst/>
          </a:prstGeom>
          <a:noFill/>
          <a:ln w="9525">
            <a:noFill/>
            <a:miter lim="800000"/>
            <a:headEnd/>
            <a:tailEnd/>
          </a:ln>
          <a:effectLst/>
        </p:spPr>
        <p:txBody>
          <a:bodyPr vert="horz" wrap="square" lIns="93857" tIns="46928" rIns="93857" bIns="46928" numCol="1" anchor="b" anchorCtr="0" compatLnSpc="1">
            <a:prstTxWarp prst="textNoShape">
              <a:avLst/>
            </a:prstTxWarp>
          </a:bodyPr>
          <a:lstStyle>
            <a:lvl1pPr algn="r">
              <a:defRPr sz="1300">
                <a:latin typeface="Arial" charset="0"/>
              </a:defRPr>
            </a:lvl1pPr>
          </a:lstStyle>
          <a:p>
            <a:pPr>
              <a:defRPr/>
            </a:pPr>
            <a:fld id="{F4E3BA9A-714B-4310-A20D-5EF099DAEE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470197"/>
          </a:xfrm>
          <a:prstGeom prst="rect">
            <a:avLst/>
          </a:prstGeom>
        </p:spPr>
        <p:txBody>
          <a:bodyPr vert="horz" lIns="93857" tIns="46928" rIns="93857" bIns="46928" rtlCol="0"/>
          <a:lstStyle>
            <a:lvl1pPr algn="l">
              <a:defRPr sz="1300">
                <a:latin typeface="Arial" pitchFamily="34" charset="0"/>
              </a:defRPr>
            </a:lvl1pPr>
          </a:lstStyle>
          <a:p>
            <a:pPr>
              <a:defRPr/>
            </a:pPr>
            <a:endParaRPr lang="en-US"/>
          </a:p>
        </p:txBody>
      </p:sp>
      <p:sp>
        <p:nvSpPr>
          <p:cNvPr id="3" name="Date Placeholder 2"/>
          <p:cNvSpPr>
            <a:spLocks noGrp="1"/>
          </p:cNvSpPr>
          <p:nvPr>
            <p:ph type="dt" idx="1"/>
          </p:nvPr>
        </p:nvSpPr>
        <p:spPr>
          <a:xfrm>
            <a:off x="4021088" y="0"/>
            <a:ext cx="3076672" cy="470197"/>
          </a:xfrm>
          <a:prstGeom prst="rect">
            <a:avLst/>
          </a:prstGeom>
        </p:spPr>
        <p:txBody>
          <a:bodyPr vert="horz" lIns="93857" tIns="46928" rIns="93857" bIns="46928" rtlCol="0"/>
          <a:lstStyle>
            <a:lvl1pPr algn="r">
              <a:defRPr sz="1300">
                <a:latin typeface="Arial" pitchFamily="34" charset="0"/>
              </a:defRPr>
            </a:lvl1pPr>
          </a:lstStyle>
          <a:p>
            <a:pPr>
              <a:defRPr/>
            </a:pPr>
            <a:fld id="{0E7C721E-80EE-400D-A29B-D88E14E2AE79}" type="datetimeFigureOut">
              <a:rPr lang="en-US"/>
              <a:pPr>
                <a:defRPr/>
              </a:pPr>
              <a:t>1/19/2011</a:t>
            </a:fld>
            <a:endParaRPr lang="en-US"/>
          </a:p>
        </p:txBody>
      </p:sp>
      <p:sp>
        <p:nvSpPr>
          <p:cNvPr id="4" name="Slide Image Placeholder 3"/>
          <p:cNvSpPr>
            <a:spLocks noGrp="1" noRot="1" noChangeAspect="1"/>
          </p:cNvSpPr>
          <p:nvPr>
            <p:ph type="sldImg" idx="2"/>
          </p:nvPr>
        </p:nvSpPr>
        <p:spPr>
          <a:xfrm>
            <a:off x="1203325" y="704850"/>
            <a:ext cx="4692650" cy="3519488"/>
          </a:xfrm>
          <a:prstGeom prst="rect">
            <a:avLst/>
          </a:prstGeom>
          <a:noFill/>
          <a:ln w="12700">
            <a:solidFill>
              <a:prstClr val="black"/>
            </a:solidFill>
          </a:ln>
        </p:spPr>
        <p:txBody>
          <a:bodyPr vert="horz" lIns="93857" tIns="46928" rIns="93857" bIns="46928" rtlCol="0" anchor="ctr"/>
          <a:lstStyle/>
          <a:p>
            <a:pPr lvl="0"/>
            <a:endParaRPr lang="en-US" noProof="0" smtClean="0"/>
          </a:p>
        </p:txBody>
      </p:sp>
      <p:sp>
        <p:nvSpPr>
          <p:cNvPr id="5" name="Notes Placeholder 4"/>
          <p:cNvSpPr>
            <a:spLocks noGrp="1"/>
          </p:cNvSpPr>
          <p:nvPr>
            <p:ph type="body" sz="quarter" idx="3"/>
          </p:nvPr>
        </p:nvSpPr>
        <p:spPr>
          <a:xfrm>
            <a:off x="710239" y="4458329"/>
            <a:ext cx="5678824" cy="4222453"/>
          </a:xfrm>
          <a:prstGeom prst="rect">
            <a:avLst/>
          </a:prstGeom>
        </p:spPr>
        <p:txBody>
          <a:bodyPr vert="horz" lIns="93857" tIns="46928" rIns="93857" bIns="469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3552"/>
            <a:ext cx="3076672" cy="470197"/>
          </a:xfrm>
          <a:prstGeom prst="rect">
            <a:avLst/>
          </a:prstGeom>
        </p:spPr>
        <p:txBody>
          <a:bodyPr vert="horz" lIns="93857" tIns="46928" rIns="93857" bIns="46928" rtlCol="0" anchor="b"/>
          <a:lstStyle>
            <a:lvl1pPr algn="l">
              <a:defRPr sz="13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021088" y="8913552"/>
            <a:ext cx="3076672" cy="470197"/>
          </a:xfrm>
          <a:prstGeom prst="rect">
            <a:avLst/>
          </a:prstGeom>
        </p:spPr>
        <p:txBody>
          <a:bodyPr vert="horz" lIns="93857" tIns="46928" rIns="93857" bIns="46928" rtlCol="0" anchor="b"/>
          <a:lstStyle>
            <a:lvl1pPr algn="r">
              <a:defRPr sz="1300">
                <a:latin typeface="Arial" pitchFamily="34" charset="0"/>
              </a:defRPr>
            </a:lvl1pPr>
          </a:lstStyle>
          <a:p>
            <a:pPr>
              <a:defRPr/>
            </a:pPr>
            <a:fld id="{8A0740B6-6B7B-4C21-A4A3-FB6C375FA5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3716E-58AC-4D0C-857C-9D33C3C67353}" type="slidenum">
              <a:rPr lang="en-US" smtClean="0">
                <a:latin typeface="Arial" charset="0"/>
              </a:rPr>
              <a:pPr/>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ts val="438"/>
              </a:spcBef>
            </a:pPr>
            <a:r>
              <a:rPr lang="en-US" dirty="0" smtClean="0">
                <a:solidFill>
                  <a:srgbClr val="000000"/>
                </a:solidFill>
                <a:cs typeface="Times New Roman" pitchFamily="18" charset="0"/>
              </a:rPr>
              <a:t>This short training course will give you basic information on workplace eye hazards, types of eye protection and the proper use and care of eye protection.  We are teaching this course to partially meet the training requirements of   L &amp; I safety regulations for employees who wear eye protection on the job.  The course was developed by L &amp; I – Division of Occupational Safety &amp; Health (DOSH) We will also give you information or training on eye hazards specific to our worksite and on the actual eye protection you use at this workplace.  </a:t>
            </a:r>
            <a:endParaRPr lang="en-US" dirty="0" smtClean="0">
              <a:cs typeface="Times New Roman" pitchFamily="18" charset="0"/>
            </a:endParaRP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46C545-FD29-43BA-A0BA-368892CE229D}" type="slidenum">
              <a:rPr lang="en-US" smtClean="0">
                <a:latin typeface="Arial" charset="0"/>
              </a:rPr>
              <a:pPr/>
              <a:t>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3" y="69755"/>
            <a:ext cx="9013372" cy="6692201"/>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304800" y="3200400"/>
            <a:ext cx="5105400" cy="33528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1" name="Rectangle 10"/>
          <p:cNvSpPr/>
          <p:nvPr/>
        </p:nvSpPr>
        <p:spPr>
          <a:xfrm>
            <a:off x="62931" y="1066800"/>
            <a:ext cx="9021537" cy="2020381"/>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62931" y="1449303"/>
            <a:ext cx="9021537" cy="129389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28600" y="1505931"/>
            <a:ext cx="8686800" cy="1161070"/>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smtClean="0"/>
              <a:t>Click to edit Master title style</a:t>
            </a:r>
            <a:endParaRPr kumimoji="0" lang="en-US" dirty="0"/>
          </a:p>
        </p:txBody>
      </p:sp>
      <p:pic>
        <p:nvPicPr>
          <p:cNvPr id="3076" name="Picture 4" descr="C:\Users\Dad\AppData\Local\Microsoft\Windows\Temporary Internet Files\Content.IE5\SV1RZD9C\MC900438894[1].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6200" y="152400"/>
            <a:ext cx="8991600" cy="915634"/>
          </a:xfrm>
          <a:prstGeom prst="rect">
            <a:avLst/>
          </a:prstGeom>
          <a:noFill/>
        </p:spPr>
      </p:pic>
      <p:grpSp>
        <p:nvGrpSpPr>
          <p:cNvPr id="2" name="Group 13"/>
          <p:cNvGrpSpPr/>
          <p:nvPr/>
        </p:nvGrpSpPr>
        <p:grpSpPr>
          <a:xfrm>
            <a:off x="5562600" y="3200400"/>
            <a:ext cx="3429000" cy="3429000"/>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7" name="Rounded Rectangle 16"/>
          <p:cNvSpPr/>
          <p:nvPr/>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ctrTitle"/>
          </p:nvPr>
        </p:nvSpPr>
        <p:spPr>
          <a:xfrm>
            <a:off x="609600" y="457200"/>
            <a:ext cx="6629400" cy="838200"/>
          </a:xfrm>
        </p:spPr>
        <p:txBody>
          <a:bodyPr>
            <a:normAutofit/>
          </a:bodyPr>
          <a:lstStyle>
            <a:lvl1pPr>
              <a:defRPr sz="3600" b="1">
                <a:solidFill>
                  <a:schemeClr val="tx1"/>
                </a:solidFill>
                <a:latin typeface="Arial Black" pitchFamily="34" charset="0"/>
              </a:defRPr>
            </a:lvl1pPr>
          </a:lstStyle>
          <a:p>
            <a:r>
              <a:rPr lang="en-US" smtClean="0"/>
              <a:t>Click to edit Master title style</a:t>
            </a:r>
            <a:endParaRPr lang="en-US" dirty="0"/>
          </a:p>
        </p:txBody>
      </p:sp>
      <p:grpSp>
        <p:nvGrpSpPr>
          <p:cNvPr id="2" name="Group 10"/>
          <p:cNvGrpSpPr/>
          <p:nvPr/>
        </p:nvGrpSpPr>
        <p:grpSpPr>
          <a:xfrm>
            <a:off x="7467600" y="228600"/>
            <a:ext cx="1447800" cy="1447800"/>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5486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6" name="Content Placeholder 20"/>
          <p:cNvSpPr>
            <a:spLocks noGrp="1"/>
          </p:cNvSpPr>
          <p:nvPr>
            <p:ph sz="quarter" idx="11"/>
          </p:nvPr>
        </p:nvSpPr>
        <p:spPr>
          <a:xfrm>
            <a:off x="609600" y="3276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8"/>
          <p:cNvGrpSpPr/>
          <p:nvPr/>
        </p:nvGrpSpPr>
        <p:grpSpPr>
          <a:xfrm>
            <a:off x="5943600" y="152400"/>
            <a:ext cx="3048000" cy="3048000"/>
            <a:chOff x="5943600" y="152400"/>
            <a:chExt cx="3048000" cy="3048000"/>
          </a:xfrm>
        </p:grpSpPr>
        <p:sp>
          <p:nvSpPr>
            <p:cNvPr id="13" name="Oval 1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0"/>
          <p:cNvGrpSpPr/>
          <p:nvPr userDrawn="1"/>
        </p:nvGrpSpPr>
        <p:grpSpPr>
          <a:xfrm>
            <a:off x="7467600" y="228600"/>
            <a:ext cx="1447800" cy="1447800"/>
            <a:chOff x="5943600" y="152400"/>
            <a:chExt cx="3048000" cy="3048000"/>
          </a:xfrm>
        </p:grpSpPr>
        <p:sp>
          <p:nvSpPr>
            <p:cNvPr id="3" name="Oval 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7056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752600"/>
            <a:ext cx="8382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userDrawn="1"/>
        </p:nvGrpSpPr>
        <p:grpSpPr>
          <a:xfrm>
            <a:off x="7467600" y="228600"/>
            <a:ext cx="1447800" cy="1447800"/>
            <a:chOff x="5943600" y="152400"/>
            <a:chExt cx="3048000" cy="3048000"/>
          </a:xfrm>
        </p:grpSpPr>
        <p:sp>
          <p:nvSpPr>
            <p:cNvPr id="5" name="Oval 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10" name="Rounded Rectangle 9"/>
          <p:cNvSpPr/>
          <p:nvPr/>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2" name="Rounded Rectangle 11"/>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C0000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5FD966-E5FC-42BF-ACE4-B92CD80FA3C7}" type="slidenum">
              <a:rPr lang="en-US" smtClean="0"/>
              <a:pPr/>
              <a:t>‹#›</a:t>
            </a:fld>
            <a:endParaRPr lang="en-US"/>
          </a:p>
        </p:txBody>
      </p:sp>
      <p:sp>
        <p:nvSpPr>
          <p:cNvPr id="14" name="Rectangle 11"/>
          <p:cNvSpPr>
            <a:spLocks noChangeArrowheads="1"/>
          </p:cNvSpPr>
          <p:nvPr userDrawn="1"/>
        </p:nvSpPr>
        <p:spPr bwMode="auto">
          <a:xfrm>
            <a:off x="0" y="6705600"/>
            <a:ext cx="9144000" cy="152400"/>
          </a:xfrm>
          <a:prstGeom prst="rect">
            <a:avLst/>
          </a:prstGeom>
          <a:solidFill>
            <a:srgbClr val="E86C1F"/>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50.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slideLayout" Target="../slideLayouts/slideLayout5.xml"/><Relationship Id="rId4" Type="http://schemas.openxmlformats.org/officeDocument/2006/relationships/tags" Target="../tags/tag10.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wmf"/><Relationship Id="rId5" Type="http://schemas.openxmlformats.org/officeDocument/2006/relationships/slideLayout" Target="../slideLayouts/slideLayout5.xml"/><Relationship Id="rId4" Type="http://schemas.openxmlformats.org/officeDocument/2006/relationships/tags" Target="../tags/tag14.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21.jpe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20.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hyperlink" Target="http://woodworker.com/cgi-bin/FULLPRES.exe?PARTNUM=926-001" TargetMode="External"/><Relationship Id="rId5" Type="http://schemas.openxmlformats.org/officeDocument/2006/relationships/tags" Target="../tags/tag19.xml"/><Relationship Id="rId15" Type="http://schemas.openxmlformats.org/officeDocument/2006/relationships/image" Target="../media/image23.jpeg"/><Relationship Id="rId10" Type="http://schemas.openxmlformats.org/officeDocument/2006/relationships/image" Target="../media/image19.wmf"/><Relationship Id="rId4" Type="http://schemas.openxmlformats.org/officeDocument/2006/relationships/tags" Target="../tags/tag18.xml"/><Relationship Id="rId9" Type="http://schemas.openxmlformats.org/officeDocument/2006/relationships/image" Target="../media/image18.jpe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26.xml"/><Relationship Id="rId7" Type="http://schemas.openxmlformats.org/officeDocument/2006/relationships/image" Target="../media/image27.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6.jpeg"/><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a:bodyPr>
          <a:lstStyle/>
          <a:p>
            <a:pPr eaLnBrk="1" hangingPunct="1"/>
            <a:r>
              <a:rPr lang="en-US" sz="4800" dirty="0" smtClean="0">
                <a:solidFill>
                  <a:schemeClr val="tx1"/>
                </a:solidFill>
                <a:latin typeface="Verdana" pitchFamily="34" charset="0"/>
              </a:rPr>
              <a:t>Eye Protection</a:t>
            </a:r>
          </a:p>
        </p:txBody>
      </p:sp>
      <p:sp>
        <p:nvSpPr>
          <p:cNvPr id="6" name="Rectangle 5"/>
          <p:cNvSpPr/>
          <p:nvPr/>
        </p:nvSpPr>
        <p:spPr>
          <a:xfrm>
            <a:off x="457200" y="1447800"/>
            <a:ext cx="5334000"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Training on the use of eye protection in the workplace</a:t>
            </a:r>
          </a:p>
        </p:txBody>
      </p:sp>
      <p:pic>
        <p:nvPicPr>
          <p:cNvPr id="22532" name="Picture 4" descr="http://www.meb.uni-bonn.de/Cancernet/Media/CDR0000543553.jpg"/>
          <p:cNvPicPr>
            <a:picLocks noChangeAspect="1" noChangeArrowheads="1"/>
          </p:cNvPicPr>
          <p:nvPr/>
        </p:nvPicPr>
        <p:blipFill>
          <a:blip r:embed="rId4" cstate="print"/>
          <a:srcRect b="49206"/>
          <a:stretch>
            <a:fillRect/>
          </a:stretch>
        </p:blipFill>
        <p:spPr bwMode="auto">
          <a:xfrm>
            <a:off x="4770358" y="3698908"/>
            <a:ext cx="3764042" cy="2473292"/>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4" descr="http://www.meb.uni-bonn.de/Cancernet/Media/CDR0000543553.jpg"/>
          <p:cNvPicPr>
            <a:picLocks noChangeAspect="1" noChangeArrowheads="1"/>
          </p:cNvPicPr>
          <p:nvPr/>
        </p:nvPicPr>
        <p:blipFill>
          <a:blip r:embed="rId5" cstate="print"/>
          <a:srcRect t="48254"/>
          <a:stretch>
            <a:fillRect/>
          </a:stretch>
        </p:blipFill>
        <p:spPr bwMode="auto">
          <a:xfrm>
            <a:off x="609600" y="3657600"/>
            <a:ext cx="3733800" cy="249942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Types of Eye Protection</a:t>
            </a:r>
            <a:endParaRPr lang="en-US" dirty="0"/>
          </a:p>
        </p:txBody>
      </p:sp>
      <p:sp>
        <p:nvSpPr>
          <p:cNvPr id="11" name="Text Box 39"/>
          <p:cNvSpPr txBox="1">
            <a:spLocks noChangeArrowheads="1"/>
          </p:cNvSpPr>
          <p:nvPr/>
        </p:nvSpPr>
        <p:spPr bwMode="auto">
          <a:xfrm>
            <a:off x="381001" y="1524000"/>
            <a:ext cx="7010400" cy="646331"/>
          </a:xfrm>
          <a:prstGeom prst="rect">
            <a:avLst/>
          </a:prstGeom>
          <a:noFill/>
          <a:ln w="9525">
            <a:noFill/>
            <a:miter lim="800000"/>
            <a:headEnd/>
            <a:tailEnd/>
          </a:ln>
        </p:spPr>
        <p:txBody>
          <a:bodyPr wrap="square">
            <a:spAutoFit/>
          </a:bodyPr>
          <a:lstStyle/>
          <a:p>
            <a:pPr algn="ctr">
              <a:spcBef>
                <a:spcPct val="50000"/>
              </a:spcBef>
            </a:pPr>
            <a:r>
              <a:rPr lang="en-US" sz="3600" b="1" dirty="0">
                <a:latin typeface="Verdana" pitchFamily="34" charset="0"/>
              </a:rPr>
              <a:t>Three Main Types</a:t>
            </a:r>
          </a:p>
        </p:txBody>
      </p:sp>
      <p:grpSp>
        <p:nvGrpSpPr>
          <p:cNvPr id="18" name="Group 17"/>
          <p:cNvGrpSpPr/>
          <p:nvPr/>
        </p:nvGrpSpPr>
        <p:grpSpPr>
          <a:xfrm>
            <a:off x="685800" y="2667000"/>
            <a:ext cx="3095725" cy="2438400"/>
            <a:chOff x="638446" y="2133600"/>
            <a:chExt cx="3095725" cy="2438400"/>
          </a:xfrm>
        </p:grpSpPr>
        <p:sp>
          <p:nvSpPr>
            <p:cNvPr id="4" name="Text Box 27"/>
            <p:cNvSpPr txBox="1">
              <a:spLocks noChangeArrowheads="1"/>
            </p:cNvSpPr>
            <p:nvPr/>
          </p:nvSpPr>
          <p:spPr bwMode="auto">
            <a:xfrm>
              <a:off x="990600" y="4114800"/>
              <a:ext cx="2439988" cy="457200"/>
            </a:xfrm>
            <a:prstGeom prst="rect">
              <a:avLst/>
            </a:prstGeom>
            <a:noFill/>
            <a:ln w="9525">
              <a:noFill/>
              <a:miter lim="800000"/>
              <a:headEnd/>
              <a:tailEnd/>
            </a:ln>
          </p:spPr>
          <p:txBody>
            <a:bodyPr>
              <a:spAutoFit/>
            </a:bodyPr>
            <a:lstStyle/>
            <a:p>
              <a:pPr>
                <a:spcBef>
                  <a:spcPct val="50000"/>
                </a:spcBef>
              </a:pPr>
              <a:r>
                <a:rPr lang="en-US" sz="2400" dirty="0">
                  <a:latin typeface="Verdana" pitchFamily="34" charset="0"/>
                </a:rPr>
                <a:t>Safety glasses</a:t>
              </a:r>
            </a:p>
          </p:txBody>
        </p:sp>
        <p:pic>
          <p:nvPicPr>
            <p:cNvPr id="28678" name="Picture 6" descr="C:\Users\Dad\Desktop\Picture2.png"/>
            <p:cNvPicPr>
              <a:picLocks noChangeAspect="1" noChangeArrowheads="1"/>
            </p:cNvPicPr>
            <p:nvPr/>
          </p:nvPicPr>
          <p:blipFill>
            <a:blip r:embed="rId2" cstate="print"/>
            <a:srcRect/>
            <a:stretch>
              <a:fillRect/>
            </a:stretch>
          </p:blipFill>
          <p:spPr bwMode="auto">
            <a:xfrm>
              <a:off x="2286000" y="2133600"/>
              <a:ext cx="1448171"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679" name="Picture 7" descr="C:\Users\Dad\Desktop\Picture1.png"/>
            <p:cNvPicPr>
              <a:picLocks noChangeAspect="1" noChangeArrowheads="1"/>
            </p:cNvPicPr>
            <p:nvPr/>
          </p:nvPicPr>
          <p:blipFill>
            <a:blip r:embed="rId3" cstate="print"/>
            <a:srcRect/>
            <a:stretch>
              <a:fillRect/>
            </a:stretch>
          </p:blipFill>
          <p:spPr bwMode="auto">
            <a:xfrm>
              <a:off x="638446" y="2133600"/>
              <a:ext cx="1544367" cy="1947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6" name="Group 15"/>
          <p:cNvGrpSpPr/>
          <p:nvPr/>
        </p:nvGrpSpPr>
        <p:grpSpPr>
          <a:xfrm>
            <a:off x="4191000" y="3200400"/>
            <a:ext cx="2103098" cy="2438400"/>
            <a:chOff x="6324600" y="1981200"/>
            <a:chExt cx="2103098" cy="2438400"/>
          </a:xfrm>
        </p:grpSpPr>
        <p:sp>
          <p:nvSpPr>
            <p:cNvPr id="6" name="Text Box 29"/>
            <p:cNvSpPr txBox="1">
              <a:spLocks noChangeArrowheads="1"/>
            </p:cNvSpPr>
            <p:nvPr/>
          </p:nvSpPr>
          <p:spPr bwMode="auto">
            <a:xfrm>
              <a:off x="6324600" y="3962400"/>
              <a:ext cx="2052638" cy="457200"/>
            </a:xfrm>
            <a:prstGeom prst="rect">
              <a:avLst/>
            </a:prstGeom>
            <a:noFill/>
            <a:ln w="9525">
              <a:noFill/>
              <a:miter lim="800000"/>
              <a:headEnd/>
              <a:tailEnd/>
            </a:ln>
          </p:spPr>
          <p:txBody>
            <a:bodyPr>
              <a:spAutoFit/>
            </a:bodyPr>
            <a:lstStyle/>
            <a:p>
              <a:pPr>
                <a:spcBef>
                  <a:spcPct val="50000"/>
                </a:spcBef>
              </a:pPr>
              <a:r>
                <a:rPr lang="en-US" sz="2400" dirty="0">
                  <a:latin typeface="Verdana" pitchFamily="34" charset="0"/>
                </a:rPr>
                <a:t>Face shields</a:t>
              </a:r>
            </a:p>
          </p:txBody>
        </p:sp>
        <p:pic>
          <p:nvPicPr>
            <p:cNvPr id="28681" name="Picture 9" descr="C:\Users\Dad\Desktop\Picture4.png"/>
            <p:cNvPicPr>
              <a:picLocks noChangeAspect="1" noChangeArrowheads="1"/>
            </p:cNvPicPr>
            <p:nvPr/>
          </p:nvPicPr>
          <p:blipFill>
            <a:blip r:embed="rId4" cstate="print"/>
            <a:srcRect/>
            <a:stretch>
              <a:fillRect/>
            </a:stretch>
          </p:blipFill>
          <p:spPr bwMode="auto">
            <a:xfrm>
              <a:off x="6400800" y="1981200"/>
              <a:ext cx="2026898"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7" name="Group 16"/>
          <p:cNvGrpSpPr/>
          <p:nvPr/>
        </p:nvGrpSpPr>
        <p:grpSpPr>
          <a:xfrm>
            <a:off x="6705600" y="3810000"/>
            <a:ext cx="1683013" cy="2438400"/>
            <a:chOff x="4267200" y="2133600"/>
            <a:chExt cx="1683013" cy="2438400"/>
          </a:xfrm>
        </p:grpSpPr>
        <p:pic>
          <p:nvPicPr>
            <p:cNvPr id="28680" name="Picture 8" descr="C:\Users\Dad\Desktop\Picture3.png"/>
            <p:cNvPicPr>
              <a:picLocks noChangeAspect="1" noChangeArrowheads="1"/>
            </p:cNvPicPr>
            <p:nvPr/>
          </p:nvPicPr>
          <p:blipFill>
            <a:blip r:embed="rId5" cstate="print"/>
            <a:srcRect l="26752"/>
            <a:stretch>
              <a:fillRect/>
            </a:stretch>
          </p:blipFill>
          <p:spPr bwMode="auto">
            <a:xfrm>
              <a:off x="4267200" y="2133600"/>
              <a:ext cx="1683013"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Box 28"/>
            <p:cNvSpPr txBox="1">
              <a:spLocks noChangeArrowheads="1"/>
            </p:cNvSpPr>
            <p:nvPr/>
          </p:nvSpPr>
          <p:spPr bwMode="auto">
            <a:xfrm>
              <a:off x="4343400" y="4114800"/>
              <a:ext cx="1497012" cy="457200"/>
            </a:xfrm>
            <a:prstGeom prst="rect">
              <a:avLst/>
            </a:prstGeom>
            <a:noFill/>
            <a:ln w="9525">
              <a:noFill/>
              <a:miter lim="800000"/>
              <a:headEnd/>
              <a:tailEnd/>
            </a:ln>
          </p:spPr>
          <p:txBody>
            <a:bodyPr>
              <a:spAutoFit/>
            </a:bodyPr>
            <a:lstStyle/>
            <a:p>
              <a:pPr>
                <a:spcBef>
                  <a:spcPct val="50000"/>
                </a:spcBef>
              </a:pPr>
              <a:r>
                <a:rPr lang="en-US" sz="2400" dirty="0">
                  <a:latin typeface="Verdana" pitchFamily="34" charset="0"/>
                </a:rPr>
                <a:t>G</a:t>
              </a:r>
              <a:r>
                <a:rPr lang="en-US" sz="2400" dirty="0" smtClean="0">
                  <a:latin typeface="Verdana" pitchFamily="34" charset="0"/>
                </a:rPr>
                <a:t>oggles</a:t>
              </a:r>
              <a:endParaRPr lang="en-US" sz="2400" dirty="0">
                <a:latin typeface="Verdana"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Laser Eyewear</a:t>
            </a:r>
            <a:endParaRPr lang="en-US" b="1" dirty="0"/>
          </a:p>
        </p:txBody>
      </p:sp>
      <p:sp>
        <p:nvSpPr>
          <p:cNvPr id="4" name="Text Box 6"/>
          <p:cNvSpPr txBox="1">
            <a:spLocks noChangeArrowheads="1"/>
          </p:cNvSpPr>
          <p:nvPr/>
        </p:nvSpPr>
        <p:spPr bwMode="auto">
          <a:xfrm>
            <a:off x="304800" y="1712893"/>
            <a:ext cx="8458200" cy="954107"/>
          </a:xfrm>
          <a:prstGeom prst="rect">
            <a:avLst/>
          </a:prstGeom>
          <a:noFill/>
          <a:ln w="9525">
            <a:noFill/>
            <a:miter lim="800000"/>
            <a:headEnd/>
            <a:tailEnd/>
          </a:ln>
        </p:spPr>
        <p:txBody>
          <a:bodyPr wrap="square">
            <a:spAutoFit/>
          </a:bodyPr>
          <a:lstStyle/>
          <a:p>
            <a:pPr algn="ctr">
              <a:spcBef>
                <a:spcPct val="50000"/>
              </a:spcBef>
            </a:pPr>
            <a:r>
              <a:rPr lang="en-US" sz="2800" b="1" dirty="0">
                <a:latin typeface="Verdana" pitchFamily="34" charset="0"/>
              </a:rPr>
              <a:t>Laser protective glasses are chosen to match the type of laser used.</a:t>
            </a:r>
          </a:p>
        </p:txBody>
      </p:sp>
      <p:pic>
        <p:nvPicPr>
          <p:cNvPr id="5" name="Picture 4" descr="http://www.thorlabs.com/Images/GuideImages/LG_r2_c2.jpg"/>
          <p:cNvPicPr>
            <a:picLocks noChangeAspect="1" noChangeArrowheads="1"/>
          </p:cNvPicPr>
          <p:nvPr>
            <p:custDataLst>
              <p:tags r:id="rId1"/>
            </p:custDataLst>
          </p:nvPr>
        </p:nvPicPr>
        <p:blipFill>
          <a:blip r:embed="rId3" cstate="print">
            <a:lum bright="-12000" contrast="6000"/>
          </a:blip>
          <a:srcRect/>
          <a:stretch>
            <a:fillRect/>
          </a:stretch>
        </p:blipFill>
        <p:spPr bwMode="auto">
          <a:xfrm>
            <a:off x="533399" y="2743200"/>
            <a:ext cx="8118475" cy="3541053"/>
          </a:xfrm>
          <a:prstGeom prst="roundRect">
            <a:avLst>
              <a:gd name="adj" fmla="val 10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Safety Glasses</a:t>
            </a:r>
            <a:endParaRPr lang="en-US" b="1" dirty="0"/>
          </a:p>
        </p:txBody>
      </p:sp>
      <p:sp>
        <p:nvSpPr>
          <p:cNvPr id="4" name="Text Box 20"/>
          <p:cNvSpPr txBox="1">
            <a:spLocks noChangeArrowheads="1"/>
          </p:cNvSpPr>
          <p:nvPr/>
        </p:nvSpPr>
        <p:spPr bwMode="auto">
          <a:xfrm>
            <a:off x="762000" y="1981200"/>
            <a:ext cx="3419475" cy="830262"/>
          </a:xfrm>
          <a:prstGeom prst="rect">
            <a:avLst/>
          </a:prstGeom>
          <a:noFill/>
          <a:ln w="9525">
            <a:noFill/>
            <a:miter lim="800000"/>
            <a:headEnd/>
            <a:tailEnd/>
          </a:ln>
        </p:spPr>
        <p:txBody>
          <a:bodyPr>
            <a:spAutoFit/>
          </a:bodyPr>
          <a:lstStyle/>
          <a:p>
            <a:pPr algn="r">
              <a:spcBef>
                <a:spcPct val="50000"/>
              </a:spcBef>
            </a:pPr>
            <a:r>
              <a:rPr lang="en-US" sz="2400" dirty="0">
                <a:latin typeface="Verdana" pitchFamily="34" charset="0"/>
              </a:rPr>
              <a:t>Side shields or wraparound required</a:t>
            </a:r>
          </a:p>
        </p:txBody>
      </p:sp>
      <p:sp>
        <p:nvSpPr>
          <p:cNvPr id="5" name="Text Box 21"/>
          <p:cNvSpPr txBox="1">
            <a:spLocks noChangeArrowheads="1"/>
          </p:cNvSpPr>
          <p:nvPr/>
        </p:nvSpPr>
        <p:spPr bwMode="auto">
          <a:xfrm>
            <a:off x="304800" y="3581400"/>
            <a:ext cx="5257800" cy="830263"/>
          </a:xfrm>
          <a:prstGeom prst="rect">
            <a:avLst/>
          </a:prstGeom>
          <a:noFill/>
          <a:ln w="9525">
            <a:noFill/>
            <a:miter lim="800000"/>
            <a:headEnd/>
            <a:tailEnd/>
          </a:ln>
        </p:spPr>
        <p:txBody>
          <a:bodyPr>
            <a:spAutoFit/>
          </a:bodyPr>
          <a:lstStyle/>
          <a:p>
            <a:pPr algn="r">
              <a:spcBef>
                <a:spcPct val="50000"/>
              </a:spcBef>
            </a:pPr>
            <a:r>
              <a:rPr lang="en-US" sz="2400" dirty="0">
                <a:latin typeface="Verdana" pitchFamily="34" charset="0"/>
              </a:rPr>
              <a:t>Must meet ANSI Z87.1 Standards for impact resistance</a:t>
            </a:r>
          </a:p>
        </p:txBody>
      </p:sp>
      <p:sp>
        <p:nvSpPr>
          <p:cNvPr id="6" name="Text Box 22"/>
          <p:cNvSpPr txBox="1">
            <a:spLocks noChangeArrowheads="1"/>
          </p:cNvSpPr>
          <p:nvPr/>
        </p:nvSpPr>
        <p:spPr bwMode="auto">
          <a:xfrm>
            <a:off x="2362200" y="5181600"/>
            <a:ext cx="3811588" cy="830262"/>
          </a:xfrm>
          <a:prstGeom prst="rect">
            <a:avLst/>
          </a:prstGeom>
          <a:noFill/>
          <a:ln w="9525">
            <a:noFill/>
            <a:miter lim="800000"/>
            <a:headEnd/>
            <a:tailEnd/>
          </a:ln>
        </p:spPr>
        <p:txBody>
          <a:bodyPr>
            <a:spAutoFit/>
          </a:bodyPr>
          <a:lstStyle/>
          <a:p>
            <a:pPr algn="r">
              <a:spcBef>
                <a:spcPct val="50000"/>
              </a:spcBef>
            </a:pPr>
            <a:r>
              <a:rPr lang="en-US" sz="2400" dirty="0">
                <a:latin typeface="Verdana" pitchFamily="34" charset="0"/>
              </a:rPr>
              <a:t>Must be comfortable if worn for long periods</a:t>
            </a:r>
          </a:p>
        </p:txBody>
      </p:sp>
      <p:pic>
        <p:nvPicPr>
          <p:cNvPr id="7" name="Picture 26" descr="C:\Documents and Settings\locd235\Application Data\Microsoft\Media Catalog\Downloaded Clips\cl56\j0216058.jpg"/>
          <p:cNvPicPr>
            <a:picLocks noChangeAspect="1" noChangeArrowheads="1"/>
          </p:cNvPicPr>
          <p:nvPr>
            <p:custDataLst>
              <p:tags r:id="rId1"/>
            </p:custDataLst>
          </p:nvPr>
        </p:nvPicPr>
        <p:blipFill>
          <a:blip r:embed="rId5" cstate="print"/>
          <a:srcRect/>
          <a:stretch>
            <a:fillRect/>
          </a:stretch>
        </p:blipFill>
        <p:spPr bwMode="auto">
          <a:xfrm>
            <a:off x="6248400" y="4854836"/>
            <a:ext cx="2125663" cy="1412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7" descr="Safety glasses"/>
          <p:cNvPicPr>
            <a:picLocks noChangeAspect="1" noChangeArrowheads="1"/>
          </p:cNvPicPr>
          <p:nvPr>
            <p:custDataLst>
              <p:tags r:id="rId2"/>
            </p:custDataLst>
          </p:nvPr>
        </p:nvPicPr>
        <p:blipFill>
          <a:blip r:embed="rId6" cstate="print"/>
          <a:srcRect/>
          <a:stretch>
            <a:fillRect/>
          </a:stretch>
        </p:blipFill>
        <p:spPr bwMode="auto">
          <a:xfrm>
            <a:off x="4267200" y="1676400"/>
            <a:ext cx="2549525" cy="138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8" descr="Screw penetrated sunglasses 1"/>
          <p:cNvPicPr>
            <a:picLocks noChangeAspect="1" noChangeArrowheads="1"/>
          </p:cNvPicPr>
          <p:nvPr>
            <p:custDataLst>
              <p:tags r:id="rId3"/>
            </p:custDataLst>
          </p:nvPr>
        </p:nvPicPr>
        <p:blipFill>
          <a:blip r:embed="rId7" cstate="print"/>
          <a:srcRect/>
          <a:stretch>
            <a:fillRect/>
          </a:stretch>
        </p:blipFill>
        <p:spPr bwMode="auto">
          <a:xfrm>
            <a:off x="5715000" y="3333779"/>
            <a:ext cx="1703388" cy="1281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Goggles</a:t>
            </a:r>
            <a:endParaRPr lang="en-US" b="1" dirty="0"/>
          </a:p>
        </p:txBody>
      </p:sp>
      <p:sp>
        <p:nvSpPr>
          <p:cNvPr id="4" name="Text Box 3"/>
          <p:cNvSpPr txBox="1">
            <a:spLocks noChangeArrowheads="1"/>
          </p:cNvSpPr>
          <p:nvPr/>
        </p:nvSpPr>
        <p:spPr bwMode="auto">
          <a:xfrm>
            <a:off x="350838" y="2007037"/>
            <a:ext cx="5668962" cy="3631763"/>
          </a:xfrm>
          <a:prstGeom prst="rect">
            <a:avLst/>
          </a:prstGeom>
          <a:noFill/>
          <a:ln w="9525">
            <a:noFill/>
            <a:miter lim="800000"/>
            <a:headEnd/>
            <a:tailEnd/>
          </a:ln>
        </p:spPr>
        <p:txBody>
          <a:bodyPr wrap="square">
            <a:spAutoFit/>
          </a:bodyPr>
          <a:lstStyle/>
          <a:p>
            <a:pPr>
              <a:spcBef>
                <a:spcPct val="50000"/>
              </a:spcBef>
            </a:pPr>
            <a:r>
              <a:rPr lang="en-US" sz="2000" dirty="0">
                <a:latin typeface="Verdana" pitchFamily="34" charset="0"/>
              </a:rPr>
              <a:t>Required if handling corrosive liquids</a:t>
            </a:r>
            <a:r>
              <a:rPr lang="en-US" sz="2000" dirty="0" smtClean="0">
                <a:latin typeface="Verdana" pitchFamily="34" charset="0"/>
              </a:rPr>
              <a:t>.</a:t>
            </a:r>
            <a:endParaRPr lang="en-US" sz="2000" dirty="0">
              <a:latin typeface="Verdana" pitchFamily="34" charset="0"/>
            </a:endParaRPr>
          </a:p>
          <a:p>
            <a:pPr>
              <a:spcBef>
                <a:spcPct val="50000"/>
              </a:spcBef>
            </a:pPr>
            <a:r>
              <a:rPr lang="en-US" sz="2000" dirty="0">
                <a:latin typeface="Verdana" pitchFamily="34" charset="0"/>
              </a:rPr>
              <a:t>Also provide protection against irritating gases and vapors.</a:t>
            </a:r>
          </a:p>
          <a:p>
            <a:pPr>
              <a:spcBef>
                <a:spcPct val="50000"/>
              </a:spcBef>
            </a:pPr>
            <a:endParaRPr lang="en-US" sz="2000" dirty="0" smtClean="0">
              <a:latin typeface="Verdana" pitchFamily="34" charset="0"/>
            </a:endParaRPr>
          </a:p>
          <a:p>
            <a:pPr>
              <a:spcBef>
                <a:spcPct val="50000"/>
              </a:spcBef>
            </a:pPr>
            <a:endParaRPr lang="en-US" sz="2000" dirty="0">
              <a:latin typeface="Verdana" pitchFamily="34" charset="0"/>
            </a:endParaRPr>
          </a:p>
          <a:p>
            <a:pPr>
              <a:spcBef>
                <a:spcPct val="50000"/>
              </a:spcBef>
            </a:pPr>
            <a:r>
              <a:rPr lang="en-US" sz="2000" dirty="0">
                <a:latin typeface="Verdana" pitchFamily="34" charset="0"/>
              </a:rPr>
              <a:t>Must be impact-resistant if used for flying object protection</a:t>
            </a:r>
            <a:r>
              <a:rPr lang="en-US" sz="2000" dirty="0" smtClean="0">
                <a:latin typeface="Verdana" pitchFamily="34" charset="0"/>
              </a:rPr>
              <a:t>.</a:t>
            </a:r>
            <a:endParaRPr lang="en-US" sz="2000" dirty="0">
              <a:latin typeface="Verdana" pitchFamily="34" charset="0"/>
            </a:endParaRPr>
          </a:p>
          <a:p>
            <a:pPr>
              <a:spcBef>
                <a:spcPct val="50000"/>
              </a:spcBef>
            </a:pPr>
            <a:r>
              <a:rPr lang="en-US" sz="2000" dirty="0">
                <a:latin typeface="Verdana" pitchFamily="34" charset="0"/>
              </a:rPr>
              <a:t>Some are vented or coated to prevent fogging.</a:t>
            </a:r>
          </a:p>
        </p:txBody>
      </p:sp>
      <p:pic>
        <p:nvPicPr>
          <p:cNvPr id="5" name="Picture 5" descr="P:\390GoggleApp.jpg"/>
          <p:cNvPicPr>
            <a:picLocks noChangeAspect="1" noChangeArrowheads="1"/>
          </p:cNvPicPr>
          <p:nvPr>
            <p:custDataLst>
              <p:tags r:id="rId1"/>
            </p:custDataLst>
          </p:nvPr>
        </p:nvPicPr>
        <p:blipFill>
          <a:blip r:embed="rId4" cstate="print"/>
          <a:srcRect l="21541" t="3185" r="3181" b="32996"/>
          <a:stretch>
            <a:fillRect/>
          </a:stretch>
        </p:blipFill>
        <p:spPr bwMode="auto">
          <a:xfrm>
            <a:off x="5943600" y="1943952"/>
            <a:ext cx="2362200" cy="1821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 10"/>
          <p:cNvGrpSpPr/>
          <p:nvPr/>
        </p:nvGrpSpPr>
        <p:grpSpPr>
          <a:xfrm>
            <a:off x="6096000" y="4191001"/>
            <a:ext cx="1981200" cy="1828800"/>
            <a:chOff x="5943600" y="4234070"/>
            <a:chExt cx="2781300" cy="2623930"/>
          </a:xfrm>
        </p:grpSpPr>
        <p:pic>
          <p:nvPicPr>
            <p:cNvPr id="6" name="PPTShape_0" descr="GogglesVented.jpg"/>
            <p:cNvPicPr>
              <a:picLocks noChangeAspect="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5943600" y="4343400"/>
              <a:ext cx="2781300" cy="2514600"/>
            </a:xfrm>
            <a:prstGeom prst="rect">
              <a:avLst/>
            </a:prstGeom>
            <a:noFill/>
            <a:ln w="9525">
              <a:noFill/>
              <a:miter lim="800000"/>
              <a:headEnd/>
              <a:tailEnd/>
            </a:ln>
          </p:spPr>
        </p:pic>
        <p:sp>
          <p:nvSpPr>
            <p:cNvPr id="7" name="TextBox 6"/>
            <p:cNvSpPr txBox="1">
              <a:spLocks noChangeArrowheads="1"/>
            </p:cNvSpPr>
            <p:nvPr/>
          </p:nvSpPr>
          <p:spPr bwMode="auto">
            <a:xfrm>
              <a:off x="6115050" y="4234070"/>
              <a:ext cx="1219200" cy="369888"/>
            </a:xfrm>
            <a:prstGeom prst="rect">
              <a:avLst/>
            </a:prstGeom>
            <a:noFill/>
            <a:ln w="9525">
              <a:noFill/>
              <a:miter lim="800000"/>
              <a:headEnd/>
              <a:tailEnd/>
            </a:ln>
          </p:spPr>
          <p:txBody>
            <a:bodyPr>
              <a:spAutoFit/>
            </a:bodyPr>
            <a:lstStyle/>
            <a:p>
              <a:r>
                <a:rPr lang="en-US" dirty="0"/>
                <a:t>Vents</a:t>
              </a:r>
            </a:p>
          </p:txBody>
        </p:sp>
        <p:cxnSp>
          <p:nvCxnSpPr>
            <p:cNvPr id="8" name="Straight Arrow Connector 7"/>
            <p:cNvCxnSpPr/>
            <p:nvPr/>
          </p:nvCxnSpPr>
          <p:spPr>
            <a:xfrm>
              <a:off x="7162800" y="4572000"/>
              <a:ext cx="838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6438900" y="4991100"/>
              <a:ext cx="6096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Face-shields</a:t>
            </a:r>
            <a:endParaRPr lang="en-US" b="1" dirty="0"/>
          </a:p>
        </p:txBody>
      </p:sp>
      <p:sp>
        <p:nvSpPr>
          <p:cNvPr id="4" name="Rectangle 28"/>
          <p:cNvSpPr>
            <a:spLocks noChangeArrowheads="1"/>
          </p:cNvSpPr>
          <p:nvPr/>
        </p:nvSpPr>
        <p:spPr bwMode="auto">
          <a:xfrm>
            <a:off x="304800" y="1519237"/>
            <a:ext cx="8534400" cy="538163"/>
          </a:xfrm>
          <a:prstGeom prst="rect">
            <a:avLst/>
          </a:prstGeom>
          <a:noFill/>
          <a:ln w="9525">
            <a:noFill/>
            <a:miter lim="800000"/>
            <a:headEnd/>
            <a:tailEnd/>
          </a:ln>
        </p:spPr>
        <p:txBody>
          <a:bodyPr anchor="ctr"/>
          <a:lstStyle/>
          <a:p>
            <a:pPr algn="ctr"/>
            <a:r>
              <a:rPr lang="en-US" sz="2800" b="1" dirty="0">
                <a:solidFill>
                  <a:schemeClr val="bg1"/>
                </a:solidFill>
                <a:latin typeface="Verdana" pitchFamily="34" charset="0"/>
              </a:rPr>
              <a:t>When are they needed?</a:t>
            </a:r>
          </a:p>
        </p:txBody>
      </p:sp>
      <p:sp>
        <p:nvSpPr>
          <p:cNvPr id="5" name="Text Box 30"/>
          <p:cNvSpPr txBox="1">
            <a:spLocks noChangeArrowheads="1"/>
          </p:cNvSpPr>
          <p:nvPr/>
        </p:nvSpPr>
        <p:spPr bwMode="auto">
          <a:xfrm>
            <a:off x="914400" y="2209800"/>
            <a:ext cx="5367338" cy="3785652"/>
          </a:xfrm>
          <a:prstGeom prst="rect">
            <a:avLst/>
          </a:prstGeom>
          <a:noFill/>
          <a:ln w="9525">
            <a:noFill/>
            <a:miter lim="800000"/>
            <a:headEnd/>
            <a:tailEnd/>
          </a:ln>
        </p:spPr>
        <p:txBody>
          <a:bodyPr>
            <a:spAutoFit/>
          </a:bodyPr>
          <a:lstStyle/>
          <a:p>
            <a:pPr>
              <a:spcBef>
                <a:spcPct val="50000"/>
              </a:spcBef>
            </a:pPr>
            <a:r>
              <a:rPr lang="en-US" sz="2400" dirty="0">
                <a:latin typeface="Verdana" pitchFamily="34" charset="0"/>
              </a:rPr>
              <a:t>Face-shields are necessary when a splash to the face might occur</a:t>
            </a:r>
            <a:r>
              <a:rPr lang="en-US" sz="2400" dirty="0" smtClean="0">
                <a:latin typeface="Verdana" pitchFamily="34" charset="0"/>
              </a:rPr>
              <a:t>.</a:t>
            </a:r>
            <a:endParaRPr lang="en-US" sz="2400" dirty="0">
              <a:latin typeface="Verdana" pitchFamily="34" charset="0"/>
            </a:endParaRPr>
          </a:p>
          <a:p>
            <a:pPr>
              <a:spcBef>
                <a:spcPct val="50000"/>
              </a:spcBef>
            </a:pPr>
            <a:r>
              <a:rPr lang="en-US" sz="2400" dirty="0">
                <a:latin typeface="Verdana" pitchFamily="34" charset="0"/>
              </a:rPr>
              <a:t>Worn over glasses or goggles for extra protection.</a:t>
            </a:r>
          </a:p>
          <a:p>
            <a:pPr>
              <a:spcBef>
                <a:spcPct val="50000"/>
              </a:spcBef>
            </a:pPr>
            <a:endParaRPr lang="en-US" sz="2400" dirty="0" smtClean="0">
              <a:latin typeface="Verdana" pitchFamily="34" charset="0"/>
            </a:endParaRPr>
          </a:p>
          <a:p>
            <a:pPr>
              <a:spcBef>
                <a:spcPct val="50000"/>
              </a:spcBef>
            </a:pPr>
            <a:endParaRPr lang="en-US" sz="2400" dirty="0">
              <a:latin typeface="Verdana" pitchFamily="34" charset="0"/>
            </a:endParaRPr>
          </a:p>
          <a:p>
            <a:pPr>
              <a:spcBef>
                <a:spcPct val="50000"/>
              </a:spcBef>
            </a:pPr>
            <a:r>
              <a:rPr lang="en-US" sz="2400" dirty="0">
                <a:latin typeface="Verdana" pitchFamily="34" charset="0"/>
              </a:rPr>
              <a:t>Special shields are available for infrared or ultraviolet light.</a:t>
            </a:r>
          </a:p>
        </p:txBody>
      </p:sp>
      <p:pic>
        <p:nvPicPr>
          <p:cNvPr id="6" name="Picture 32" descr="http://www.oberoncompany.com/Images/CR_SHLD.GIF"/>
          <p:cNvPicPr>
            <a:picLocks noChangeAspect="1" noChangeArrowheads="1"/>
          </p:cNvPicPr>
          <p:nvPr>
            <p:custDataLst>
              <p:tags r:id="rId1"/>
            </p:custDataLst>
          </p:nvPr>
        </p:nvPicPr>
        <p:blipFill>
          <a:blip r:embed="rId4" cstate="print"/>
          <a:srcRect/>
          <a:stretch>
            <a:fillRect/>
          </a:stretch>
        </p:blipFill>
        <p:spPr bwMode="auto">
          <a:xfrm>
            <a:off x="6651655" y="2285999"/>
            <a:ext cx="1735108" cy="189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4" descr="Heat Reflective Shields"/>
          <p:cNvPicPr>
            <a:picLocks noChangeAspect="1" noChangeArrowheads="1"/>
          </p:cNvPicPr>
          <p:nvPr>
            <p:custDataLst>
              <p:tags r:id="rId2"/>
            </p:custDataLst>
          </p:nvPr>
        </p:nvPicPr>
        <p:blipFill>
          <a:blip r:embed="rId5" cstate="print"/>
          <a:srcRect/>
          <a:stretch>
            <a:fillRect/>
          </a:stretch>
        </p:blipFill>
        <p:spPr bwMode="auto">
          <a:xfrm>
            <a:off x="6629400" y="4495800"/>
            <a:ext cx="1806292" cy="1679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Line 35"/>
          <p:cNvSpPr>
            <a:spLocks noChangeShapeType="1"/>
          </p:cNvSpPr>
          <p:nvPr/>
        </p:nvSpPr>
        <p:spPr bwMode="auto">
          <a:xfrm>
            <a:off x="5334000" y="5715000"/>
            <a:ext cx="1350963" cy="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Care &amp; Maintenance</a:t>
            </a:r>
            <a:endParaRPr lang="en-US" b="1" dirty="0"/>
          </a:p>
        </p:txBody>
      </p:sp>
      <p:sp>
        <p:nvSpPr>
          <p:cNvPr id="4" name="Text Box 20"/>
          <p:cNvSpPr txBox="1">
            <a:spLocks noChangeArrowheads="1"/>
          </p:cNvSpPr>
          <p:nvPr/>
        </p:nvSpPr>
        <p:spPr bwMode="auto">
          <a:xfrm>
            <a:off x="228600" y="4419600"/>
            <a:ext cx="5626100" cy="2246769"/>
          </a:xfrm>
          <a:prstGeom prst="rect">
            <a:avLst/>
          </a:prstGeom>
          <a:noFill/>
          <a:ln w="9525">
            <a:noFill/>
            <a:miter lim="800000"/>
            <a:headEnd/>
            <a:tailEnd/>
          </a:ln>
        </p:spPr>
        <p:txBody>
          <a:bodyPr wrap="square">
            <a:spAutoFit/>
          </a:bodyPr>
          <a:lstStyle/>
          <a:p>
            <a:pPr algn="r">
              <a:spcBef>
                <a:spcPct val="50000"/>
              </a:spcBef>
            </a:pPr>
            <a:r>
              <a:rPr lang="en-US" sz="2800" b="1" dirty="0">
                <a:latin typeface="Verdana" pitchFamily="34" charset="0"/>
              </a:rPr>
              <a:t>Replace if broken, cracked or if </a:t>
            </a:r>
            <a:r>
              <a:rPr lang="en-US" sz="2800" b="1" dirty="0" smtClean="0">
                <a:latin typeface="Verdana" pitchFamily="34" charset="0"/>
              </a:rPr>
              <a:t>material </a:t>
            </a:r>
            <a:r>
              <a:rPr lang="en-US" sz="2800" b="1" dirty="0">
                <a:latin typeface="Verdana" pitchFamily="34" charset="0"/>
              </a:rPr>
              <a:t>on the lens or </a:t>
            </a:r>
            <a:r>
              <a:rPr lang="en-US" sz="2800" b="1" dirty="0" smtClean="0">
                <a:latin typeface="Verdana" pitchFamily="34" charset="0"/>
              </a:rPr>
              <a:t>face-shield </a:t>
            </a:r>
            <a:r>
              <a:rPr lang="en-US" sz="2800" b="1" dirty="0">
                <a:latin typeface="Verdana" pitchFamily="34" charset="0"/>
              </a:rPr>
              <a:t>can’t be removed.</a:t>
            </a:r>
            <a:br>
              <a:rPr lang="en-US" sz="2800" b="1" dirty="0">
                <a:latin typeface="Verdana" pitchFamily="34" charset="0"/>
              </a:rPr>
            </a:br>
            <a:endParaRPr lang="en-US" sz="2800" b="1" dirty="0">
              <a:latin typeface="Verdana" pitchFamily="34" charset="0"/>
            </a:endParaRPr>
          </a:p>
        </p:txBody>
      </p:sp>
      <p:sp>
        <p:nvSpPr>
          <p:cNvPr id="5" name="Text Box 21"/>
          <p:cNvSpPr txBox="1">
            <a:spLocks noChangeArrowheads="1"/>
          </p:cNvSpPr>
          <p:nvPr/>
        </p:nvSpPr>
        <p:spPr bwMode="auto">
          <a:xfrm>
            <a:off x="2438400" y="2209800"/>
            <a:ext cx="6324600" cy="1323439"/>
          </a:xfrm>
          <a:prstGeom prst="rect">
            <a:avLst/>
          </a:prstGeom>
          <a:noFill/>
          <a:ln w="9525">
            <a:noFill/>
            <a:miter lim="800000"/>
            <a:headEnd/>
            <a:tailEnd/>
          </a:ln>
        </p:spPr>
        <p:txBody>
          <a:bodyPr wrap="square">
            <a:spAutoFit/>
          </a:bodyPr>
          <a:lstStyle/>
          <a:p>
            <a:pPr>
              <a:spcBef>
                <a:spcPct val="50000"/>
              </a:spcBef>
            </a:pPr>
            <a:r>
              <a:rPr lang="en-US" sz="3200" b="1" dirty="0">
                <a:latin typeface="Verdana" pitchFamily="34" charset="0"/>
              </a:rPr>
              <a:t>Inspect for damage daily</a:t>
            </a:r>
            <a:r>
              <a:rPr lang="en-US" sz="3200" b="1" dirty="0" smtClean="0">
                <a:latin typeface="Verdana" pitchFamily="34" charset="0"/>
              </a:rPr>
              <a:t>.</a:t>
            </a:r>
          </a:p>
          <a:p>
            <a:pPr>
              <a:spcBef>
                <a:spcPct val="50000"/>
              </a:spcBef>
            </a:pPr>
            <a:r>
              <a:rPr lang="en-US" sz="3200" b="1" dirty="0" smtClean="0">
                <a:latin typeface="Verdana" pitchFamily="34" charset="0"/>
              </a:rPr>
              <a:t>Clean as needed. </a:t>
            </a:r>
          </a:p>
        </p:txBody>
      </p:sp>
      <p:pic>
        <p:nvPicPr>
          <p:cNvPr id="7" name="Picture 24" descr="Reason for wearing eye protection"/>
          <p:cNvPicPr>
            <a:picLocks noChangeAspect="1" noChangeArrowheads="1"/>
          </p:cNvPicPr>
          <p:nvPr>
            <p:custDataLst>
              <p:tags r:id="rId1"/>
            </p:custDataLst>
          </p:nvPr>
        </p:nvPicPr>
        <p:blipFill>
          <a:blip r:embed="rId4" cstate="print"/>
          <a:srcRect/>
          <a:stretch>
            <a:fillRect/>
          </a:stretch>
        </p:blipFill>
        <p:spPr bwMode="auto">
          <a:xfrm>
            <a:off x="533400" y="1676400"/>
            <a:ext cx="1847171"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safetyglassesdamaged.jpg"/>
          <p:cNvPicPr>
            <a:picLocks noChangeAspect="1"/>
          </p:cNvPicPr>
          <p:nvPr>
            <p:custDataLst>
              <p:tags r:id="rId2"/>
            </p:custDataLst>
          </p:nvPr>
        </p:nvPicPr>
        <p:blipFill>
          <a:blip r:embed="rId5" cstate="print"/>
          <a:srcRect/>
          <a:stretch>
            <a:fillRect/>
          </a:stretch>
        </p:blipFill>
        <p:spPr bwMode="auto">
          <a:xfrm>
            <a:off x="5867400" y="4165973"/>
            <a:ext cx="2819400" cy="2114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705600" cy="914400"/>
          </a:xfrm>
        </p:spPr>
        <p:txBody>
          <a:bodyPr>
            <a:normAutofit fontScale="90000"/>
          </a:bodyPr>
          <a:lstStyle/>
          <a:p>
            <a:r>
              <a:rPr lang="en-US" sz="2800" b="1" dirty="0" smtClean="0">
                <a:latin typeface="Verdana" pitchFamily="34" charset="0"/>
              </a:rPr>
              <a:t>Other Protection For Eye Hazards</a:t>
            </a:r>
            <a:endParaRPr lang="en-US" sz="2800" b="1" dirty="0"/>
          </a:p>
        </p:txBody>
      </p:sp>
      <p:sp>
        <p:nvSpPr>
          <p:cNvPr id="4" name="Text Box 6"/>
          <p:cNvSpPr txBox="1">
            <a:spLocks noChangeArrowheads="1"/>
          </p:cNvSpPr>
          <p:nvPr/>
        </p:nvSpPr>
        <p:spPr bwMode="auto">
          <a:xfrm>
            <a:off x="304800" y="1636693"/>
            <a:ext cx="8534400" cy="954107"/>
          </a:xfrm>
          <a:prstGeom prst="rect">
            <a:avLst/>
          </a:prstGeom>
          <a:noFill/>
          <a:ln w="9525">
            <a:noFill/>
            <a:miter lim="800000"/>
            <a:headEnd/>
            <a:tailEnd/>
          </a:ln>
        </p:spPr>
        <p:txBody>
          <a:bodyPr wrap="square">
            <a:spAutoFit/>
          </a:bodyPr>
          <a:lstStyle/>
          <a:p>
            <a:pPr algn="ctr">
              <a:spcBef>
                <a:spcPct val="50000"/>
              </a:spcBef>
            </a:pPr>
            <a:r>
              <a:rPr lang="en-US" sz="2800" b="1" dirty="0">
                <a:latin typeface="Verdana" pitchFamily="34" charset="0"/>
              </a:rPr>
              <a:t>In addition to personal eye </a:t>
            </a:r>
            <a:r>
              <a:rPr lang="en-US" sz="2800" b="1" dirty="0" smtClean="0">
                <a:latin typeface="Verdana" pitchFamily="34" charset="0"/>
              </a:rPr>
              <a:t>protection,         the </a:t>
            </a:r>
            <a:r>
              <a:rPr lang="en-US" sz="2800" b="1" dirty="0">
                <a:latin typeface="Verdana" pitchFamily="34" charset="0"/>
              </a:rPr>
              <a:t>following can be used:</a:t>
            </a:r>
          </a:p>
        </p:txBody>
      </p:sp>
      <p:sp>
        <p:nvSpPr>
          <p:cNvPr id="5" name="Text Box 3"/>
          <p:cNvSpPr txBox="1">
            <a:spLocks noChangeArrowheads="1"/>
          </p:cNvSpPr>
          <p:nvPr/>
        </p:nvSpPr>
        <p:spPr bwMode="auto">
          <a:xfrm>
            <a:off x="228600" y="2864346"/>
            <a:ext cx="5334000" cy="3231654"/>
          </a:xfrm>
          <a:prstGeom prst="rect">
            <a:avLst/>
          </a:prstGeom>
          <a:noFill/>
          <a:ln w="9525">
            <a:noFill/>
            <a:miter lim="800000"/>
            <a:headEnd/>
            <a:tailEnd/>
          </a:ln>
        </p:spPr>
        <p:txBody>
          <a:bodyPr wrap="square">
            <a:spAutoFit/>
          </a:bodyPr>
          <a:lstStyle/>
          <a:p>
            <a:pPr algn="r">
              <a:spcBef>
                <a:spcPct val="50000"/>
              </a:spcBef>
            </a:pPr>
            <a:r>
              <a:rPr lang="en-US" sz="2400" b="1" dirty="0">
                <a:latin typeface="Verdana" pitchFamily="34" charset="0"/>
              </a:rPr>
              <a:t>Guards, shields or screens on machines</a:t>
            </a:r>
            <a:r>
              <a:rPr lang="en-US" sz="2400" b="1" dirty="0" smtClean="0">
                <a:latin typeface="Verdana" pitchFamily="34" charset="0"/>
              </a:rPr>
              <a:t>,</a:t>
            </a:r>
            <a:endParaRPr lang="en-US" sz="1600" b="1" dirty="0">
              <a:latin typeface="Verdana" pitchFamily="34" charset="0"/>
            </a:endParaRPr>
          </a:p>
          <a:p>
            <a:pPr algn="r">
              <a:spcBef>
                <a:spcPct val="50000"/>
              </a:spcBef>
            </a:pPr>
            <a:r>
              <a:rPr lang="en-US" sz="2400" b="1" dirty="0">
                <a:latin typeface="Verdana" pitchFamily="34" charset="0"/>
              </a:rPr>
              <a:t>Welding curtains or barriers</a:t>
            </a:r>
            <a:r>
              <a:rPr lang="en-US" sz="2400" b="1" dirty="0" smtClean="0">
                <a:latin typeface="Verdana" pitchFamily="34" charset="0"/>
              </a:rPr>
              <a:t>,</a:t>
            </a:r>
            <a:endParaRPr lang="en-US" sz="1600" b="1" dirty="0">
              <a:latin typeface="Verdana" pitchFamily="34" charset="0"/>
            </a:endParaRPr>
          </a:p>
          <a:p>
            <a:pPr algn="r">
              <a:spcBef>
                <a:spcPct val="50000"/>
              </a:spcBef>
            </a:pPr>
            <a:r>
              <a:rPr lang="en-US" sz="2400" b="1" dirty="0">
                <a:latin typeface="Verdana" pitchFamily="34" charset="0"/>
              </a:rPr>
              <a:t>Other barriers during grinding, cutting, sanding</a:t>
            </a:r>
            <a:r>
              <a:rPr lang="en-US" sz="2400" b="1" dirty="0" smtClean="0">
                <a:latin typeface="Verdana" pitchFamily="34" charset="0"/>
              </a:rPr>
              <a:t>,</a:t>
            </a:r>
            <a:endParaRPr lang="en-US" sz="1600" b="1" dirty="0">
              <a:latin typeface="Verdana" pitchFamily="34" charset="0"/>
            </a:endParaRPr>
          </a:p>
          <a:p>
            <a:pPr algn="r">
              <a:spcBef>
                <a:spcPct val="50000"/>
              </a:spcBef>
            </a:pPr>
            <a:r>
              <a:rPr lang="en-US" sz="2400" b="1" dirty="0">
                <a:latin typeface="Verdana" pitchFamily="34" charset="0"/>
              </a:rPr>
              <a:t>Ventilation or hoods for handling chemicals.</a:t>
            </a:r>
          </a:p>
        </p:txBody>
      </p:sp>
      <p:pic>
        <p:nvPicPr>
          <p:cNvPr id="6" name="Picture 8" descr="http://www.cdc.gov/elcosh/docs/d0500/d000573/1.jpg"/>
          <p:cNvPicPr>
            <a:picLocks noChangeAspect="1" noChangeArrowheads="1"/>
          </p:cNvPicPr>
          <p:nvPr>
            <p:custDataLst>
              <p:tags r:id="rId1"/>
            </p:custDataLst>
          </p:nvPr>
        </p:nvPicPr>
        <p:blipFill>
          <a:blip r:embed="rId3" cstate="print"/>
          <a:srcRect/>
          <a:stretch>
            <a:fillRect/>
          </a:stretch>
        </p:blipFill>
        <p:spPr bwMode="auto">
          <a:xfrm>
            <a:off x="5867400" y="2819400"/>
            <a:ext cx="2652712" cy="3386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itchFamily="34" charset="0"/>
              </a:rPr>
              <a:t>Emergency Eyewashes</a:t>
            </a:r>
            <a:endParaRPr lang="en-US" dirty="0"/>
          </a:p>
        </p:txBody>
      </p:sp>
      <p:sp>
        <p:nvSpPr>
          <p:cNvPr id="3" name="Content Placeholder 2"/>
          <p:cNvSpPr>
            <a:spLocks noGrp="1"/>
          </p:cNvSpPr>
          <p:nvPr>
            <p:ph idx="1"/>
          </p:nvPr>
        </p:nvSpPr>
        <p:spPr>
          <a:xfrm>
            <a:off x="304800" y="2667000"/>
            <a:ext cx="5715000" cy="3733800"/>
          </a:xfrm>
        </p:spPr>
        <p:txBody>
          <a:bodyPr>
            <a:normAutofit/>
          </a:bodyPr>
          <a:lstStyle/>
          <a:p>
            <a:r>
              <a:rPr lang="en-US" sz="3600" b="1" dirty="0" smtClean="0"/>
              <a:t>Corrosives</a:t>
            </a:r>
          </a:p>
          <a:p>
            <a:pPr lvl="1"/>
            <a:r>
              <a:rPr lang="en-US" sz="2800" dirty="0" smtClean="0"/>
              <a:t>Acids and Caustics</a:t>
            </a:r>
          </a:p>
          <a:p>
            <a:r>
              <a:rPr lang="en-US" sz="3600" b="1" dirty="0" smtClean="0"/>
              <a:t>Strong Irritants</a:t>
            </a:r>
          </a:p>
          <a:p>
            <a:pPr lvl="1"/>
            <a:r>
              <a:rPr lang="en-US" sz="2800" dirty="0" smtClean="0"/>
              <a:t>Many Solvents &amp; other chemicals</a:t>
            </a:r>
          </a:p>
          <a:p>
            <a:r>
              <a:rPr lang="en-US" sz="3600" b="1" dirty="0" smtClean="0"/>
              <a:t>Toxics</a:t>
            </a:r>
          </a:p>
          <a:p>
            <a:pPr lvl="1"/>
            <a:r>
              <a:rPr lang="en-US" sz="2800" dirty="0" smtClean="0"/>
              <a:t>Pesticides and other Chemicals</a:t>
            </a:r>
          </a:p>
          <a:p>
            <a:endParaRPr lang="en-US" sz="3600" dirty="0" smtClean="0"/>
          </a:p>
          <a:p>
            <a:endParaRPr lang="en-US" sz="3600" dirty="0"/>
          </a:p>
        </p:txBody>
      </p:sp>
      <p:sp>
        <p:nvSpPr>
          <p:cNvPr id="4" name="Rectangle 21"/>
          <p:cNvSpPr>
            <a:spLocks noChangeArrowheads="1"/>
          </p:cNvSpPr>
          <p:nvPr/>
        </p:nvSpPr>
        <p:spPr bwMode="auto">
          <a:xfrm>
            <a:off x="457200" y="1676400"/>
            <a:ext cx="8534400" cy="838200"/>
          </a:xfrm>
          <a:prstGeom prst="rect">
            <a:avLst/>
          </a:prstGeom>
          <a:noFill/>
          <a:ln w="9525">
            <a:noFill/>
            <a:miter lim="800000"/>
            <a:headEnd/>
            <a:tailEnd/>
          </a:ln>
        </p:spPr>
        <p:txBody>
          <a:bodyPr anchor="ctr"/>
          <a:lstStyle/>
          <a:p>
            <a:r>
              <a:rPr lang="en-US" sz="2800" b="1" dirty="0" smtClean="0">
                <a:latin typeface="Verdana" pitchFamily="34" charset="0"/>
              </a:rPr>
              <a:t>An </a:t>
            </a:r>
            <a:r>
              <a:rPr lang="en-US" sz="2800" b="1" dirty="0">
                <a:latin typeface="Verdana" pitchFamily="34" charset="0"/>
              </a:rPr>
              <a:t>eyewash station is required for potential eye exposure to:</a:t>
            </a:r>
          </a:p>
        </p:txBody>
      </p:sp>
      <p:pic>
        <p:nvPicPr>
          <p:cNvPr id="6" name="Picture 29" descr="C:\Documents and Settings\locd235\Application Data\Microsoft\Media Catalog\Downloaded Clips\cl27\j0097839.wmf"/>
          <p:cNvPicPr>
            <a:picLocks noChangeAspect="1" noChangeArrowheads="1"/>
          </p:cNvPicPr>
          <p:nvPr>
            <p:custDataLst>
              <p:tags r:id="rId1"/>
            </p:custDataLst>
          </p:nvPr>
        </p:nvPicPr>
        <p:blipFill>
          <a:blip r:embed="rId3" cstate="print"/>
          <a:srcRect/>
          <a:stretch>
            <a:fillRect/>
          </a:stretch>
        </p:blipFill>
        <p:spPr bwMode="auto">
          <a:xfrm>
            <a:off x="5826125" y="2590800"/>
            <a:ext cx="2936875" cy="361199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705600" cy="914400"/>
          </a:xfrm>
        </p:spPr>
        <p:txBody>
          <a:bodyPr>
            <a:noAutofit/>
          </a:bodyPr>
          <a:lstStyle/>
          <a:p>
            <a:r>
              <a:rPr lang="en-US" sz="2800" b="1" dirty="0" smtClean="0">
                <a:latin typeface="Verdana" pitchFamily="34" charset="0"/>
              </a:rPr>
              <a:t>Using an Emergency Eyewash</a:t>
            </a:r>
            <a:endParaRPr lang="en-US" sz="2800" dirty="0"/>
          </a:p>
        </p:txBody>
      </p:sp>
      <p:sp>
        <p:nvSpPr>
          <p:cNvPr id="3" name="Content Placeholder 2"/>
          <p:cNvSpPr>
            <a:spLocks noGrp="1"/>
          </p:cNvSpPr>
          <p:nvPr>
            <p:ph idx="1"/>
          </p:nvPr>
        </p:nvSpPr>
        <p:spPr>
          <a:xfrm>
            <a:off x="381000" y="1752600"/>
            <a:ext cx="6248400" cy="4648200"/>
          </a:xfrm>
        </p:spPr>
        <p:txBody>
          <a:bodyPr>
            <a:normAutofit/>
          </a:bodyPr>
          <a:lstStyle/>
          <a:p>
            <a:pPr>
              <a:spcBef>
                <a:spcPct val="50000"/>
              </a:spcBef>
            </a:pPr>
            <a:r>
              <a:rPr lang="en-US" sz="2400" b="1" dirty="0" smtClean="0">
                <a:latin typeface="Verdana" pitchFamily="34" charset="0"/>
              </a:rPr>
              <a:t>Note where eyewash is located.</a:t>
            </a:r>
          </a:p>
          <a:p>
            <a:pPr>
              <a:spcBef>
                <a:spcPct val="50000"/>
              </a:spcBef>
            </a:pPr>
            <a:r>
              <a:rPr lang="en-US" sz="2400" b="1" dirty="0" smtClean="0">
                <a:latin typeface="Verdana" pitchFamily="34" charset="0"/>
              </a:rPr>
              <a:t>If a chemical is splashed in the eye, go immediately to the eyewash. Get help if needed.</a:t>
            </a:r>
          </a:p>
          <a:p>
            <a:pPr>
              <a:spcBef>
                <a:spcPct val="50000"/>
              </a:spcBef>
            </a:pPr>
            <a:r>
              <a:rPr lang="en-US" sz="2400" b="1" dirty="0" smtClean="0">
                <a:latin typeface="Verdana" pitchFamily="34" charset="0"/>
              </a:rPr>
              <a:t>Hold or have both your eyelids held open.</a:t>
            </a:r>
          </a:p>
          <a:p>
            <a:pPr>
              <a:spcBef>
                <a:spcPct val="50000"/>
              </a:spcBef>
            </a:pPr>
            <a:r>
              <a:rPr lang="en-US" sz="2400" b="1" dirty="0" smtClean="0">
                <a:latin typeface="Verdana" pitchFamily="34" charset="0"/>
              </a:rPr>
              <a:t>Wash your eyes for at least 15 minutes.</a:t>
            </a:r>
          </a:p>
          <a:p>
            <a:pPr>
              <a:spcBef>
                <a:spcPct val="50000"/>
              </a:spcBef>
            </a:pPr>
            <a:r>
              <a:rPr lang="en-US" sz="2400" b="1" dirty="0" smtClean="0">
                <a:latin typeface="Verdana" pitchFamily="34" charset="0"/>
              </a:rPr>
              <a:t>Seek medical attention.</a:t>
            </a:r>
          </a:p>
          <a:p>
            <a:pPr>
              <a:buNone/>
            </a:pPr>
            <a:endParaRPr lang="en-US" sz="2400" dirty="0"/>
          </a:p>
        </p:txBody>
      </p:sp>
      <p:pic>
        <p:nvPicPr>
          <p:cNvPr id="4" name="Picture 6" descr="http://www.hawsco.com/PHOTOS/EE/7260BT.JP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6248400" y="1676400"/>
            <a:ext cx="2430462" cy="2725716"/>
          </a:xfrm>
          <a:prstGeom prst="rect">
            <a:avLst/>
          </a:prstGeom>
          <a:noFill/>
          <a:ln w="9525">
            <a:noFill/>
            <a:miter lim="800000"/>
            <a:headEnd/>
            <a:tailEnd/>
          </a:ln>
        </p:spPr>
      </p:pic>
      <p:pic>
        <p:nvPicPr>
          <p:cNvPr id="5" name="Picture 11" descr="http://www.gesafety.com/products/images/GS_plus_action.jpg"/>
          <p:cNvPicPr>
            <a:picLocks noChangeAspect="1" noChangeArrowheads="1"/>
          </p:cNvPicPr>
          <p:nvPr>
            <p:custDataLst>
              <p:tags r:id="rId2"/>
            </p:custDataLst>
          </p:nvPr>
        </p:nvPicPr>
        <p:blipFill>
          <a:blip r:embed="rId5" cstate="print"/>
          <a:srcRect/>
          <a:stretch>
            <a:fillRect/>
          </a:stretch>
        </p:blipFill>
        <p:spPr bwMode="auto">
          <a:xfrm>
            <a:off x="7010400" y="4495800"/>
            <a:ext cx="1352242" cy="181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781800" cy="762000"/>
          </a:xfrm>
        </p:spPr>
        <p:txBody>
          <a:bodyPr>
            <a:noAutofit/>
          </a:bodyPr>
          <a:lstStyle/>
          <a:p>
            <a:pPr algn="ctr"/>
            <a:r>
              <a:rPr lang="en-US" sz="5400" b="1" dirty="0" smtClean="0">
                <a:latin typeface="Arial Black" pitchFamily="34" charset="0"/>
              </a:rPr>
              <a:t>QUESTIONS</a:t>
            </a:r>
            <a:endParaRPr lang="en-US" sz="5400" b="1" dirty="0">
              <a:latin typeface="Arial Black" pitchFamily="34" charset="0"/>
            </a:endParaRPr>
          </a:p>
        </p:txBody>
      </p:sp>
      <p:grpSp>
        <p:nvGrpSpPr>
          <p:cNvPr id="5" name="Group 7"/>
          <p:cNvGrpSpPr>
            <a:grpSpLocks/>
          </p:cNvGrpSpPr>
          <p:nvPr>
            <p:custDataLst>
              <p:tags r:id="rId1"/>
            </p:custDataLst>
          </p:nvPr>
        </p:nvGrpSpPr>
        <p:grpSpPr bwMode="auto">
          <a:xfrm>
            <a:off x="0" y="1924050"/>
            <a:ext cx="9144000" cy="2911475"/>
            <a:chOff x="0" y="1896"/>
            <a:chExt cx="5760" cy="1834"/>
          </a:xfrm>
        </p:grpSpPr>
        <p:sp>
          <p:nvSpPr>
            <p:cNvPr id="6" name="Rectangle 4"/>
            <p:cNvSpPr>
              <a:spLocks noChangeArrowheads="1"/>
            </p:cNvSpPr>
            <p:nvPr/>
          </p:nvSpPr>
          <p:spPr bwMode="auto">
            <a:xfrm>
              <a:off x="0" y="1896"/>
              <a:ext cx="3600" cy="252"/>
            </a:xfrm>
            <a:prstGeom prst="rect">
              <a:avLst/>
            </a:prstGeom>
            <a:noFill/>
            <a:ln w="9525">
              <a:noFill/>
              <a:miter lim="800000"/>
              <a:headEnd/>
              <a:tailEnd/>
            </a:ln>
          </p:spPr>
          <p:txBody>
            <a:bodyPr>
              <a:spAutoFit/>
            </a:bodyPr>
            <a:lstStyle/>
            <a:p>
              <a:endParaRPr lang="en-US" sz="2000"/>
            </a:p>
          </p:txBody>
        </p:sp>
        <p:sp>
          <p:nvSpPr>
            <p:cNvPr id="7" name="Rectangle 5"/>
            <p:cNvSpPr>
              <a:spLocks noChangeArrowheads="1"/>
            </p:cNvSpPr>
            <p:nvPr/>
          </p:nvSpPr>
          <p:spPr bwMode="auto">
            <a:xfrm>
              <a:off x="0" y="1896"/>
              <a:ext cx="5760" cy="1834"/>
            </a:xfrm>
            <a:prstGeom prst="rect">
              <a:avLst/>
            </a:prstGeom>
            <a:noFill/>
            <a:ln w="9525">
              <a:noFill/>
              <a:miter lim="800000"/>
              <a:headEnd/>
              <a:tailEnd/>
            </a:ln>
          </p:spPr>
          <p:txBody>
            <a:bodyPr/>
            <a:lstStyle/>
            <a:p>
              <a:pPr algn="ctr"/>
              <a:r>
                <a:rPr lang="en-US" sz="2000"/>
                <a:t>                                    </a:t>
              </a:r>
            </a:p>
          </p:txBody>
        </p:sp>
      </p:grpSp>
      <p:pic>
        <p:nvPicPr>
          <p:cNvPr id="29698" name="Picture 2" descr="C:\Users\Dad\AppData\Local\Microsoft\Windows\Temporary Internet Files\Content.IE5\D4XSY6XZ\MC900442072[1].wmf"/>
          <p:cNvPicPr>
            <a:picLocks noChangeAspect="1" noChangeArrowheads="1"/>
          </p:cNvPicPr>
          <p:nvPr/>
        </p:nvPicPr>
        <p:blipFill>
          <a:blip r:embed="rId3" cstate="print"/>
          <a:srcRect/>
          <a:stretch>
            <a:fillRect/>
          </a:stretch>
        </p:blipFill>
        <p:spPr bwMode="auto">
          <a:xfrm>
            <a:off x="761999" y="1828800"/>
            <a:ext cx="6051753" cy="4319837"/>
          </a:xfrm>
          <a:prstGeom prst="rect">
            <a:avLst/>
          </a:prstGeom>
          <a:noFill/>
        </p:spPr>
      </p:pic>
      <p:pic>
        <p:nvPicPr>
          <p:cNvPr id="29699" name="Picture 3" descr="C:\Users\Dad\AppData\Local\Microsoft\Windows\Temporary Internet Files\Content.IE5\QLT2AZQ4\MC900078711[1].wmf"/>
          <p:cNvPicPr>
            <a:picLocks noChangeAspect="1" noChangeArrowheads="1"/>
          </p:cNvPicPr>
          <p:nvPr/>
        </p:nvPicPr>
        <p:blipFill>
          <a:blip r:embed="rId4" cstate="print"/>
          <a:srcRect/>
          <a:stretch>
            <a:fillRect/>
          </a:stretch>
        </p:blipFill>
        <p:spPr bwMode="auto">
          <a:xfrm>
            <a:off x="7086600" y="1981200"/>
            <a:ext cx="1622066" cy="39343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85800" y="533400"/>
            <a:ext cx="6553200" cy="707886"/>
          </a:xfrm>
          <a:prstGeom prst="rect">
            <a:avLst/>
          </a:prstGeom>
          <a:noFill/>
          <a:ln w="9525">
            <a:noFill/>
            <a:miter lim="800000"/>
            <a:headEnd/>
            <a:tailEnd/>
          </a:ln>
        </p:spPr>
        <p:txBody>
          <a:bodyPr wrap="square">
            <a:spAutoFit/>
          </a:bodyPr>
          <a:lstStyle/>
          <a:p>
            <a:r>
              <a:rPr lang="en-US" sz="4000" b="1" dirty="0">
                <a:solidFill>
                  <a:schemeClr val="bg1"/>
                </a:solidFill>
                <a:latin typeface="Verdana" pitchFamily="34" charset="0"/>
              </a:rPr>
              <a:t>Eye Protection</a:t>
            </a:r>
          </a:p>
        </p:txBody>
      </p:sp>
      <p:pic>
        <p:nvPicPr>
          <p:cNvPr id="6147" name="Picture 27" descr="j0302844"/>
          <p:cNvPicPr>
            <a:picLocks noChangeAspect="1" noChangeArrowheads="1"/>
          </p:cNvPicPr>
          <p:nvPr>
            <p:custDataLst>
              <p:tags r:id="rId2"/>
            </p:custDataLst>
          </p:nvPr>
        </p:nvPicPr>
        <p:blipFill>
          <a:blip r:embed="rId5" cstate="print"/>
          <a:srcRect/>
          <a:stretch>
            <a:fillRect/>
          </a:stretch>
        </p:blipFill>
        <p:spPr bwMode="auto">
          <a:xfrm>
            <a:off x="4495800" y="1981200"/>
            <a:ext cx="3819525" cy="2724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49" name="TextBox 6"/>
          <p:cNvSpPr txBox="1">
            <a:spLocks noChangeArrowheads="1"/>
          </p:cNvSpPr>
          <p:nvPr/>
        </p:nvSpPr>
        <p:spPr bwMode="auto">
          <a:xfrm>
            <a:off x="381000" y="1752600"/>
            <a:ext cx="8382000" cy="4031873"/>
          </a:xfrm>
          <a:prstGeom prst="rect">
            <a:avLst/>
          </a:prstGeom>
          <a:noFill/>
          <a:ln w="9525">
            <a:noFill/>
            <a:miter lim="800000"/>
            <a:headEnd/>
            <a:tailEnd/>
          </a:ln>
        </p:spPr>
        <p:txBody>
          <a:bodyPr wrap="square">
            <a:spAutoFit/>
          </a:bodyPr>
          <a:lstStyle/>
          <a:p>
            <a:endParaRPr lang="en-US" sz="2400" dirty="0" smtClean="0">
              <a:latin typeface="Verdana" pitchFamily="34" charset="0"/>
            </a:endParaRPr>
          </a:p>
          <a:p>
            <a:endParaRPr lang="en-US" sz="2400" dirty="0" smtClean="0">
              <a:latin typeface="Verdana" pitchFamily="34" charset="0"/>
            </a:endParaRPr>
          </a:p>
          <a:p>
            <a:r>
              <a:rPr lang="en-US" sz="2400" dirty="0" smtClean="0">
                <a:latin typeface="Verdana" pitchFamily="34" charset="0"/>
              </a:rPr>
              <a:t>Workplace </a:t>
            </a:r>
            <a:r>
              <a:rPr lang="en-US" sz="2400" dirty="0">
                <a:latin typeface="Verdana" pitchFamily="34" charset="0"/>
              </a:rPr>
              <a:t>eye hazards</a:t>
            </a:r>
          </a:p>
          <a:p>
            <a:endParaRPr lang="en-US" sz="2400" dirty="0">
              <a:latin typeface="Verdana" pitchFamily="34" charset="0"/>
            </a:endParaRPr>
          </a:p>
          <a:p>
            <a:endParaRPr lang="en-US" sz="2400" dirty="0">
              <a:latin typeface="Verdana" pitchFamily="34" charset="0"/>
            </a:endParaRPr>
          </a:p>
          <a:p>
            <a:r>
              <a:rPr lang="en-US" sz="2400" dirty="0">
                <a:latin typeface="Verdana" pitchFamily="34" charset="0"/>
              </a:rPr>
              <a:t>Types of eye protection</a:t>
            </a:r>
          </a:p>
          <a:p>
            <a:endParaRPr lang="en-US" sz="2400" dirty="0" smtClean="0">
              <a:latin typeface="Verdana" pitchFamily="34" charset="0"/>
            </a:endParaRPr>
          </a:p>
          <a:p>
            <a:endParaRPr lang="en-US" sz="2400" dirty="0" smtClean="0">
              <a:latin typeface="Verdana" pitchFamily="34" charset="0"/>
            </a:endParaRPr>
          </a:p>
          <a:p>
            <a:endParaRPr lang="en-US" sz="2400" dirty="0">
              <a:latin typeface="Verdana" pitchFamily="34" charset="0"/>
            </a:endParaRPr>
          </a:p>
          <a:p>
            <a:pPr algn="ctr"/>
            <a:r>
              <a:rPr lang="en-US" sz="4000" dirty="0">
                <a:latin typeface="Verdana" pitchFamily="34" charset="0"/>
              </a:rPr>
              <a:t>Use and care of eye </a:t>
            </a:r>
            <a:r>
              <a:rPr lang="en-US" sz="4000" dirty="0" smtClean="0">
                <a:latin typeface="Verdana" pitchFamily="34" charset="0"/>
              </a:rPr>
              <a:t>protection! </a:t>
            </a:r>
            <a:endParaRPr lang="en-US" sz="4000" dirty="0">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Verdana" pitchFamily="34" charset="0"/>
              </a:rPr>
              <a:t>What can be more</a:t>
            </a:r>
            <a:br>
              <a:rPr lang="en-US" sz="2800" dirty="0" smtClean="0">
                <a:latin typeface="Verdana" pitchFamily="34" charset="0"/>
              </a:rPr>
            </a:br>
            <a:r>
              <a:rPr lang="en-US" sz="2800" dirty="0" smtClean="0">
                <a:latin typeface="Verdana" pitchFamily="34" charset="0"/>
              </a:rPr>
              <a:t>precious than your sight?</a:t>
            </a:r>
            <a:endParaRPr lang="en-US" sz="2800" dirty="0"/>
          </a:p>
        </p:txBody>
      </p:sp>
      <p:pic>
        <p:nvPicPr>
          <p:cNvPr id="4" name="Picture 19" descr="PPLPR003"/>
          <p:cNvPicPr>
            <a:picLocks noChangeAspect="1" noChangeArrowheads="1"/>
          </p:cNvPicPr>
          <p:nvPr>
            <p:custDataLst>
              <p:tags r:id="rId1"/>
            </p:custDataLst>
          </p:nvPr>
        </p:nvPicPr>
        <p:blipFill>
          <a:blip r:embed="rId6" cstate="print"/>
          <a:srcRect/>
          <a:stretch>
            <a:fillRect/>
          </a:stretch>
        </p:blipFill>
        <p:spPr bwMode="auto">
          <a:xfrm>
            <a:off x="3368675" y="1570038"/>
            <a:ext cx="2790825" cy="223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1" descr="http://www.eskimo.com/~bpentium/rainier/rainier1.jpg"/>
          <p:cNvPicPr>
            <a:picLocks noChangeAspect="1" noChangeArrowheads="1"/>
          </p:cNvPicPr>
          <p:nvPr>
            <p:custDataLst>
              <p:tags r:id="rId2"/>
            </p:custDataLst>
          </p:nvPr>
        </p:nvPicPr>
        <p:blipFill>
          <a:blip r:embed="rId7" cstate="print"/>
          <a:srcRect/>
          <a:stretch>
            <a:fillRect/>
          </a:stretch>
        </p:blipFill>
        <p:spPr bwMode="auto">
          <a:xfrm>
            <a:off x="533400" y="4572000"/>
            <a:ext cx="2457450" cy="1747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4" descr="C:\Documents and Settings\locd235\Application Data\Microsoft\Media Catalog\Downloaded Clips\cl50\j0202031.jpg"/>
          <p:cNvPicPr>
            <a:picLocks noChangeAspect="1" noChangeArrowheads="1"/>
          </p:cNvPicPr>
          <p:nvPr>
            <p:custDataLst>
              <p:tags r:id="rId3"/>
            </p:custDataLst>
          </p:nvPr>
        </p:nvPicPr>
        <p:blipFill>
          <a:blip r:embed="rId8" cstate="print"/>
          <a:srcRect/>
          <a:stretch>
            <a:fillRect/>
          </a:stretch>
        </p:blipFill>
        <p:spPr bwMode="auto">
          <a:xfrm>
            <a:off x="3200400" y="4572000"/>
            <a:ext cx="2633663" cy="1747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6" descr="C:\Documents and Settings\locd235\Application Data\Microsoft\Media Catalog\Downloaded Clips\cl7e\j0316937.jpg"/>
          <p:cNvPicPr>
            <a:picLocks noChangeAspect="1" noChangeArrowheads="1"/>
          </p:cNvPicPr>
          <p:nvPr>
            <p:custDataLst>
              <p:tags r:id="rId4"/>
            </p:custDataLst>
          </p:nvPr>
        </p:nvPicPr>
        <p:blipFill>
          <a:blip r:embed="rId9" cstate="print"/>
          <a:srcRect/>
          <a:stretch>
            <a:fillRect/>
          </a:stretch>
        </p:blipFill>
        <p:spPr bwMode="auto">
          <a:xfrm>
            <a:off x="6096000" y="4572000"/>
            <a:ext cx="2543175" cy="1716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23"/>
          <p:cNvSpPr txBox="1">
            <a:spLocks noChangeArrowheads="1"/>
          </p:cNvSpPr>
          <p:nvPr/>
        </p:nvSpPr>
        <p:spPr bwMode="auto">
          <a:xfrm>
            <a:off x="228600" y="3962400"/>
            <a:ext cx="8686800" cy="40005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rPr>
              <a:t>What if you could no longer see this?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705600" cy="914400"/>
          </a:xfrm>
        </p:spPr>
        <p:txBody>
          <a:bodyPr>
            <a:normAutofit/>
          </a:bodyPr>
          <a:lstStyle/>
          <a:p>
            <a:pPr lvl="0"/>
            <a:r>
              <a:rPr lang="en-US" dirty="0" smtClean="0">
                <a:latin typeface="Verdana" pitchFamily="34" charset="0"/>
              </a:rPr>
              <a:t>Types of Eye Hazards</a:t>
            </a:r>
            <a:endParaRPr lang="en-US" dirty="0"/>
          </a:p>
        </p:txBody>
      </p:sp>
      <p:sp>
        <p:nvSpPr>
          <p:cNvPr id="4" name="Rectangle 10"/>
          <p:cNvSpPr txBox="1">
            <a:spLocks noChangeArrowheads="1"/>
          </p:cNvSpPr>
          <p:nvPr/>
        </p:nvSpPr>
        <p:spPr>
          <a:xfrm>
            <a:off x="838200" y="381000"/>
            <a:ext cx="7848600" cy="639763"/>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Verdana" pitchFamily="34" charset="0"/>
              <a:ea typeface="+mj-ea"/>
              <a:cs typeface="+mj-cs"/>
            </a:endParaRPr>
          </a:p>
        </p:txBody>
      </p:sp>
      <p:sp>
        <p:nvSpPr>
          <p:cNvPr id="5" name="Text Box 12"/>
          <p:cNvSpPr txBox="1">
            <a:spLocks noChangeArrowheads="1"/>
          </p:cNvSpPr>
          <p:nvPr/>
        </p:nvSpPr>
        <p:spPr bwMode="auto">
          <a:xfrm>
            <a:off x="1219200" y="3352800"/>
            <a:ext cx="2286000" cy="400050"/>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Flying objects</a:t>
            </a:r>
          </a:p>
        </p:txBody>
      </p:sp>
      <p:sp>
        <p:nvSpPr>
          <p:cNvPr id="6" name="Text Box 15"/>
          <p:cNvSpPr txBox="1">
            <a:spLocks noChangeArrowheads="1"/>
          </p:cNvSpPr>
          <p:nvPr/>
        </p:nvSpPr>
        <p:spPr bwMode="auto">
          <a:xfrm>
            <a:off x="4114800" y="4038600"/>
            <a:ext cx="25146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Particles and dust</a:t>
            </a:r>
          </a:p>
        </p:txBody>
      </p:sp>
      <p:sp>
        <p:nvSpPr>
          <p:cNvPr id="7" name="Text Box 23"/>
          <p:cNvSpPr txBox="1">
            <a:spLocks noChangeArrowheads="1"/>
          </p:cNvSpPr>
          <p:nvPr/>
        </p:nvSpPr>
        <p:spPr bwMode="auto">
          <a:xfrm>
            <a:off x="1524000" y="5924490"/>
            <a:ext cx="7086600" cy="400110"/>
          </a:xfrm>
          <a:prstGeom prst="rect">
            <a:avLst/>
          </a:prstGeom>
          <a:noFill/>
          <a:ln w="9525">
            <a:noFill/>
            <a:miter lim="800000"/>
            <a:headEnd/>
            <a:tailEnd/>
          </a:ln>
        </p:spPr>
        <p:txBody>
          <a:bodyPr wrap="square">
            <a:spAutoFit/>
          </a:bodyPr>
          <a:lstStyle/>
          <a:p>
            <a:pPr>
              <a:spcBef>
                <a:spcPct val="50000"/>
              </a:spcBef>
            </a:pPr>
            <a:r>
              <a:rPr lang="en-US" sz="2000" dirty="0">
                <a:latin typeface="Verdana" pitchFamily="34" charset="0"/>
              </a:rPr>
              <a:t>Harmful light radiation – ultraviolet, infrared or lasers</a:t>
            </a:r>
          </a:p>
        </p:txBody>
      </p:sp>
      <p:sp>
        <p:nvSpPr>
          <p:cNvPr id="8" name="Text Box 29"/>
          <p:cNvSpPr txBox="1">
            <a:spLocks noChangeArrowheads="1"/>
          </p:cNvSpPr>
          <p:nvPr/>
        </p:nvSpPr>
        <p:spPr bwMode="auto">
          <a:xfrm>
            <a:off x="1676400" y="5334000"/>
            <a:ext cx="2286000" cy="400050"/>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Chemicals</a:t>
            </a:r>
          </a:p>
        </p:txBody>
      </p:sp>
      <p:pic>
        <p:nvPicPr>
          <p:cNvPr id="9" name="Picture 31" descr="C:\Program Files\Common Files\Microsoft Shared\Clipart\cagcat50\BD06716_.WMF"/>
          <p:cNvPicPr>
            <a:picLocks noChangeAspect="1" noChangeArrowheads="1"/>
          </p:cNvPicPr>
          <p:nvPr>
            <p:custDataLst>
              <p:tags r:id="rId1"/>
            </p:custDataLst>
          </p:nvPr>
        </p:nvPicPr>
        <p:blipFill>
          <a:blip r:embed="rId6" cstate="print"/>
          <a:srcRect/>
          <a:stretch>
            <a:fillRect/>
          </a:stretch>
        </p:blipFill>
        <p:spPr bwMode="auto">
          <a:xfrm>
            <a:off x="6629400" y="4114800"/>
            <a:ext cx="1789112" cy="1863731"/>
          </a:xfrm>
          <a:prstGeom prst="rect">
            <a:avLst/>
          </a:prstGeom>
          <a:noFill/>
          <a:ln w="9525">
            <a:noFill/>
            <a:miter lim="800000"/>
            <a:headEnd/>
            <a:tailEnd/>
          </a:ln>
        </p:spPr>
      </p:pic>
      <p:pic>
        <p:nvPicPr>
          <p:cNvPr id="10" name="Picture 32" descr="C:\Documents and Settings\locd235\Application Data\Microsoft\Media Catalog\Downloaded Clips\cl73\j0289343.jpg"/>
          <p:cNvPicPr>
            <a:picLocks noChangeAspect="1" noChangeArrowheads="1"/>
          </p:cNvPicPr>
          <p:nvPr>
            <p:custDataLst>
              <p:tags r:id="rId2"/>
            </p:custDataLst>
          </p:nvPr>
        </p:nvPicPr>
        <p:blipFill>
          <a:blip r:embed="rId7" cstate="print"/>
          <a:srcRect/>
          <a:stretch>
            <a:fillRect/>
          </a:stretch>
        </p:blipFill>
        <p:spPr bwMode="auto">
          <a:xfrm>
            <a:off x="1676400" y="3810000"/>
            <a:ext cx="2305246" cy="1524000"/>
          </a:xfrm>
          <a:prstGeom prst="roundRect">
            <a:avLst>
              <a:gd name="adj" fmla="val 1068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34" descr="http://www.safetycenter.navy.mil/media/gallery/photos/mech/images/Eye.jpg"/>
          <p:cNvPicPr>
            <a:picLocks noChangeAspect="1" noChangeArrowheads="1"/>
          </p:cNvPicPr>
          <p:nvPr>
            <p:custDataLst>
              <p:tags r:id="rId3"/>
            </p:custDataLst>
          </p:nvPr>
        </p:nvPicPr>
        <p:blipFill>
          <a:blip r:embed="rId8" cstate="print"/>
          <a:srcRect t="11201" r="11380"/>
          <a:stretch>
            <a:fillRect/>
          </a:stretch>
        </p:blipFill>
        <p:spPr bwMode="auto">
          <a:xfrm>
            <a:off x="1219200" y="1828800"/>
            <a:ext cx="2266950" cy="1536700"/>
          </a:xfrm>
          <a:prstGeom prst="roundRect">
            <a:avLst>
              <a:gd name="adj" fmla="val 1005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35" descr="\\LNInaTUM02\personal$\locd235\My Pictures\2003-12-23, stone countertop sanding\fibercement siding cutting 001.jpg"/>
          <p:cNvPicPr>
            <a:picLocks noChangeAspect="1" noChangeArrowheads="1"/>
          </p:cNvPicPr>
          <p:nvPr>
            <p:custDataLst>
              <p:tags r:id="rId4"/>
            </p:custDataLst>
          </p:nvPr>
        </p:nvPicPr>
        <p:blipFill>
          <a:blip r:embed="rId9" cstate="print"/>
          <a:srcRect l="28322" t="21303" r="37675" b="26767"/>
          <a:stretch>
            <a:fillRect/>
          </a:stretch>
        </p:blipFill>
        <p:spPr bwMode="auto">
          <a:xfrm>
            <a:off x="4428014" y="1676400"/>
            <a:ext cx="2062007" cy="2362200"/>
          </a:xfrm>
          <a:prstGeom prst="roundRect">
            <a:avLst>
              <a:gd name="adj" fmla="val 988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Eye Infection Hazards</a:t>
            </a:r>
            <a:endParaRPr lang="en-US" dirty="0"/>
          </a:p>
        </p:txBody>
      </p:sp>
      <p:pic>
        <p:nvPicPr>
          <p:cNvPr id="5" name="Picture 6" descr="EyeProtectionHealthcare.jpg"/>
          <p:cNvPicPr>
            <a:picLocks noChangeAspect="1"/>
          </p:cNvPicPr>
          <p:nvPr/>
        </p:nvPicPr>
        <p:blipFill>
          <a:blip r:embed="rId2" cstate="print"/>
          <a:srcRect l="20930" b="6667"/>
          <a:stretch>
            <a:fillRect/>
          </a:stretch>
        </p:blipFill>
        <p:spPr bwMode="auto">
          <a:xfrm>
            <a:off x="6400800" y="4191000"/>
            <a:ext cx="2209800" cy="2062480"/>
          </a:xfrm>
          <a:prstGeom prst="roundRect">
            <a:avLst>
              <a:gd name="adj" fmla="val 93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7" descr="EyeProtectionHealthcare2.jpg"/>
          <p:cNvPicPr>
            <a:picLocks noChangeAspect="1"/>
          </p:cNvPicPr>
          <p:nvPr/>
        </p:nvPicPr>
        <p:blipFill>
          <a:blip r:embed="rId3" cstate="print"/>
          <a:srcRect l="17999" r="20000" b="45929"/>
          <a:stretch>
            <a:fillRect/>
          </a:stretch>
        </p:blipFill>
        <p:spPr bwMode="auto">
          <a:xfrm>
            <a:off x="6400800" y="1905000"/>
            <a:ext cx="2184340" cy="1871663"/>
          </a:xfrm>
          <a:prstGeom prst="roundRect">
            <a:avLst>
              <a:gd name="adj" fmla="val 85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8"/>
          <p:cNvSpPr>
            <a:spLocks noChangeArrowheads="1"/>
          </p:cNvSpPr>
          <p:nvPr/>
        </p:nvSpPr>
        <p:spPr bwMode="auto">
          <a:xfrm>
            <a:off x="381000" y="1752600"/>
            <a:ext cx="6019800" cy="2308225"/>
          </a:xfrm>
          <a:prstGeom prst="rect">
            <a:avLst/>
          </a:prstGeom>
          <a:noFill/>
          <a:ln w="9525">
            <a:noFill/>
            <a:miter lim="800000"/>
            <a:headEnd/>
            <a:tailEnd/>
          </a:ln>
        </p:spPr>
        <p:txBody>
          <a:bodyPr anchor="ctr">
            <a:spAutoFit/>
          </a:bodyPr>
          <a:lstStyle/>
          <a:p>
            <a:pPr eaLnBrk="0" hangingPunct="0"/>
            <a:r>
              <a:rPr lang="en-US" sz="2400" dirty="0">
                <a:latin typeface="Verdana" pitchFamily="34" charset="0"/>
                <a:cs typeface="Times New Roman" pitchFamily="18" charset="0"/>
              </a:rPr>
              <a:t>Infectious agents may enter the body through the eyes, nose and mouth.  The use of eye and face protection is required in the healthcare industry during procedures that may generate</a:t>
            </a:r>
            <a:endParaRPr lang="en-US" sz="2400" dirty="0">
              <a:latin typeface="Verdana" pitchFamily="34" charset="0"/>
            </a:endParaRPr>
          </a:p>
          <a:p>
            <a:pPr eaLnBrk="0" hangingPunct="0"/>
            <a:r>
              <a:rPr lang="en-US" sz="2400" dirty="0">
                <a:latin typeface="Verdana" pitchFamily="34" charset="0"/>
                <a:cs typeface="Times New Roman" pitchFamily="18" charset="0"/>
              </a:rPr>
              <a:t>body fluid splashes or sprays.</a:t>
            </a:r>
            <a:endParaRPr lang="en-US" sz="2400" dirty="0">
              <a:latin typeface="Verdana" pitchFamily="34" charset="0"/>
            </a:endParaRPr>
          </a:p>
        </p:txBody>
      </p:sp>
      <p:sp>
        <p:nvSpPr>
          <p:cNvPr id="8" name="Rectangle 9"/>
          <p:cNvSpPr>
            <a:spLocks noChangeArrowheads="1"/>
          </p:cNvSpPr>
          <p:nvPr/>
        </p:nvSpPr>
        <p:spPr bwMode="auto">
          <a:xfrm>
            <a:off x="381000" y="4343400"/>
            <a:ext cx="5715000" cy="1938338"/>
          </a:xfrm>
          <a:prstGeom prst="rect">
            <a:avLst/>
          </a:prstGeom>
          <a:noFill/>
          <a:ln w="9525">
            <a:noFill/>
            <a:miter lim="800000"/>
            <a:headEnd/>
            <a:tailEnd/>
          </a:ln>
        </p:spPr>
        <p:txBody>
          <a:bodyPr anchor="ctr">
            <a:spAutoFit/>
          </a:bodyPr>
          <a:lstStyle/>
          <a:p>
            <a:pPr eaLnBrk="0" hangingPunct="0"/>
            <a:r>
              <a:rPr lang="en-US" sz="2400" dirty="0">
                <a:latin typeface="Verdana" pitchFamily="34" charset="0"/>
                <a:cs typeface="Times New Roman" pitchFamily="18" charset="0"/>
              </a:rPr>
              <a:t>Eye protection may also be needed to protect against exposure to infectious agents in sewage treatment, composting activities, and during application of biosolids</a:t>
            </a:r>
            <a:r>
              <a:rPr lang="en-US" sz="2400" dirty="0">
                <a:solidFill>
                  <a:srgbClr val="1F497D"/>
                </a:solidFill>
                <a:latin typeface="Verdana" pitchFamily="34" charset="0"/>
                <a:cs typeface="Times New Roman" pitchFamily="18" charset="0"/>
              </a:rPr>
              <a:t>.</a:t>
            </a:r>
            <a:endParaRPr lang="en-US" sz="2400" dirty="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705600" cy="914400"/>
          </a:xfrm>
        </p:spPr>
        <p:txBody>
          <a:bodyPr/>
          <a:lstStyle/>
          <a:p>
            <a:r>
              <a:rPr lang="en-US" dirty="0" smtClean="0">
                <a:latin typeface="Verdana" pitchFamily="34" charset="0"/>
              </a:rPr>
              <a:t>Sources of Eye Hazards</a:t>
            </a:r>
            <a:endParaRPr lang="en-US" dirty="0"/>
          </a:p>
        </p:txBody>
      </p:sp>
      <p:sp>
        <p:nvSpPr>
          <p:cNvPr id="4" name="Rectangle 3"/>
          <p:cNvSpPr>
            <a:spLocks noGrp="1" noChangeArrowheads="1"/>
          </p:cNvSpPr>
          <p:nvPr>
            <p:ph idx="1"/>
          </p:nvPr>
        </p:nvSpPr>
        <p:spPr>
          <a:xfrm>
            <a:off x="304800" y="1676400"/>
            <a:ext cx="8534400" cy="542925"/>
          </a:xfrm>
        </p:spPr>
        <p:txBody>
          <a:bodyPr>
            <a:noAutofit/>
          </a:bodyPr>
          <a:lstStyle/>
          <a:p>
            <a:pPr algn="ctr" eaLnBrk="1" hangingPunct="1">
              <a:buFontTx/>
              <a:buNone/>
            </a:pPr>
            <a:r>
              <a:rPr lang="en-US" sz="3200" b="1" dirty="0" smtClean="0">
                <a:latin typeface="Verdana" pitchFamily="34" charset="0"/>
              </a:rPr>
              <a:t>Flying objects or particles in eye </a:t>
            </a:r>
          </a:p>
        </p:txBody>
      </p:sp>
      <p:sp>
        <p:nvSpPr>
          <p:cNvPr id="5" name="Rectangle 4"/>
          <p:cNvSpPr>
            <a:spLocks noChangeArrowheads="1"/>
          </p:cNvSpPr>
          <p:nvPr/>
        </p:nvSpPr>
        <p:spPr bwMode="auto">
          <a:xfrm>
            <a:off x="1143000" y="3714750"/>
            <a:ext cx="1778000" cy="400050"/>
          </a:xfrm>
          <a:prstGeom prst="rect">
            <a:avLst/>
          </a:prstGeom>
          <a:noFill/>
          <a:ln w="9525">
            <a:noFill/>
            <a:miter lim="800000"/>
            <a:headEnd/>
            <a:tailEnd/>
          </a:ln>
        </p:spPr>
        <p:txBody>
          <a:bodyPr>
            <a:spAutoFit/>
          </a:bodyPr>
          <a:lstStyle/>
          <a:p>
            <a:pPr algn="ctr">
              <a:spcBef>
                <a:spcPct val="50000"/>
              </a:spcBef>
            </a:pPr>
            <a:r>
              <a:rPr lang="en-US" sz="2000" dirty="0">
                <a:latin typeface="Verdana" pitchFamily="34" charset="0"/>
              </a:rPr>
              <a:t>Grinding </a:t>
            </a:r>
          </a:p>
        </p:txBody>
      </p:sp>
      <p:pic>
        <p:nvPicPr>
          <p:cNvPr id="7" name="Picture 6" descr="Sparks from saw show need for eye protection"/>
          <p:cNvPicPr>
            <a:picLocks noChangeAspect="1" noChangeArrowheads="1"/>
          </p:cNvPicPr>
          <p:nvPr>
            <p:custDataLst>
              <p:tags r:id="rId1"/>
            </p:custDataLst>
          </p:nvPr>
        </p:nvPicPr>
        <p:blipFill>
          <a:blip r:embed="rId9" cstate="print"/>
          <a:srcRect/>
          <a:stretch>
            <a:fillRect/>
          </a:stretch>
        </p:blipFill>
        <p:spPr bwMode="auto">
          <a:xfrm>
            <a:off x="990600" y="2362200"/>
            <a:ext cx="2070100" cy="1416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2" name="Group 21"/>
          <p:cNvGrpSpPr/>
          <p:nvPr/>
        </p:nvGrpSpPr>
        <p:grpSpPr>
          <a:xfrm>
            <a:off x="3532188" y="2362200"/>
            <a:ext cx="2106612" cy="3905250"/>
            <a:chOff x="6172200" y="2133600"/>
            <a:chExt cx="2106612" cy="3905250"/>
          </a:xfrm>
        </p:grpSpPr>
        <p:pic>
          <p:nvPicPr>
            <p:cNvPr id="8" name="Picture 8" descr="C:\Documents and Settings\locd235\Application Data\Microsoft\Media Catalog\Downloaded Clips\cl1\PE03636_.wmf"/>
            <p:cNvPicPr>
              <a:picLocks noChangeAspect="1" noChangeArrowheads="1"/>
            </p:cNvPicPr>
            <p:nvPr>
              <p:custDataLst>
                <p:tags r:id="rId6"/>
              </p:custDataLst>
            </p:nvPr>
          </p:nvPicPr>
          <p:blipFill>
            <a:blip r:embed="rId10" cstate="print"/>
            <a:srcRect/>
            <a:stretch>
              <a:fillRect/>
            </a:stretch>
          </p:blipFill>
          <p:spPr bwMode="auto">
            <a:xfrm>
              <a:off x="6172200" y="2133600"/>
              <a:ext cx="1766887" cy="1570037"/>
            </a:xfrm>
            <a:prstGeom prst="rect">
              <a:avLst/>
            </a:prstGeom>
            <a:noFill/>
            <a:ln w="9525">
              <a:noFill/>
              <a:miter lim="800000"/>
              <a:headEnd/>
              <a:tailEnd/>
            </a:ln>
          </p:spPr>
        </p:pic>
        <p:sp>
          <p:nvSpPr>
            <p:cNvPr id="9" name="Text Box 9"/>
            <p:cNvSpPr txBox="1">
              <a:spLocks noChangeArrowheads="1"/>
            </p:cNvSpPr>
            <p:nvPr/>
          </p:nvSpPr>
          <p:spPr bwMode="auto">
            <a:xfrm>
              <a:off x="6172200" y="3581400"/>
              <a:ext cx="1882775" cy="400050"/>
            </a:xfrm>
            <a:prstGeom prst="rect">
              <a:avLst/>
            </a:prstGeom>
            <a:noFill/>
            <a:ln w="9525">
              <a:noFill/>
              <a:miter lim="800000"/>
              <a:headEnd/>
              <a:tailEnd/>
            </a:ln>
          </p:spPr>
          <p:txBody>
            <a:bodyPr>
              <a:spAutoFit/>
            </a:bodyPr>
            <a:lstStyle/>
            <a:p>
              <a:pPr algn="ctr">
                <a:spcBef>
                  <a:spcPct val="50000"/>
                </a:spcBef>
              </a:pPr>
              <a:r>
                <a:rPr lang="en-US" sz="2000" dirty="0">
                  <a:latin typeface="Verdana" pitchFamily="34" charset="0"/>
                </a:rPr>
                <a:t>Sanding</a:t>
              </a:r>
            </a:p>
          </p:txBody>
        </p:sp>
        <p:pic>
          <p:nvPicPr>
            <p:cNvPr id="10" name="Picture 11" descr="Image for SSU:926-001">
              <a:hlinkClick r:id="rId11"/>
            </p:cNvPr>
            <p:cNvPicPr>
              <a:picLocks noChangeAspect="1" noChangeArrowheads="1"/>
            </p:cNvPicPr>
            <p:nvPr>
              <p:custDataLst>
                <p:tags r:id="rId7"/>
              </p:custDataLst>
            </p:nvPr>
          </p:nvPicPr>
          <p:blipFill>
            <a:blip r:embed="rId12" cstate="print">
              <a:clrChange>
                <a:clrFrom>
                  <a:srgbClr val="FEFEFE"/>
                </a:clrFrom>
                <a:clrTo>
                  <a:srgbClr val="FEFEFE">
                    <a:alpha val="0"/>
                  </a:srgbClr>
                </a:clrTo>
              </a:clrChange>
            </a:blip>
            <a:srcRect/>
            <a:stretch>
              <a:fillRect/>
            </a:stretch>
          </p:blipFill>
          <p:spPr bwMode="auto">
            <a:xfrm>
              <a:off x="6553200" y="4191000"/>
              <a:ext cx="1581730" cy="149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 Box 12"/>
            <p:cNvSpPr txBox="1">
              <a:spLocks noChangeArrowheads="1"/>
            </p:cNvSpPr>
            <p:nvPr/>
          </p:nvSpPr>
          <p:spPr bwMode="auto">
            <a:xfrm>
              <a:off x="6172200" y="5638800"/>
              <a:ext cx="2106612" cy="400050"/>
            </a:xfrm>
            <a:prstGeom prst="rect">
              <a:avLst/>
            </a:prstGeom>
            <a:noFill/>
            <a:ln w="9525">
              <a:noFill/>
              <a:miter lim="800000"/>
              <a:headEnd/>
              <a:tailEnd/>
            </a:ln>
          </p:spPr>
          <p:txBody>
            <a:bodyPr>
              <a:spAutoFit/>
            </a:bodyPr>
            <a:lstStyle/>
            <a:p>
              <a:pPr algn="ctr">
                <a:spcBef>
                  <a:spcPct val="50000"/>
                </a:spcBef>
              </a:pPr>
              <a:r>
                <a:rPr lang="en-US" sz="2000" dirty="0">
                  <a:latin typeface="Verdana" pitchFamily="34" charset="0"/>
                </a:rPr>
                <a:t>Nail gun use</a:t>
              </a:r>
            </a:p>
          </p:txBody>
        </p:sp>
      </p:grpSp>
      <p:grpSp>
        <p:nvGrpSpPr>
          <p:cNvPr id="12" name="Group 19"/>
          <p:cNvGrpSpPr>
            <a:grpSpLocks/>
          </p:cNvGrpSpPr>
          <p:nvPr>
            <p:custDataLst>
              <p:tags r:id="rId2"/>
            </p:custDataLst>
          </p:nvPr>
        </p:nvGrpSpPr>
        <p:grpSpPr bwMode="auto">
          <a:xfrm>
            <a:off x="101600" y="2759075"/>
            <a:ext cx="4224338" cy="0"/>
            <a:chOff x="0" y="0"/>
            <a:chExt cx="2661" cy="0"/>
          </a:xfrm>
        </p:grpSpPr>
        <p:sp>
          <p:nvSpPr>
            <p:cNvPr id="13" name="Rectangle 18"/>
            <p:cNvSpPr>
              <a:spLocks noChangeArrowheads="1"/>
            </p:cNvSpPr>
            <p:nvPr/>
          </p:nvSpPr>
          <p:spPr bwMode="auto">
            <a:xfrm>
              <a:off x="0" y="0"/>
              <a:ext cx="2661" cy="0"/>
            </a:xfrm>
            <a:prstGeom prst="rect">
              <a:avLst/>
            </a:prstGeom>
            <a:solidFill>
              <a:srgbClr val="FFFFFF"/>
            </a:solidFill>
            <a:ln w="9525">
              <a:noFill/>
              <a:miter lim="800000"/>
              <a:headEnd/>
              <a:tailEnd/>
            </a:ln>
          </p:spPr>
          <p:txBody>
            <a:bodyPr/>
            <a:lstStyle/>
            <a:p>
              <a:endParaRPr lang="en-US"/>
            </a:p>
          </p:txBody>
        </p:sp>
        <p:grpSp>
          <p:nvGrpSpPr>
            <p:cNvPr id="14" name="Group 17"/>
            <p:cNvGrpSpPr>
              <a:grpSpLocks/>
            </p:cNvGrpSpPr>
            <p:nvPr/>
          </p:nvGrpSpPr>
          <p:grpSpPr bwMode="auto">
            <a:xfrm>
              <a:off x="0" y="0"/>
              <a:ext cx="2661" cy="0"/>
              <a:chOff x="0" y="0"/>
              <a:chExt cx="2661" cy="0"/>
            </a:xfrm>
          </p:grpSpPr>
          <p:sp>
            <p:nvSpPr>
              <p:cNvPr id="15" name="Rectangle 13"/>
              <p:cNvSpPr>
                <a:spLocks noChangeArrowheads="1"/>
              </p:cNvSpPr>
              <p:nvPr/>
            </p:nvSpPr>
            <p:spPr bwMode="auto">
              <a:xfrm>
                <a:off x="0" y="0"/>
                <a:ext cx="2661" cy="0"/>
              </a:xfrm>
              <a:prstGeom prst="rect">
                <a:avLst/>
              </a:prstGeom>
              <a:solidFill>
                <a:srgbClr val="FFFFFF"/>
              </a:solidFill>
              <a:ln w="9525">
                <a:noFill/>
                <a:miter lim="800000"/>
                <a:headEnd/>
                <a:tailEnd/>
              </a:ln>
            </p:spPr>
            <p:txBody>
              <a:bodyPr>
                <a:spAutoFit/>
              </a:bodyPr>
              <a:lstStyle/>
              <a:p>
                <a:endParaRPr lang="en-US"/>
              </a:p>
            </p:txBody>
          </p:sp>
          <p:sp>
            <p:nvSpPr>
              <p:cNvPr id="16" name="Rectangle 14"/>
              <p:cNvSpPr>
                <a:spLocks noChangeArrowheads="1"/>
              </p:cNvSpPr>
              <p:nvPr/>
            </p:nvSpPr>
            <p:spPr bwMode="auto">
              <a:xfrm>
                <a:off x="0" y="0"/>
                <a:ext cx="2661" cy="0"/>
              </a:xfrm>
              <a:prstGeom prst="rect">
                <a:avLst/>
              </a:prstGeom>
              <a:solidFill>
                <a:srgbClr val="FFFFFF"/>
              </a:solidFill>
              <a:ln w="9525">
                <a:noFill/>
                <a:miter lim="800000"/>
                <a:headEnd/>
                <a:tailEnd/>
              </a:ln>
            </p:spPr>
            <p:txBody>
              <a:bodyPr>
                <a:spAutoFit/>
              </a:bodyPr>
              <a:lstStyle/>
              <a:p>
                <a:endParaRPr lang="en-US"/>
              </a:p>
            </p:txBody>
          </p:sp>
        </p:grpSp>
      </p:grpSp>
      <p:sp>
        <p:nvSpPr>
          <p:cNvPr id="17" name="Text Box 23"/>
          <p:cNvSpPr txBox="1">
            <a:spLocks noChangeArrowheads="1"/>
          </p:cNvSpPr>
          <p:nvPr/>
        </p:nvSpPr>
        <p:spPr bwMode="auto">
          <a:xfrm>
            <a:off x="914400" y="5848350"/>
            <a:ext cx="2171700" cy="400050"/>
          </a:xfrm>
          <a:prstGeom prst="rect">
            <a:avLst/>
          </a:prstGeom>
          <a:noFill/>
          <a:ln w="9525">
            <a:noFill/>
            <a:miter lim="800000"/>
            <a:headEnd/>
            <a:tailEnd/>
          </a:ln>
        </p:spPr>
        <p:txBody>
          <a:bodyPr>
            <a:spAutoFit/>
          </a:bodyPr>
          <a:lstStyle/>
          <a:p>
            <a:pPr algn="ctr">
              <a:spcBef>
                <a:spcPct val="50000"/>
              </a:spcBef>
            </a:pPr>
            <a:r>
              <a:rPr lang="en-US" sz="2000" dirty="0">
                <a:latin typeface="Verdana" pitchFamily="34" charset="0"/>
              </a:rPr>
              <a:t>Sandblasting</a:t>
            </a:r>
          </a:p>
        </p:txBody>
      </p:sp>
      <p:grpSp>
        <p:nvGrpSpPr>
          <p:cNvPr id="23" name="Group 22"/>
          <p:cNvGrpSpPr/>
          <p:nvPr/>
        </p:nvGrpSpPr>
        <p:grpSpPr>
          <a:xfrm>
            <a:off x="6019800" y="2419350"/>
            <a:ext cx="2057400" cy="3829050"/>
            <a:chOff x="5486400" y="2419350"/>
            <a:chExt cx="2057400" cy="3829050"/>
          </a:xfrm>
        </p:grpSpPr>
        <p:pic>
          <p:nvPicPr>
            <p:cNvPr id="6" name="Picture 5" descr="Router operator needs safety glasses -- no kidding"/>
            <p:cNvPicPr>
              <a:picLocks noChangeAspect="1" noChangeArrowheads="1"/>
            </p:cNvPicPr>
            <p:nvPr>
              <p:custDataLst>
                <p:tags r:id="rId4"/>
              </p:custDataLst>
            </p:nvPr>
          </p:nvPicPr>
          <p:blipFill>
            <a:blip r:embed="rId13" cstate="print"/>
            <a:srcRect r="29242" b="22971"/>
            <a:stretch>
              <a:fillRect/>
            </a:stretch>
          </p:blipFill>
          <p:spPr bwMode="auto">
            <a:xfrm>
              <a:off x="5486400" y="4324350"/>
              <a:ext cx="2055812" cy="1527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 Box 24"/>
            <p:cNvSpPr txBox="1">
              <a:spLocks noChangeArrowheads="1"/>
            </p:cNvSpPr>
            <p:nvPr/>
          </p:nvSpPr>
          <p:spPr bwMode="auto">
            <a:xfrm>
              <a:off x="5486400" y="5848350"/>
              <a:ext cx="2057400" cy="400050"/>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Woodworking</a:t>
              </a:r>
            </a:p>
          </p:txBody>
        </p:sp>
        <p:sp>
          <p:nvSpPr>
            <p:cNvPr id="19" name="Text Box 25"/>
            <p:cNvSpPr txBox="1">
              <a:spLocks noChangeArrowheads="1"/>
            </p:cNvSpPr>
            <p:nvPr/>
          </p:nvSpPr>
          <p:spPr bwMode="auto">
            <a:xfrm>
              <a:off x="5486400" y="3867150"/>
              <a:ext cx="1981200" cy="400050"/>
            </a:xfrm>
            <a:prstGeom prst="rect">
              <a:avLst/>
            </a:prstGeom>
            <a:noFill/>
            <a:ln w="9525">
              <a:noFill/>
              <a:miter lim="800000"/>
              <a:headEnd/>
              <a:tailEnd/>
            </a:ln>
          </p:spPr>
          <p:txBody>
            <a:bodyPr wrap="square">
              <a:spAutoFit/>
            </a:bodyPr>
            <a:lstStyle/>
            <a:p>
              <a:pPr algn="ctr">
                <a:spcBef>
                  <a:spcPct val="50000"/>
                </a:spcBef>
              </a:pPr>
              <a:r>
                <a:rPr lang="en-US" sz="2000" dirty="0" err="1">
                  <a:latin typeface="Verdana" pitchFamily="34" charset="0"/>
                </a:rPr>
                <a:t>Blowdown</a:t>
              </a:r>
              <a:endParaRPr lang="en-US" sz="2000" dirty="0">
                <a:latin typeface="Verdana" pitchFamily="34" charset="0"/>
              </a:endParaRPr>
            </a:p>
          </p:txBody>
        </p:sp>
        <p:pic>
          <p:nvPicPr>
            <p:cNvPr id="20" name="Picture 26" descr="\\LNInaTUM02\personal$\locd235\My Pictures\airgun.jpg"/>
            <p:cNvPicPr>
              <a:picLocks noChangeAspect="1" noChangeArrowheads="1"/>
            </p:cNvPicPr>
            <p:nvPr>
              <p:custDataLst>
                <p:tags r:id="rId5"/>
              </p:custDataLst>
            </p:nvPr>
          </p:nvPicPr>
          <p:blipFill>
            <a:blip r:embed="rId14" cstate="print"/>
            <a:srcRect/>
            <a:stretch>
              <a:fillRect/>
            </a:stretch>
          </p:blipFill>
          <p:spPr bwMode="auto">
            <a:xfrm>
              <a:off x="5486400" y="2419350"/>
              <a:ext cx="2022148"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1" name="Picture 29" descr="http://www.cdc.gov/elcosh/docs/d0500/d000573/16.jpg"/>
          <p:cNvPicPr>
            <a:picLocks noChangeAspect="1" noChangeArrowheads="1"/>
          </p:cNvPicPr>
          <p:nvPr>
            <p:custDataLst>
              <p:tags r:id="rId3"/>
            </p:custDataLst>
          </p:nvPr>
        </p:nvPicPr>
        <p:blipFill>
          <a:blip r:embed="rId15" cstate="print"/>
          <a:srcRect b="10907"/>
          <a:stretch>
            <a:fillRect/>
          </a:stretch>
        </p:blipFill>
        <p:spPr bwMode="auto">
          <a:xfrm>
            <a:off x="914400" y="4305300"/>
            <a:ext cx="2227262"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Sources of Eye Hazards</a:t>
            </a:r>
            <a:endParaRPr lang="en-US" dirty="0"/>
          </a:p>
        </p:txBody>
      </p:sp>
      <p:sp>
        <p:nvSpPr>
          <p:cNvPr id="4" name="Rectangle 3"/>
          <p:cNvSpPr>
            <a:spLocks noGrp="1" noChangeArrowheads="1"/>
          </p:cNvSpPr>
          <p:nvPr>
            <p:ph idx="1"/>
          </p:nvPr>
        </p:nvSpPr>
        <p:spPr>
          <a:xfrm>
            <a:off x="457200" y="1524000"/>
            <a:ext cx="6934200" cy="774700"/>
          </a:xfrm>
        </p:spPr>
        <p:txBody>
          <a:bodyPr>
            <a:normAutofit/>
          </a:bodyPr>
          <a:lstStyle/>
          <a:p>
            <a:pPr algn="ctr" eaLnBrk="1" hangingPunct="1">
              <a:buFontTx/>
              <a:buNone/>
            </a:pPr>
            <a:r>
              <a:rPr lang="en-US" sz="3200" b="1" dirty="0" smtClean="0">
                <a:latin typeface="Verdana" pitchFamily="34" charset="0"/>
              </a:rPr>
              <a:t>Chemical Hazards</a:t>
            </a:r>
          </a:p>
        </p:txBody>
      </p:sp>
      <p:sp>
        <p:nvSpPr>
          <p:cNvPr id="5" name="Text Box 4"/>
          <p:cNvSpPr txBox="1">
            <a:spLocks noChangeArrowheads="1"/>
          </p:cNvSpPr>
          <p:nvPr/>
        </p:nvSpPr>
        <p:spPr bwMode="auto">
          <a:xfrm>
            <a:off x="381000" y="2438400"/>
            <a:ext cx="6019800" cy="830997"/>
          </a:xfrm>
          <a:prstGeom prst="rect">
            <a:avLst/>
          </a:prstGeom>
          <a:noFill/>
          <a:ln w="9525">
            <a:noFill/>
            <a:miter lim="800000"/>
            <a:headEnd/>
            <a:tailEnd/>
          </a:ln>
        </p:spPr>
        <p:txBody>
          <a:bodyPr wrap="square">
            <a:spAutoFit/>
          </a:bodyPr>
          <a:lstStyle/>
          <a:p>
            <a:pPr algn="r">
              <a:spcBef>
                <a:spcPct val="50000"/>
              </a:spcBef>
            </a:pPr>
            <a:r>
              <a:rPr lang="en-US" sz="2400" b="1" dirty="0">
                <a:latin typeface="Verdana" pitchFamily="34" charset="0"/>
              </a:rPr>
              <a:t>The most dangerous chemicals to the eyes are corrosive liquids. </a:t>
            </a:r>
          </a:p>
        </p:txBody>
      </p:sp>
      <p:sp>
        <p:nvSpPr>
          <p:cNvPr id="6" name="Text Box 6"/>
          <p:cNvSpPr txBox="1">
            <a:spLocks noChangeArrowheads="1"/>
          </p:cNvSpPr>
          <p:nvPr/>
        </p:nvSpPr>
        <p:spPr bwMode="auto">
          <a:xfrm>
            <a:off x="381000" y="3962400"/>
            <a:ext cx="6553200" cy="2246769"/>
          </a:xfrm>
          <a:prstGeom prst="rect">
            <a:avLst/>
          </a:prstGeom>
          <a:noFill/>
          <a:ln w="9525">
            <a:noFill/>
            <a:miter lim="800000"/>
            <a:headEnd/>
            <a:tailEnd/>
          </a:ln>
        </p:spPr>
        <p:txBody>
          <a:bodyPr wrap="square">
            <a:spAutoFit/>
          </a:bodyPr>
          <a:lstStyle/>
          <a:p>
            <a:pPr>
              <a:spcBef>
                <a:spcPct val="50000"/>
              </a:spcBef>
            </a:pPr>
            <a:r>
              <a:rPr lang="en-US" sz="2000" dirty="0">
                <a:latin typeface="Verdana" pitchFamily="34" charset="0"/>
              </a:rPr>
              <a:t>Examples include acids, lye, bleach, ammonia, sodium hydroxide and formaldehyde.</a:t>
            </a:r>
          </a:p>
          <a:p>
            <a:pPr>
              <a:spcBef>
                <a:spcPct val="50000"/>
              </a:spcBef>
            </a:pPr>
            <a:r>
              <a:rPr lang="en-US" sz="2000" dirty="0">
                <a:latin typeface="Verdana" pitchFamily="34" charset="0"/>
              </a:rPr>
              <a:t>Other chemicals can also be extremely irritating to the eyes.</a:t>
            </a:r>
          </a:p>
          <a:p>
            <a:pPr>
              <a:spcBef>
                <a:spcPct val="50000"/>
              </a:spcBef>
            </a:pPr>
            <a:r>
              <a:rPr lang="en-US" sz="2000" dirty="0">
                <a:latin typeface="Verdana" pitchFamily="34" charset="0"/>
              </a:rPr>
              <a:t>Some chemicals (pesticides, for example) can be absorbed through the eyes and make you sick.</a:t>
            </a:r>
          </a:p>
        </p:txBody>
      </p:sp>
      <p:pic>
        <p:nvPicPr>
          <p:cNvPr id="7" name="Picture 7" descr="C:\Documents and Settings\locd235\Application Data\Microsoft\Media Catalog\Downloaded Clips\cl0\PE01373_.wmf"/>
          <p:cNvPicPr>
            <a:picLocks noChangeAspect="1" noChangeArrowheads="1"/>
          </p:cNvPicPr>
          <p:nvPr>
            <p:custDataLst>
              <p:tags r:id="rId1"/>
            </p:custDataLst>
          </p:nvPr>
        </p:nvPicPr>
        <p:blipFill>
          <a:blip r:embed="rId4" cstate="print"/>
          <a:srcRect/>
          <a:stretch>
            <a:fillRect/>
          </a:stretch>
        </p:blipFill>
        <p:spPr bwMode="auto">
          <a:xfrm>
            <a:off x="6858000" y="3886200"/>
            <a:ext cx="1806575" cy="2332038"/>
          </a:xfrm>
          <a:prstGeom prst="rect">
            <a:avLst/>
          </a:prstGeom>
          <a:noFill/>
          <a:ln w="9525">
            <a:noFill/>
            <a:miter lim="800000"/>
            <a:headEnd/>
            <a:tailEnd/>
          </a:ln>
        </p:spPr>
      </p:pic>
      <p:pic>
        <p:nvPicPr>
          <p:cNvPr id="8" name="Picture 13" descr="http://www.bausch.com/us/resource/images/clinical/gallery/photo259.jpg"/>
          <p:cNvPicPr>
            <a:picLocks noChangeAspect="1" noChangeArrowheads="1"/>
          </p:cNvPicPr>
          <p:nvPr>
            <p:custDataLst>
              <p:tags r:id="rId2"/>
            </p:custDataLst>
          </p:nvPr>
        </p:nvPicPr>
        <p:blipFill>
          <a:blip r:embed="rId5" cstate="print"/>
          <a:srcRect/>
          <a:stretch>
            <a:fillRect/>
          </a:stretch>
        </p:blipFill>
        <p:spPr bwMode="auto">
          <a:xfrm>
            <a:off x="6553200" y="2133600"/>
            <a:ext cx="2219189" cy="1443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Sources of Eye Hazards</a:t>
            </a:r>
            <a:endParaRPr lang="en-US" dirty="0"/>
          </a:p>
        </p:txBody>
      </p:sp>
      <p:grpSp>
        <p:nvGrpSpPr>
          <p:cNvPr id="4" name="Group 27"/>
          <p:cNvGrpSpPr>
            <a:grpSpLocks/>
          </p:cNvGrpSpPr>
          <p:nvPr>
            <p:custDataLst>
              <p:tags r:id="rId1"/>
            </p:custDataLst>
          </p:nvPr>
        </p:nvGrpSpPr>
        <p:grpSpPr bwMode="auto">
          <a:xfrm>
            <a:off x="1371600" y="2536825"/>
            <a:ext cx="6400800" cy="1784350"/>
            <a:chOff x="0" y="0"/>
            <a:chExt cx="4032" cy="1124"/>
          </a:xfrm>
        </p:grpSpPr>
        <p:sp>
          <p:nvSpPr>
            <p:cNvPr id="5" name="Rectangle 24"/>
            <p:cNvSpPr>
              <a:spLocks noChangeArrowheads="1"/>
            </p:cNvSpPr>
            <p:nvPr/>
          </p:nvSpPr>
          <p:spPr bwMode="auto">
            <a:xfrm>
              <a:off x="0" y="0"/>
              <a:ext cx="3516" cy="0"/>
            </a:xfrm>
            <a:prstGeom prst="rect">
              <a:avLst/>
            </a:prstGeom>
            <a:noFill/>
            <a:ln w="9525">
              <a:noFill/>
              <a:miter lim="800000"/>
              <a:headEnd/>
              <a:tailEnd/>
            </a:ln>
          </p:spPr>
          <p:txBody>
            <a:bodyPr>
              <a:spAutoFit/>
            </a:bodyPr>
            <a:lstStyle/>
            <a:p>
              <a:endParaRPr lang="en-US"/>
            </a:p>
          </p:txBody>
        </p:sp>
        <p:sp>
          <p:nvSpPr>
            <p:cNvPr id="6" name="Rectangle 25"/>
            <p:cNvSpPr>
              <a:spLocks noChangeArrowheads="1"/>
            </p:cNvSpPr>
            <p:nvPr/>
          </p:nvSpPr>
          <p:spPr bwMode="auto">
            <a:xfrm>
              <a:off x="0" y="0"/>
              <a:ext cx="4032" cy="1124"/>
            </a:xfrm>
            <a:prstGeom prst="rect">
              <a:avLst/>
            </a:prstGeom>
            <a:noFill/>
            <a:ln w="9525">
              <a:noFill/>
              <a:miter lim="800000"/>
              <a:headEnd/>
              <a:tailEnd/>
            </a:ln>
          </p:spPr>
          <p:txBody>
            <a:bodyPr anchor="ctr"/>
            <a:lstStyle/>
            <a:p>
              <a:pPr algn="ctr"/>
              <a:r>
                <a:rPr lang="en-US" sz="600" b="1">
                  <a:cs typeface="Arial" charset="0"/>
                </a:rPr>
                <a:t>  </a:t>
              </a:r>
              <a:r>
                <a:rPr lang="en-US" sz="10500" b="1">
                  <a:cs typeface="Arial" charset="0"/>
                </a:rPr>
                <a:t> </a:t>
              </a:r>
              <a:r>
                <a:rPr lang="en-US" sz="600" b="1">
                  <a:cs typeface="Arial" charset="0"/>
                </a:rPr>
                <a:t>                                                                                                             </a:t>
              </a:r>
              <a:endParaRPr lang="en-US" sz="1100"/>
            </a:p>
            <a:p>
              <a:pPr algn="ctr" eaLnBrk="0" hangingPunct="0"/>
              <a:endParaRPr lang="en-US" sz="600" b="1">
                <a:cs typeface="Arial" charset="0"/>
              </a:endParaRPr>
            </a:p>
          </p:txBody>
        </p:sp>
      </p:grpSp>
      <p:grpSp>
        <p:nvGrpSpPr>
          <p:cNvPr id="14" name="Group 13"/>
          <p:cNvGrpSpPr/>
          <p:nvPr/>
        </p:nvGrpSpPr>
        <p:grpSpPr>
          <a:xfrm>
            <a:off x="457200" y="2667000"/>
            <a:ext cx="2133600" cy="2536686"/>
            <a:chOff x="457201" y="1828800"/>
            <a:chExt cx="2133600" cy="2536686"/>
          </a:xfrm>
        </p:grpSpPr>
        <p:pic>
          <p:nvPicPr>
            <p:cNvPr id="8" name="Picture 28" descr="C:\Documents and Settings\locd235\Application Data\Microsoft\Media Catalog\Downloaded Clips\cl56\j0216044.jpg"/>
            <p:cNvPicPr>
              <a:picLocks noChangeAspect="1" noChangeArrowheads="1"/>
            </p:cNvPicPr>
            <p:nvPr>
              <p:custDataLst>
                <p:tags r:id="rId4"/>
              </p:custDataLst>
            </p:nvPr>
          </p:nvPicPr>
          <p:blipFill>
            <a:blip r:embed="rId6" cstate="print"/>
            <a:srcRect t="19183" b="17752"/>
            <a:stretch>
              <a:fillRect/>
            </a:stretch>
          </p:blipFill>
          <p:spPr bwMode="auto">
            <a:xfrm>
              <a:off x="533400" y="1828800"/>
              <a:ext cx="1983196"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30"/>
            <p:cNvSpPr txBox="1">
              <a:spLocks noChangeArrowheads="1"/>
            </p:cNvSpPr>
            <p:nvPr/>
          </p:nvSpPr>
          <p:spPr bwMode="auto">
            <a:xfrm>
              <a:off x="457201" y="3657600"/>
              <a:ext cx="2133600" cy="707886"/>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Ultraviolet from welding</a:t>
              </a:r>
            </a:p>
          </p:txBody>
        </p:sp>
      </p:grpSp>
      <p:grpSp>
        <p:nvGrpSpPr>
          <p:cNvPr id="15" name="Group 14"/>
          <p:cNvGrpSpPr/>
          <p:nvPr/>
        </p:nvGrpSpPr>
        <p:grpSpPr>
          <a:xfrm>
            <a:off x="6096000" y="2590800"/>
            <a:ext cx="2440479" cy="2612886"/>
            <a:chOff x="5334000" y="1752600"/>
            <a:chExt cx="2440479" cy="2612886"/>
          </a:xfrm>
        </p:grpSpPr>
        <p:pic>
          <p:nvPicPr>
            <p:cNvPr id="9" name="Picture 29" descr="C:\Documents and Settings\locd235\Application Data\Microsoft\Media Catalog\Downloaded Clips\cl47\j0178510.jpg"/>
            <p:cNvPicPr>
              <a:picLocks noChangeAspect="1" noChangeArrowheads="1"/>
            </p:cNvPicPr>
            <p:nvPr>
              <p:custDataLst>
                <p:tags r:id="rId3"/>
              </p:custDataLst>
            </p:nvPr>
          </p:nvPicPr>
          <p:blipFill>
            <a:blip r:embed="rId7" cstate="print"/>
            <a:srcRect l="17752"/>
            <a:stretch>
              <a:fillRect/>
            </a:stretch>
          </p:blipFill>
          <p:spPr bwMode="auto">
            <a:xfrm>
              <a:off x="5334000" y="1752600"/>
              <a:ext cx="2440479" cy="1958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 Box 31"/>
            <p:cNvSpPr txBox="1">
              <a:spLocks noChangeArrowheads="1"/>
            </p:cNvSpPr>
            <p:nvPr/>
          </p:nvSpPr>
          <p:spPr bwMode="auto">
            <a:xfrm>
              <a:off x="5410200" y="3657600"/>
              <a:ext cx="2286000" cy="707886"/>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Infrared from molten metal</a:t>
              </a:r>
            </a:p>
          </p:txBody>
        </p:sp>
      </p:grpSp>
      <p:grpSp>
        <p:nvGrpSpPr>
          <p:cNvPr id="16" name="Group 15"/>
          <p:cNvGrpSpPr/>
          <p:nvPr/>
        </p:nvGrpSpPr>
        <p:grpSpPr>
          <a:xfrm>
            <a:off x="3200400" y="2667000"/>
            <a:ext cx="2328862" cy="2093226"/>
            <a:chOff x="3048000" y="4307574"/>
            <a:chExt cx="2328862" cy="2093226"/>
          </a:xfrm>
        </p:grpSpPr>
        <p:pic>
          <p:nvPicPr>
            <p:cNvPr id="7" name="Picture 26" descr="Before attenuation"/>
            <p:cNvPicPr>
              <a:picLocks noChangeAspect="1" noChangeArrowheads="1"/>
            </p:cNvPicPr>
            <p:nvPr>
              <p:custDataLst>
                <p:tags r:id="rId2"/>
              </p:custDataLst>
            </p:nvPr>
          </p:nvPicPr>
          <p:blipFill>
            <a:blip r:embed="rId8" cstate="print"/>
            <a:srcRect/>
            <a:stretch>
              <a:fillRect/>
            </a:stretch>
          </p:blipFill>
          <p:spPr bwMode="auto">
            <a:xfrm>
              <a:off x="3048000" y="4307574"/>
              <a:ext cx="2328862" cy="1712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 Box 32"/>
            <p:cNvSpPr txBox="1">
              <a:spLocks noChangeArrowheads="1"/>
            </p:cNvSpPr>
            <p:nvPr/>
          </p:nvSpPr>
          <p:spPr bwMode="auto">
            <a:xfrm>
              <a:off x="3429000" y="6003925"/>
              <a:ext cx="1549400" cy="396875"/>
            </a:xfrm>
            <a:prstGeom prst="rect">
              <a:avLst/>
            </a:prstGeom>
            <a:noFill/>
            <a:ln w="9525">
              <a:noFill/>
              <a:miter lim="800000"/>
              <a:headEnd/>
              <a:tailEnd/>
            </a:ln>
          </p:spPr>
          <p:txBody>
            <a:bodyPr>
              <a:spAutoFit/>
            </a:bodyPr>
            <a:lstStyle/>
            <a:p>
              <a:pPr algn="ctr">
                <a:spcBef>
                  <a:spcPct val="50000"/>
                </a:spcBef>
              </a:pPr>
              <a:r>
                <a:rPr lang="en-US" sz="2000" dirty="0">
                  <a:latin typeface="Verdana" pitchFamily="34" charset="0"/>
                </a:rPr>
                <a:t>Laser </a:t>
              </a:r>
            </a:p>
          </p:txBody>
        </p:sp>
      </p:grpSp>
      <p:sp>
        <p:nvSpPr>
          <p:cNvPr id="13" name="Rectangle 12"/>
          <p:cNvSpPr/>
          <p:nvPr/>
        </p:nvSpPr>
        <p:spPr>
          <a:xfrm>
            <a:off x="457200" y="1524000"/>
            <a:ext cx="6934200" cy="584775"/>
          </a:xfrm>
          <a:prstGeom prst="rect">
            <a:avLst/>
          </a:prstGeom>
        </p:spPr>
        <p:txBody>
          <a:bodyPr wrap="square">
            <a:spAutoFit/>
          </a:bodyPr>
          <a:lstStyle/>
          <a:p>
            <a:pPr algn="ctr"/>
            <a:r>
              <a:rPr lang="en-US" sz="3200" b="1" dirty="0" smtClean="0">
                <a:latin typeface="Verdana" pitchFamily="34" charset="0"/>
              </a:rPr>
              <a:t>Harmful light radiation</a:t>
            </a:r>
            <a:endParaRPr lang="en-US" sz="3200" b="1" dirty="0">
              <a:latin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Welding Helmet Lenses</a:t>
            </a:r>
            <a:endParaRPr lang="en-US" dirty="0"/>
          </a:p>
        </p:txBody>
      </p:sp>
      <p:sp>
        <p:nvSpPr>
          <p:cNvPr id="4" name="Rectangle 3"/>
          <p:cNvSpPr>
            <a:spLocks noChangeArrowheads="1"/>
          </p:cNvSpPr>
          <p:nvPr/>
        </p:nvSpPr>
        <p:spPr bwMode="auto">
          <a:xfrm>
            <a:off x="533400" y="1847195"/>
            <a:ext cx="5638800" cy="4401205"/>
          </a:xfrm>
          <a:prstGeom prst="rect">
            <a:avLst/>
          </a:prstGeom>
          <a:noFill/>
          <a:ln w="9525">
            <a:noFill/>
            <a:miter lim="800000"/>
            <a:headEnd/>
            <a:tailEnd/>
          </a:ln>
        </p:spPr>
        <p:txBody>
          <a:bodyPr wrap="square">
            <a:spAutoFit/>
          </a:bodyPr>
          <a:lstStyle/>
          <a:p>
            <a:r>
              <a:rPr lang="en-US" sz="2800" dirty="0">
                <a:latin typeface="Verdana" pitchFamily="34" charset="0"/>
              </a:rPr>
              <a:t>For all types of electric arc welding, a welding helmet equipped with the correct shade filter is required.</a:t>
            </a:r>
          </a:p>
          <a:p>
            <a:endParaRPr lang="en-US" sz="2800" dirty="0">
              <a:latin typeface="Verdana" pitchFamily="34" charset="0"/>
            </a:endParaRPr>
          </a:p>
          <a:p>
            <a:endParaRPr lang="en-US" sz="2800" dirty="0" smtClean="0">
              <a:latin typeface="Verdana" pitchFamily="34" charset="0"/>
            </a:endParaRPr>
          </a:p>
          <a:p>
            <a:endParaRPr lang="en-US" sz="2800" dirty="0">
              <a:latin typeface="Verdana" pitchFamily="34" charset="0"/>
            </a:endParaRPr>
          </a:p>
          <a:p>
            <a:r>
              <a:rPr lang="en-US" sz="2800" dirty="0">
                <a:latin typeface="Verdana" pitchFamily="34" charset="0"/>
              </a:rPr>
              <a:t>Many welders are now using  </a:t>
            </a:r>
          </a:p>
          <a:p>
            <a:r>
              <a:rPr lang="en-US" sz="2800" dirty="0">
                <a:latin typeface="Verdana" pitchFamily="34" charset="0"/>
              </a:rPr>
              <a:t>auto-darkening welding helmets.</a:t>
            </a:r>
          </a:p>
        </p:txBody>
      </p:sp>
      <p:pic>
        <p:nvPicPr>
          <p:cNvPr id="5" name="Picture 4" descr="WeldinghelmetAutoDarkening.jpg"/>
          <p:cNvPicPr>
            <a:picLocks noChangeAspect="1"/>
          </p:cNvPicPr>
          <p:nvPr>
            <p:custDataLst>
              <p:tags r:id="rId1"/>
            </p:custDataLst>
          </p:nvPr>
        </p:nvPicPr>
        <p:blipFill>
          <a:blip r:embed="rId4" cstate="print">
            <a:clrChange>
              <a:clrFrom>
                <a:srgbClr val="FBFBFB"/>
              </a:clrFrom>
              <a:clrTo>
                <a:srgbClr val="FBFBFB">
                  <a:alpha val="0"/>
                </a:srgbClr>
              </a:clrTo>
            </a:clrChange>
          </a:blip>
          <a:srcRect/>
          <a:stretch>
            <a:fillRect/>
          </a:stretch>
        </p:blipFill>
        <p:spPr bwMode="auto">
          <a:xfrm>
            <a:off x="5867400" y="4191000"/>
            <a:ext cx="2104524" cy="2133600"/>
          </a:xfrm>
          <a:prstGeom prst="rect">
            <a:avLst/>
          </a:prstGeom>
          <a:noFill/>
          <a:ln w="9525">
            <a:noFill/>
            <a:miter lim="800000"/>
            <a:headEnd/>
            <a:tailEnd/>
          </a:ln>
        </p:spPr>
      </p:pic>
      <p:pic>
        <p:nvPicPr>
          <p:cNvPr id="6" name="Picture 5" descr="weldingHelmetOldStyle.jpg"/>
          <p:cNvPicPr>
            <a:picLocks noChangeAspect="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5638800" y="1676400"/>
            <a:ext cx="2286000" cy="2286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ESENTER_VERSION" val="6"/>
  <p:tag name="PUBLISH_TITLE" val="eyeprotect"/>
  <p:tag name="ARTICULATE_PUBLISH_PATH" val="S:\Wisha\Wisha_Data\Dan Locke's Fil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S:\Wisha\Wisha_Data\Dan Locke's Files\eyeprotect\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nLtJryq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kmFfZGAx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6tQT6qrV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oyacKSFb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QllsgarH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NNOTATION_COUNT" val="0"/>
  <p:tag name="ARTICULATE_SLIDE_GUID" val="9f3f3da2-0ab5-4cf2-91af-9dfe09ffce5d"/>
  <p:tag name="ELAPSEDTIME" val="34.1"/>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XERNY2cC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DCV1frni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mPC3IrF1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n01F9JAm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BDq0oBZ6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aLcef8L_files\slide0001_image001.jp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GQKeypkm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rRMgxBMM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5mJ56guY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aSGj5NPr_files\slide0001_image001.gif"/>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uRsj6nGP_files\slide0001_image001.pn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DHfwFane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EgUlIN2X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 name="ARTICULATE_SLIDE_GUID" val="800aa86e-c042-4a45-bed6-d0fee3d3354e"/>
  <p:tag name="ELAPSEDTIME" val="31.4"/>
  <p:tag name="ANNOTATION_COUNT" val="0"/>
  <p:tag name="ARTICULATE_SLIDE_NAV"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uhpAPZP7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31XvPkKw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WnCSmHKi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0UdtorSw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MS9dAVoR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xNkBwKN5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olFILZyu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TotalTime>
  <Words>639</Words>
  <Application>Microsoft Office PowerPoint</Application>
  <PresentationFormat>On-screen Show (4:3)</PresentationFormat>
  <Paragraphs>106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Eye Protection</vt:lpstr>
      <vt:lpstr>Slide 2</vt:lpstr>
      <vt:lpstr>What can be more precious than your sight?</vt:lpstr>
      <vt:lpstr>Types of Eye Hazards</vt:lpstr>
      <vt:lpstr>Eye Infection Hazards</vt:lpstr>
      <vt:lpstr>Sources of Eye Hazards</vt:lpstr>
      <vt:lpstr>Sources of Eye Hazards</vt:lpstr>
      <vt:lpstr>Sources of Eye Hazards</vt:lpstr>
      <vt:lpstr>Welding Helmet Lenses</vt:lpstr>
      <vt:lpstr>Types of Eye Protection</vt:lpstr>
      <vt:lpstr>Laser Eyewear</vt:lpstr>
      <vt:lpstr>Safety Glasses</vt:lpstr>
      <vt:lpstr>Goggles</vt:lpstr>
      <vt:lpstr>Face-shields</vt:lpstr>
      <vt:lpstr>Care &amp; Maintenance</vt:lpstr>
      <vt:lpstr>Other Protection For Eye Hazards</vt:lpstr>
      <vt:lpstr>Emergency Eyewashes</vt:lpstr>
      <vt:lpstr>Using an Emergency Eyewash</vt:lpstr>
      <vt:lpstr>QUESTIONS</vt:lpstr>
    </vt:vector>
  </TitlesOfParts>
  <Manager>Steve Cant</Manager>
  <Company>Washington State Dept of Labor and Industries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Protection Training Kit</dc:title>
  <dc:subject>Eye Protection</dc:subject>
  <dc:creator>Division of Occupational Safety and Health (DOSH)</dc:creator>
  <cp:keywords>Eye Protection Training Kit, Eye Safety Training</cp:keywords>
  <cp:lastModifiedBy>Dad</cp:lastModifiedBy>
  <cp:revision>125</cp:revision>
  <dcterms:created xsi:type="dcterms:W3CDTF">2007-06-21T17:41:24Z</dcterms:created>
  <dcterms:modified xsi:type="dcterms:W3CDTF">2011-01-19T22:23:47Z</dcterms:modified>
  <cp:category>Safety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eyeprotect</vt:lpwstr>
  </property>
  <property fmtid="{D5CDD505-2E9C-101B-9397-08002B2CF9AE}" pid="4" name="ArticulateGUID">
    <vt:lpwstr>E3CA892E-A0AB-4739-93CC-D67B6D3208FA</vt:lpwstr>
  </property>
  <property fmtid="{D5CDD505-2E9C-101B-9397-08002B2CF9AE}" pid="5" name="ArticulateProjectFull">
    <vt:lpwstr>S:\Wisha\Wisha_Data\Dan Locke's Files\EyeProtectTrainKit2009.ppta</vt:lpwstr>
  </property>
</Properties>
</file>