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0" r:id="rId2"/>
    <p:sldId id="257" r:id="rId3"/>
    <p:sldId id="258" r:id="rId4"/>
    <p:sldId id="259" r:id="rId5"/>
    <p:sldId id="260" r:id="rId6"/>
    <p:sldId id="261" r:id="rId7"/>
    <p:sldId id="263" r:id="rId8"/>
    <p:sldId id="264" r:id="rId9"/>
    <p:sldId id="266" r:id="rId10"/>
    <p:sldId id="267" r:id="rId11"/>
    <p:sldId id="270" r:id="rId12"/>
    <p:sldId id="271" r:id="rId13"/>
    <p:sldId id="272" r:id="rId14"/>
    <p:sldId id="277" r:id="rId15"/>
    <p:sldId id="279" r:id="rId16"/>
    <p:sldId id="280" r:id="rId17"/>
    <p:sldId id="282" r:id="rId18"/>
    <p:sldId id="283" r:id="rId19"/>
    <p:sldId id="285" r:id="rId20"/>
    <p:sldId id="287" r:id="rId21"/>
  </p:sldIdLst>
  <p:sldSz cx="9144000" cy="6858000" type="screen4x3"/>
  <p:notesSz cx="7099300" cy="9385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5" d="100"/>
          <a:sy n="105" d="100"/>
        </p:scale>
        <p:origin x="-11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hdr" sz="quarter"/>
          </p:nvPr>
        </p:nvSpPr>
        <p:spPr bwMode="auto">
          <a:xfrm>
            <a:off x="0"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defRPr sz="1200"/>
            </a:lvl1pPr>
          </a:lstStyle>
          <a:p>
            <a:endParaRPr lang="en-US"/>
          </a:p>
        </p:txBody>
      </p:sp>
      <p:sp>
        <p:nvSpPr>
          <p:cNvPr id="23555" name="Rectangle 1027"/>
          <p:cNvSpPr>
            <a:spLocks noGrp="1" noChangeArrowheads="1"/>
          </p:cNvSpPr>
          <p:nvPr>
            <p:ph type="dt" idx="1"/>
          </p:nvPr>
        </p:nvSpPr>
        <p:spPr bwMode="auto">
          <a:xfrm>
            <a:off x="4022937"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r">
              <a:defRPr sz="1200"/>
            </a:lvl1pPr>
          </a:lstStyle>
          <a:p>
            <a:endParaRPr lang="en-US"/>
          </a:p>
        </p:txBody>
      </p:sp>
      <p:sp>
        <p:nvSpPr>
          <p:cNvPr id="23556" name="Rectangle 1028"/>
          <p:cNvSpPr>
            <a:spLocks noGrp="1" noRot="1" noChangeAspect="1" noChangeArrowheads="1" noTextEdit="1"/>
          </p:cNvSpPr>
          <p:nvPr>
            <p:ph type="sldImg" idx="2"/>
          </p:nvPr>
        </p:nvSpPr>
        <p:spPr bwMode="auto">
          <a:xfrm>
            <a:off x="1203325" y="703263"/>
            <a:ext cx="4692650" cy="3519487"/>
          </a:xfrm>
          <a:prstGeom prst="rect">
            <a:avLst/>
          </a:prstGeom>
          <a:noFill/>
          <a:ln w="9525">
            <a:solidFill>
              <a:srgbClr val="000000"/>
            </a:solidFill>
            <a:miter lim="800000"/>
            <a:headEnd/>
            <a:tailEnd/>
          </a:ln>
          <a:effectLst/>
        </p:spPr>
      </p:sp>
      <p:sp>
        <p:nvSpPr>
          <p:cNvPr id="23557" name="Rectangle 1029"/>
          <p:cNvSpPr>
            <a:spLocks noGrp="1" noChangeArrowheads="1"/>
          </p:cNvSpPr>
          <p:nvPr>
            <p:ph type="body" sz="quarter" idx="3"/>
          </p:nvPr>
        </p:nvSpPr>
        <p:spPr bwMode="auto">
          <a:xfrm>
            <a:off x="946574" y="4458018"/>
            <a:ext cx="5206153" cy="422338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1030"/>
          <p:cNvSpPr>
            <a:spLocks noGrp="1" noChangeArrowheads="1"/>
          </p:cNvSpPr>
          <p:nvPr>
            <p:ph type="ftr" sz="quarter" idx="4"/>
          </p:nvPr>
        </p:nvSpPr>
        <p:spPr bwMode="auto">
          <a:xfrm>
            <a:off x="0" y="8916035"/>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defRPr sz="1200"/>
            </a:lvl1pPr>
          </a:lstStyle>
          <a:p>
            <a:endParaRPr lang="en-US"/>
          </a:p>
        </p:txBody>
      </p:sp>
      <p:sp>
        <p:nvSpPr>
          <p:cNvPr id="23559" name="Rectangle 1031"/>
          <p:cNvSpPr>
            <a:spLocks noGrp="1" noChangeArrowheads="1"/>
          </p:cNvSpPr>
          <p:nvPr>
            <p:ph type="sldNum" sz="quarter" idx="5"/>
          </p:nvPr>
        </p:nvSpPr>
        <p:spPr bwMode="auto">
          <a:xfrm>
            <a:off x="4022937" y="8916035"/>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r">
              <a:defRPr sz="1200"/>
            </a:lvl1pPr>
          </a:lstStyle>
          <a:p>
            <a:fld id="{9B71043B-576D-4644-886A-04202B0529C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3" name="Rounded Rectangle 12"/>
          <p:cNvSpPr/>
          <p:nvPr/>
        </p:nvSpPr>
        <p:spPr>
          <a:xfrm>
            <a:off x="65313" y="69755"/>
            <a:ext cx="9013372" cy="6692201"/>
          </a:xfrm>
          <a:prstGeom prst="roundRect">
            <a:avLst>
              <a:gd name="adj" fmla="val 4929"/>
            </a:avLst>
          </a:prstGeom>
          <a:solidFill>
            <a:schemeClr val="bg1">
              <a:lumMod val="75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304800" y="3200400"/>
            <a:ext cx="5105400" cy="33528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1" name="Rectangle 10"/>
          <p:cNvSpPr/>
          <p:nvPr/>
        </p:nvSpPr>
        <p:spPr>
          <a:xfrm>
            <a:off x="62931" y="1066800"/>
            <a:ext cx="9021537" cy="2020381"/>
          </a:xfrm>
          <a:prstGeom prst="rect">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5400000" scaled="1"/>
            <a:tileRect/>
          </a:gra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62931" y="1449303"/>
            <a:ext cx="9021537" cy="1293897"/>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28600" y="1505931"/>
            <a:ext cx="8686800" cy="1161070"/>
          </a:xfr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def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kumimoji="0" lang="en-US" smtClean="0"/>
              <a:t>Click to edit Master title style</a:t>
            </a:r>
            <a:endParaRPr kumimoji="0" lang="en-US" dirty="0"/>
          </a:p>
        </p:txBody>
      </p:sp>
      <p:pic>
        <p:nvPicPr>
          <p:cNvPr id="3076" name="Picture 4" descr="C:\Users\Dad\AppData\Local\Microsoft\Windows\Temporary Internet Files\Content.IE5\SV1RZD9C\MC900438894[1].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1">
                <a:lumMod val="95000"/>
                <a:lumOff val="5000"/>
                <a:tint val="45000"/>
                <a:satMod val="400000"/>
              </a:schemeClr>
            </a:duotone>
          </a:blip>
          <a:srcRect t="69026"/>
          <a:stretch>
            <a:fillRect/>
          </a:stretch>
        </p:blipFill>
        <p:spPr bwMode="auto">
          <a:xfrm>
            <a:off x="76200" y="152400"/>
            <a:ext cx="8991600" cy="915634"/>
          </a:xfrm>
          <a:prstGeom prst="rect">
            <a:avLst/>
          </a:prstGeom>
          <a:noFill/>
        </p:spPr>
      </p:pic>
      <p:grpSp>
        <p:nvGrpSpPr>
          <p:cNvPr id="2" name="Group 13"/>
          <p:cNvGrpSpPr/>
          <p:nvPr/>
        </p:nvGrpSpPr>
        <p:grpSpPr>
          <a:xfrm>
            <a:off x="5562600" y="3200400"/>
            <a:ext cx="3429000" cy="3429000"/>
            <a:chOff x="5943600" y="152400"/>
            <a:chExt cx="3048000" cy="3048000"/>
          </a:xfrm>
        </p:grpSpPr>
        <p:sp>
          <p:nvSpPr>
            <p:cNvPr id="15" name="Oval 14"/>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7" name="Rounded Rectangle 16"/>
          <p:cNvSpPr/>
          <p:nvPr/>
        </p:nvSpPr>
        <p:spPr>
          <a:xfrm>
            <a:off x="685800" y="152400"/>
            <a:ext cx="6477000" cy="6629400"/>
          </a:xfrm>
          <a:prstGeom prst="roundRect">
            <a:avLst>
              <a:gd name="adj" fmla="val 1378"/>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1447800"/>
            <a:ext cx="8077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ounded Rectangle 15"/>
          <p:cNvSpPr/>
          <p:nvPr/>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Content Placeholder 20"/>
          <p:cNvSpPr>
            <a:spLocks noGrp="1"/>
          </p:cNvSpPr>
          <p:nvPr>
            <p:ph sz="quarter" idx="11"/>
          </p:nvPr>
        </p:nvSpPr>
        <p:spPr>
          <a:xfrm>
            <a:off x="381000" y="1600200"/>
            <a:ext cx="8382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1"/>
          <p:cNvSpPr>
            <a:spLocks noGrp="1"/>
          </p:cNvSpPr>
          <p:nvPr>
            <p:ph type="ctrTitle"/>
          </p:nvPr>
        </p:nvSpPr>
        <p:spPr>
          <a:xfrm>
            <a:off x="609600" y="457200"/>
            <a:ext cx="6629400" cy="838200"/>
          </a:xfrm>
        </p:spPr>
        <p:txBody>
          <a:bodyPr>
            <a:normAutofit/>
          </a:bodyPr>
          <a:lstStyle>
            <a:lvl1pPr>
              <a:defRPr sz="3600" b="1">
                <a:solidFill>
                  <a:schemeClr val="tx1"/>
                </a:solidFill>
                <a:latin typeface="Arial Black" pitchFamily="34" charset="0"/>
              </a:defRPr>
            </a:lvl1pPr>
          </a:lstStyle>
          <a:p>
            <a:r>
              <a:rPr lang="en-US" dirty="0" smtClean="0"/>
              <a:t>Click to edit Master title </a:t>
            </a:r>
            <a:endParaRPr lang="en-US" dirty="0"/>
          </a:p>
        </p:txBody>
      </p:sp>
      <p:grpSp>
        <p:nvGrpSpPr>
          <p:cNvPr id="2" name="Group 10"/>
          <p:cNvGrpSpPr/>
          <p:nvPr/>
        </p:nvGrpSpPr>
        <p:grpSpPr>
          <a:xfrm>
            <a:off x="7467600" y="228600"/>
            <a:ext cx="1447800" cy="1447800"/>
            <a:chOff x="5943600" y="152400"/>
            <a:chExt cx="3048000" cy="3048000"/>
          </a:xfrm>
        </p:grpSpPr>
        <p:sp>
          <p:nvSpPr>
            <p:cNvPr id="12" name="Oval 11"/>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57200"/>
            <a:ext cx="5486400" cy="914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000" b="1" cap="none" spc="50" baseline="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defRPr>
            </a:lvl1pPr>
          </a:lstStyle>
          <a:p>
            <a:r>
              <a:rPr lang="en-US" dirty="0" smtClean="0"/>
              <a:t>TRAINING SLIDES</a:t>
            </a:r>
            <a:endParaRPr lang="en-US" dirty="0"/>
          </a:p>
        </p:txBody>
      </p:sp>
      <p:sp>
        <p:nvSpPr>
          <p:cNvPr id="16" name="Content Placeholder 20"/>
          <p:cNvSpPr>
            <a:spLocks noGrp="1"/>
          </p:cNvSpPr>
          <p:nvPr>
            <p:ph sz="quarter" idx="11"/>
          </p:nvPr>
        </p:nvSpPr>
        <p:spPr>
          <a:xfrm>
            <a:off x="609600" y="3276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3" name="Group 8"/>
          <p:cNvGrpSpPr/>
          <p:nvPr/>
        </p:nvGrpSpPr>
        <p:grpSpPr>
          <a:xfrm>
            <a:off x="5943600" y="152400"/>
            <a:ext cx="3048000" cy="3048000"/>
            <a:chOff x="5943600" y="152400"/>
            <a:chExt cx="3048000" cy="3048000"/>
          </a:xfrm>
        </p:grpSpPr>
        <p:sp>
          <p:nvSpPr>
            <p:cNvPr id="13" name="Oval 12"/>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629400"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382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userDrawn="1"/>
        </p:nvGrpSpPr>
        <p:grpSpPr>
          <a:xfrm>
            <a:off x="7467600" y="228600"/>
            <a:ext cx="1447800" cy="1447800"/>
            <a:chOff x="5943600" y="152400"/>
            <a:chExt cx="3048000" cy="3048000"/>
          </a:xfrm>
        </p:grpSpPr>
        <p:sp>
          <p:nvSpPr>
            <p:cNvPr id="5" name="Oval 4"/>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Oklahoma State University</a:t>
            </a:r>
            <a:endParaRPr lang="en-US"/>
          </a:p>
        </p:txBody>
      </p:sp>
      <p:sp>
        <p:nvSpPr>
          <p:cNvPr id="10" name="Rounded Rectangle 9"/>
          <p:cNvSpPr/>
          <p:nvPr/>
        </p:nvSpPr>
        <p:spPr>
          <a:xfrm>
            <a:off x="685800" y="152400"/>
            <a:ext cx="6477000" cy="6629400"/>
          </a:xfrm>
          <a:prstGeom prst="roundRect">
            <a:avLst>
              <a:gd name="adj" fmla="val 1378"/>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33400" y="1447800"/>
            <a:ext cx="80772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12" name="Rounded Rectangle 11"/>
          <p:cNvSpPr/>
          <p:nvPr/>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MOWER SAFETY</a:t>
            </a:r>
            <a:endParaRPr lang="en-US" dirty="0"/>
          </a:p>
        </p:txBody>
      </p:sp>
      <p:pic>
        <p:nvPicPr>
          <p:cNvPr id="33794" name="Picture 2" descr="http://4.bp.blogspot.com/_gpcrVPPV93Q/Sj_5zlpYjNI/AAAAAAAAGVo/5kDm-FOPNiw/s400/lawn-mower.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29000" y="2057400"/>
            <a:ext cx="2209800" cy="1823085"/>
          </a:xfrm>
          <a:prstGeom prst="rect">
            <a:avLst/>
          </a:prstGeom>
          <a:noFill/>
        </p:spPr>
      </p:pic>
      <p:pic>
        <p:nvPicPr>
          <p:cNvPr id="3" name="Picture 4" descr="http://l.thumbs.canstockphoto.com/canstock2555986.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486400" y="3715512"/>
            <a:ext cx="3124200" cy="2624328"/>
          </a:xfrm>
          <a:prstGeom prst="rect">
            <a:avLst/>
          </a:prstGeom>
          <a:noFill/>
        </p:spPr>
      </p:pic>
      <p:pic>
        <p:nvPicPr>
          <p:cNvPr id="33798" name="Picture 6" descr="http://zero-turn-mowers.org/wp-content/uploads/2010/06/zero_turn_mow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 y="2286000"/>
            <a:ext cx="4419600"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533400"/>
            <a:ext cx="7467600" cy="762000"/>
          </a:xfrm>
        </p:spPr>
        <p:txBody>
          <a:bodyPr/>
          <a:lstStyle/>
          <a:p>
            <a:r>
              <a:rPr lang="en-US" dirty="0"/>
              <a:t>Protective Gear</a:t>
            </a:r>
          </a:p>
        </p:txBody>
      </p:sp>
      <p:sp>
        <p:nvSpPr>
          <p:cNvPr id="34819" name="Rectangle 3"/>
          <p:cNvSpPr>
            <a:spLocks noGrp="1" noChangeArrowheads="1"/>
          </p:cNvSpPr>
          <p:nvPr>
            <p:ph idx="1"/>
          </p:nvPr>
        </p:nvSpPr>
        <p:spPr>
          <a:xfrm>
            <a:off x="381000" y="1752600"/>
            <a:ext cx="8305800" cy="4724400"/>
          </a:xfrm>
        </p:spPr>
        <p:txBody>
          <a:bodyPr>
            <a:normAutofit fontScale="92500" lnSpcReduction="10000"/>
          </a:bodyPr>
          <a:lstStyle/>
          <a:p>
            <a:pPr>
              <a:spcAft>
                <a:spcPct val="50000"/>
              </a:spcAft>
              <a:buClr>
                <a:schemeClr val="tx2"/>
              </a:buClr>
              <a:buSzPct val="110000"/>
            </a:pPr>
            <a:r>
              <a:rPr lang="en-US" sz="2000" dirty="0"/>
              <a:t>Hearing protection, such as earplugs or muffs, is suggested for prolonged noise exposure. </a:t>
            </a:r>
          </a:p>
          <a:p>
            <a:pPr>
              <a:buClr>
                <a:schemeClr val="tx2"/>
              </a:buClr>
              <a:buSzPct val="110000"/>
            </a:pPr>
            <a:r>
              <a:rPr lang="en-US" sz="2000" dirty="0"/>
              <a:t>Gloves can't always prevent a finger amputation, but they can guard against cuts, abrasions, chemicals and other skin irritants. Wear gloves that fit and wear the right type of glove for the job. </a:t>
            </a:r>
          </a:p>
          <a:p>
            <a:pPr>
              <a:spcAft>
                <a:spcPct val="50000"/>
              </a:spcAft>
              <a:buClr>
                <a:schemeClr val="tx2"/>
              </a:buClr>
              <a:buSzPct val="110000"/>
            </a:pPr>
            <a:r>
              <a:rPr lang="en-US" sz="2000" dirty="0"/>
              <a:t>Long pants should be worn to protect against hazards such as flying debris, skin irritants and burns from exhaust</a:t>
            </a:r>
            <a:r>
              <a:rPr lang="en-US" sz="2000" dirty="0" smtClean="0"/>
              <a:t>.</a:t>
            </a:r>
          </a:p>
          <a:p>
            <a:pPr>
              <a:spcAft>
                <a:spcPct val="50000"/>
              </a:spcAft>
              <a:buClr>
                <a:schemeClr val="tx2"/>
              </a:buClr>
              <a:buSzPct val="110000"/>
            </a:pPr>
            <a:r>
              <a:rPr lang="en-US" sz="2000" dirty="0" smtClean="0"/>
              <a:t>Dust masks will prevent inhalation of dust and other particles in the air. Do not use when working with chemicals, toxic gases, and or when there is an oxygen deficiency. </a:t>
            </a:r>
          </a:p>
          <a:p>
            <a:pPr>
              <a:spcAft>
                <a:spcPct val="50000"/>
              </a:spcAft>
              <a:buClr>
                <a:schemeClr val="tx2"/>
              </a:buClr>
              <a:buSzPct val="110000"/>
            </a:pPr>
            <a:r>
              <a:rPr lang="en-US" sz="2000" dirty="0" smtClean="0"/>
              <a:t>Safety glasses should be worn, but give only frontal protection against thrown objects. If you wear glasses, ensure they have impact-resistant lenses. </a:t>
            </a:r>
          </a:p>
          <a:p>
            <a:pPr>
              <a:spcAft>
                <a:spcPct val="50000"/>
              </a:spcAft>
              <a:buClr>
                <a:schemeClr val="tx2"/>
              </a:buClr>
              <a:buSzPct val="110000"/>
            </a:pPr>
            <a:r>
              <a:rPr lang="en-US" sz="2000" b="1" dirty="0" smtClean="0">
                <a:solidFill>
                  <a:srgbClr val="FF0000"/>
                </a:solidFill>
              </a:rPr>
              <a:t>Remember to wear the right type of personal protective equipment for the job, keep the items clean and sanitary, and replace any items that wear out or become broken. </a:t>
            </a:r>
          </a:p>
          <a:p>
            <a:pPr>
              <a:spcAft>
                <a:spcPct val="50000"/>
              </a:spcAft>
              <a:buClr>
                <a:schemeClr val="tx2"/>
              </a:buClr>
              <a:buSzPct val="110000"/>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1" dur="500"/>
                                        <p:tgtEl>
                                          <p:spTgt spid="34819">
                                            <p:txEl>
                                              <p:pRg st="1" end="1"/>
                                            </p:txEl>
                                          </p:spTgt>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5" dur="500"/>
                                        <p:tgtEl>
                                          <p:spTgt spid="34819">
                                            <p:txEl>
                                              <p:pRg st="2" end="2"/>
                                            </p:txEl>
                                          </p:spTgt>
                                        </p:tgtEl>
                                      </p:cBhvr>
                                    </p:animEffect>
                                  </p:childTnLst>
                                </p:cTn>
                              </p:par>
                            </p:childTnLst>
                          </p:cTn>
                        </p:par>
                        <p:par>
                          <p:cTn id="16" fill="hold">
                            <p:stCondLst>
                              <p:cond delay="4500"/>
                            </p:stCondLst>
                            <p:childTnLst>
                              <p:par>
                                <p:cTn id="17" presetID="3" presetClass="entr" presetSubtype="10" fill="hold" grpId="0" nodeType="afterEffect">
                                  <p:stCondLst>
                                    <p:cond delay="1000"/>
                                  </p:stCondLst>
                                  <p:childTnLst>
                                    <p:set>
                                      <p:cBhvr>
                                        <p:cTn id="18"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19" dur="500"/>
                                        <p:tgtEl>
                                          <p:spTgt spid="34819">
                                            <p:txEl>
                                              <p:pRg st="3" end="3"/>
                                            </p:txEl>
                                          </p:spTgt>
                                        </p:tgtEl>
                                      </p:cBhvr>
                                    </p:animEffect>
                                  </p:childTnLst>
                                </p:cTn>
                              </p:par>
                            </p:childTnLst>
                          </p:cTn>
                        </p:par>
                        <p:par>
                          <p:cTn id="20" fill="hold">
                            <p:stCondLst>
                              <p:cond delay="6000"/>
                            </p:stCondLst>
                            <p:childTnLst>
                              <p:par>
                                <p:cTn id="21" presetID="3" presetClass="entr" presetSubtype="10" fill="hold" grpId="0" nodeType="afterEffect">
                                  <p:stCondLst>
                                    <p:cond delay="1000"/>
                                  </p:stCondLst>
                                  <p:childTnLst>
                                    <p:set>
                                      <p:cBhvr>
                                        <p:cTn id="22"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3" dur="500"/>
                                        <p:tgtEl>
                                          <p:spTgt spid="34819">
                                            <p:txEl>
                                              <p:pRg st="4" end="4"/>
                                            </p:txEl>
                                          </p:spTgt>
                                        </p:tgtEl>
                                      </p:cBhvr>
                                    </p:animEffect>
                                  </p:childTnLst>
                                </p:cTn>
                              </p:par>
                            </p:childTnLst>
                          </p:cTn>
                        </p:par>
                        <p:par>
                          <p:cTn id="24" fill="hold">
                            <p:stCondLst>
                              <p:cond delay="7500"/>
                            </p:stCondLst>
                            <p:childTnLst>
                              <p:par>
                                <p:cTn id="25" presetID="3" presetClass="entr" presetSubtype="10" fill="hold" grpId="0" nodeType="afterEffect">
                                  <p:stCondLst>
                                    <p:cond delay="100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27"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533400"/>
            <a:ext cx="7467600" cy="762000"/>
          </a:xfrm>
        </p:spPr>
        <p:txBody>
          <a:bodyPr/>
          <a:lstStyle/>
          <a:p>
            <a:r>
              <a:rPr lang="en-US" dirty="0"/>
              <a:t>Remember…</a:t>
            </a:r>
          </a:p>
        </p:txBody>
      </p:sp>
      <p:sp>
        <p:nvSpPr>
          <p:cNvPr id="37891" name="Rectangle 3"/>
          <p:cNvSpPr>
            <a:spLocks noGrp="1" noChangeArrowheads="1"/>
          </p:cNvSpPr>
          <p:nvPr>
            <p:ph idx="1"/>
          </p:nvPr>
        </p:nvSpPr>
        <p:spPr>
          <a:xfrm>
            <a:off x="533400" y="2667000"/>
            <a:ext cx="8153400" cy="3048000"/>
          </a:xfrm>
          <a:noFill/>
        </p:spPr>
        <p:txBody>
          <a:bodyPr>
            <a:noAutofit/>
          </a:bodyPr>
          <a:lstStyle/>
          <a:p>
            <a:pPr>
              <a:spcAft>
                <a:spcPct val="50000"/>
              </a:spcAft>
              <a:buClr>
                <a:schemeClr val="tx2"/>
              </a:buClr>
              <a:buSzPct val="110000"/>
            </a:pPr>
            <a:r>
              <a:rPr lang="en-US" sz="3200" dirty="0"/>
              <a:t>Wear personal protective equipment for ears, eyes, hands, nose, legs and feet.</a:t>
            </a:r>
          </a:p>
          <a:p>
            <a:pPr>
              <a:spcAft>
                <a:spcPct val="50000"/>
              </a:spcAft>
              <a:buClr>
                <a:schemeClr val="tx2"/>
              </a:buClr>
              <a:buSzPct val="110000"/>
            </a:pPr>
            <a:r>
              <a:rPr lang="en-US" sz="3200" dirty="0"/>
              <a:t>Keep the items clean and sanitary.</a:t>
            </a:r>
          </a:p>
          <a:p>
            <a:pPr>
              <a:spcAft>
                <a:spcPct val="50000"/>
              </a:spcAft>
              <a:buClr>
                <a:schemeClr val="tx2"/>
              </a:buClr>
              <a:buSzPct val="110000"/>
            </a:pPr>
            <a:r>
              <a:rPr lang="en-US" sz="3200" dirty="0"/>
              <a:t>Tape and repair any items that wear out or become broken</a:t>
            </a:r>
            <a:r>
              <a:rPr lang="en-US" sz="3200" dirty="0" smtClean="0"/>
              <a:t>.</a:t>
            </a:r>
            <a:endParaRPr lang="en-US" sz="3200" dirty="0"/>
          </a:p>
        </p:txBody>
      </p:sp>
      <p:sp>
        <p:nvSpPr>
          <p:cNvPr id="5" name="Rectangle 4"/>
          <p:cNvSpPr/>
          <p:nvPr/>
        </p:nvSpPr>
        <p:spPr>
          <a:xfrm>
            <a:off x="381000" y="1752600"/>
            <a:ext cx="8305800" cy="830997"/>
          </a:xfrm>
          <a:prstGeom prst="rect">
            <a:avLst/>
          </a:prstGeom>
        </p:spPr>
        <p:txBody>
          <a:bodyPr wrap="square">
            <a:spAutoFit/>
          </a:bodyPr>
          <a:lstStyle/>
          <a:p>
            <a:pPr>
              <a:buClr>
                <a:schemeClr val="tx2"/>
              </a:buClr>
              <a:buSzPct val="110000"/>
            </a:pPr>
            <a:r>
              <a:rPr lang="en-US" b="1" dirty="0" smtClean="0"/>
              <a:t>Trivia #4</a:t>
            </a:r>
            <a:r>
              <a:rPr lang="en-US" dirty="0" smtClean="0"/>
              <a:t>:  Most Mower accidents occur between April and October, with June being the peak accident month.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1" dur="500"/>
                                        <p:tgtEl>
                                          <p:spTgt spid="37891">
                                            <p:txEl>
                                              <p:pRg st="1" end="1"/>
                                            </p:txEl>
                                          </p:spTgt>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5"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533400"/>
            <a:ext cx="7467600" cy="762000"/>
          </a:xfrm>
        </p:spPr>
        <p:txBody>
          <a:bodyPr/>
          <a:lstStyle/>
          <a:p>
            <a:r>
              <a:rPr lang="en-US" dirty="0"/>
              <a:t>Operating Procedures</a:t>
            </a:r>
          </a:p>
        </p:txBody>
      </p:sp>
      <p:sp>
        <p:nvSpPr>
          <p:cNvPr id="38915" name="Rectangle 3"/>
          <p:cNvSpPr>
            <a:spLocks noGrp="1" noChangeArrowheads="1"/>
          </p:cNvSpPr>
          <p:nvPr>
            <p:ph idx="1"/>
          </p:nvPr>
        </p:nvSpPr>
        <p:spPr>
          <a:xfrm>
            <a:off x="228600" y="1905000"/>
            <a:ext cx="8534400" cy="1371600"/>
          </a:xfrm>
        </p:spPr>
        <p:txBody>
          <a:bodyPr>
            <a:noAutofit/>
          </a:bodyPr>
          <a:lstStyle/>
          <a:p>
            <a:pPr indent="-4763">
              <a:buFont typeface="Wingdings" pitchFamily="2" charset="2"/>
              <a:buNone/>
            </a:pPr>
            <a:r>
              <a:rPr lang="en-US" sz="3600" dirty="0">
                <a:latin typeface="Arial Black" pitchFamily="34" charset="0"/>
              </a:rPr>
              <a:t>There are 3 kinds of procedures for safely operating mowers:</a:t>
            </a:r>
          </a:p>
        </p:txBody>
      </p:sp>
      <p:sp>
        <p:nvSpPr>
          <p:cNvPr id="38916" name="Text Box 4"/>
          <p:cNvSpPr txBox="1">
            <a:spLocks noChangeArrowheads="1"/>
          </p:cNvSpPr>
          <p:nvPr/>
        </p:nvSpPr>
        <p:spPr bwMode="auto">
          <a:xfrm>
            <a:off x="669924" y="3417888"/>
            <a:ext cx="8016875" cy="3139321"/>
          </a:xfrm>
          <a:prstGeom prst="rect">
            <a:avLst/>
          </a:prstGeom>
          <a:noFill/>
          <a:ln w="9525">
            <a:noFill/>
            <a:miter lim="800000"/>
            <a:headEnd/>
            <a:tailEnd/>
          </a:ln>
          <a:effectLst/>
        </p:spPr>
        <p:txBody>
          <a:bodyPr wrap="square">
            <a:spAutoFit/>
          </a:bodyPr>
          <a:lstStyle/>
          <a:p>
            <a:pPr marL="457200" indent="-457200">
              <a:spcAft>
                <a:spcPct val="50000"/>
              </a:spcAft>
              <a:buClr>
                <a:schemeClr val="accent1"/>
              </a:buClr>
              <a:buSzPct val="110000"/>
              <a:buFontTx/>
              <a:buAutoNum type="arabicPeriod"/>
            </a:pPr>
            <a:r>
              <a:rPr lang="en-US" sz="3600" b="1" dirty="0"/>
              <a:t>General Safety Procedures</a:t>
            </a:r>
          </a:p>
          <a:p>
            <a:pPr marL="457200" indent="-457200">
              <a:spcAft>
                <a:spcPct val="50000"/>
              </a:spcAft>
              <a:buClr>
                <a:schemeClr val="accent1"/>
              </a:buClr>
              <a:buSzPct val="110000"/>
              <a:buFontTx/>
              <a:buAutoNum type="arabicPeriod"/>
            </a:pPr>
            <a:r>
              <a:rPr lang="en-US" sz="3600" b="1" dirty="0"/>
              <a:t>Operating on Uneven Ground</a:t>
            </a:r>
          </a:p>
          <a:p>
            <a:pPr marL="457200" indent="-457200">
              <a:spcAft>
                <a:spcPct val="50000"/>
              </a:spcAft>
              <a:buClr>
                <a:schemeClr val="accent1"/>
              </a:buClr>
              <a:buSzPct val="110000"/>
              <a:buFontTx/>
              <a:buAutoNum type="arabicPeriod"/>
            </a:pPr>
            <a:r>
              <a:rPr lang="en-US" sz="3600" b="1" dirty="0"/>
              <a:t>Avoiding Thrown Object Hazards</a:t>
            </a:r>
          </a:p>
          <a:p>
            <a:pPr marL="457200" indent="-457200"/>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blinds(horizontal)">
                                      <p:cBhvr>
                                        <p:cTn id="7" dur="500"/>
                                        <p:tgtEl>
                                          <p:spTgt spid="38916">
                                            <p:txEl>
                                              <p:pRg st="0" end="0"/>
                                            </p:txEl>
                                          </p:spTgt>
                                        </p:tgtEl>
                                      </p:cBhvr>
                                    </p:animEffect>
                                  </p:childTnLst>
                                </p:cTn>
                              </p:par>
                            </p:childTnLst>
                          </p:cTn>
                        </p:par>
                        <p:par>
                          <p:cTn id="8" fill="hold">
                            <p:stCondLst>
                              <p:cond delay="2500"/>
                            </p:stCondLst>
                            <p:childTnLst>
                              <p:par>
                                <p:cTn id="9" presetID="3" presetClass="entr" presetSubtype="10" fill="hold" grpId="0" nodeType="afterEffect">
                                  <p:stCondLst>
                                    <p:cond delay="2000"/>
                                  </p:stCondLst>
                                  <p:childTnLst>
                                    <p:set>
                                      <p:cBhvr>
                                        <p:cTn id="10" dur="1" fill="hold">
                                          <p:stCondLst>
                                            <p:cond delay="0"/>
                                          </p:stCondLst>
                                        </p:cTn>
                                        <p:tgtEl>
                                          <p:spTgt spid="38916">
                                            <p:txEl>
                                              <p:pRg st="1" end="1"/>
                                            </p:txEl>
                                          </p:spTgt>
                                        </p:tgtEl>
                                        <p:attrNameLst>
                                          <p:attrName>style.visibility</p:attrName>
                                        </p:attrNameLst>
                                      </p:cBhvr>
                                      <p:to>
                                        <p:strVal val="visible"/>
                                      </p:to>
                                    </p:set>
                                    <p:animEffect transition="in" filter="blinds(horizontal)">
                                      <p:cBhvr>
                                        <p:cTn id="11" dur="500"/>
                                        <p:tgtEl>
                                          <p:spTgt spid="38916">
                                            <p:txEl>
                                              <p:pRg st="1" end="1"/>
                                            </p:txEl>
                                          </p:spTgt>
                                        </p:tgtEl>
                                      </p:cBhvr>
                                    </p:animEffect>
                                  </p:childTnLst>
                                </p:cTn>
                              </p:par>
                            </p:childTnLst>
                          </p:cTn>
                        </p:par>
                        <p:par>
                          <p:cTn id="12" fill="hold">
                            <p:stCondLst>
                              <p:cond delay="5000"/>
                            </p:stCondLst>
                            <p:childTnLst>
                              <p:par>
                                <p:cTn id="13" presetID="3" presetClass="entr" presetSubtype="10" fill="hold" grpId="0" nodeType="afterEffect">
                                  <p:stCondLst>
                                    <p:cond delay="2000"/>
                                  </p:stCondLst>
                                  <p:childTnLst>
                                    <p:set>
                                      <p:cBhvr>
                                        <p:cTn id="14" dur="1" fill="hold">
                                          <p:stCondLst>
                                            <p:cond delay="0"/>
                                          </p:stCondLst>
                                        </p:cTn>
                                        <p:tgtEl>
                                          <p:spTgt spid="38916">
                                            <p:txEl>
                                              <p:pRg st="2" end="2"/>
                                            </p:txEl>
                                          </p:spTgt>
                                        </p:tgtEl>
                                        <p:attrNameLst>
                                          <p:attrName>style.visibility</p:attrName>
                                        </p:attrNameLst>
                                      </p:cBhvr>
                                      <p:to>
                                        <p:strVal val="visible"/>
                                      </p:to>
                                    </p:set>
                                    <p:animEffect transition="in" filter="blinds(horizontal)">
                                      <p:cBhvr>
                                        <p:cTn id="15" dur="500"/>
                                        <p:tgtEl>
                                          <p:spTgt spid="389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advAuto="200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General Safety Guidelines</a:t>
            </a:r>
          </a:p>
        </p:txBody>
      </p:sp>
      <p:sp>
        <p:nvSpPr>
          <p:cNvPr id="6" name="Content Placeholder 5"/>
          <p:cNvSpPr>
            <a:spLocks noGrp="1"/>
          </p:cNvSpPr>
          <p:nvPr>
            <p:ph idx="1"/>
          </p:nvPr>
        </p:nvSpPr>
        <p:spPr/>
        <p:txBody>
          <a:bodyPr>
            <a:normAutofit fontScale="92500" lnSpcReduction="10000"/>
          </a:bodyPr>
          <a:lstStyle/>
          <a:p>
            <a:r>
              <a:rPr lang="en-US" sz="2800" b="1" dirty="0" smtClean="0"/>
              <a:t>These procedures may sound like common sense, but they are often abused by operators and can result in minor or major injuries.</a:t>
            </a:r>
          </a:p>
          <a:p>
            <a:pPr lvl="1"/>
            <a:r>
              <a:rPr lang="en-US" sz="1900" b="1" dirty="0" smtClean="0"/>
              <a:t>Only the operator is allowed on the equipment.  No passengers allowed!</a:t>
            </a:r>
          </a:p>
          <a:p>
            <a:pPr lvl="1"/>
            <a:r>
              <a:rPr lang="en-US" sz="1900" b="1" dirty="0" smtClean="0"/>
              <a:t>When leaving the seat, the operator should disengage the PTO, engage the brake, stop the engine, and wait for all parts to stop before dismounting. </a:t>
            </a:r>
          </a:p>
          <a:p>
            <a:pPr lvl="1"/>
            <a:r>
              <a:rPr lang="en-US" sz="1900" b="1" dirty="0" smtClean="0"/>
              <a:t>The operator should not adjust any mechanism of the equipment while the mower is running, but should follow the above procedures, making sure all parts have stopped moving.</a:t>
            </a:r>
          </a:p>
          <a:p>
            <a:pPr lvl="1"/>
            <a:r>
              <a:rPr lang="en-US" sz="1900" b="1" dirty="0" smtClean="0"/>
              <a:t>When driving between mowing jobs, crossing a road, path or sidewalk, or when not using the mower, the operator should disengage the PTO to stop the mower blade. </a:t>
            </a:r>
          </a:p>
          <a:p>
            <a:pPr lvl="1"/>
            <a:r>
              <a:rPr lang="en-US" sz="1900" b="1" dirty="0" smtClean="0"/>
              <a:t>Operators should not mow in conditions where traction or stability is questionable. If uncertain, test drive a section with the PTO off.</a:t>
            </a:r>
          </a:p>
          <a:p>
            <a:pPr lvl="1"/>
            <a:r>
              <a:rPr lang="en-US" sz="1900" b="1" dirty="0" smtClean="0"/>
              <a:t>Never refuel equipment while the engine is running or extremely hot. A fire or explosion could result.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533400"/>
            <a:ext cx="7467600" cy="762000"/>
          </a:xfrm>
        </p:spPr>
        <p:txBody>
          <a:bodyPr/>
          <a:lstStyle/>
          <a:p>
            <a:r>
              <a:rPr lang="en-US" dirty="0"/>
              <a:t>Remember…</a:t>
            </a:r>
          </a:p>
        </p:txBody>
      </p:sp>
      <p:sp>
        <p:nvSpPr>
          <p:cNvPr id="45059" name="Rectangle 3"/>
          <p:cNvSpPr>
            <a:spLocks noGrp="1" noChangeArrowheads="1"/>
          </p:cNvSpPr>
          <p:nvPr>
            <p:ph idx="1"/>
          </p:nvPr>
        </p:nvSpPr>
        <p:spPr>
          <a:xfrm>
            <a:off x="533400" y="4191000"/>
            <a:ext cx="8077200" cy="1371600"/>
          </a:xfrm>
          <a:prstGeom prst="roundRect">
            <a:avLst/>
          </a:prstGeom>
        </p:spPr>
        <p:style>
          <a:lnRef idx="3">
            <a:schemeClr val="lt1"/>
          </a:lnRef>
          <a:fillRef idx="1">
            <a:schemeClr val="accent2"/>
          </a:fillRef>
          <a:effectRef idx="1">
            <a:schemeClr val="accent2"/>
          </a:effectRef>
          <a:fontRef idx="minor">
            <a:schemeClr val="lt1"/>
          </a:fontRef>
        </p:style>
        <p:txBody>
          <a:bodyPr>
            <a:normAutofit lnSpcReduction="10000"/>
          </a:bodyPr>
          <a:lstStyle/>
          <a:p>
            <a:pPr algn="ctr">
              <a:spcAft>
                <a:spcPct val="50000"/>
              </a:spcAft>
              <a:buClr>
                <a:schemeClr val="tx2"/>
              </a:buClr>
              <a:buSzPct val="110000"/>
              <a:buNone/>
            </a:pPr>
            <a:r>
              <a:rPr lang="en-US" sz="2000" dirty="0" smtClean="0">
                <a:latin typeface="Arial Black" pitchFamily="34" charset="0"/>
              </a:rPr>
              <a:t>    Disengaging </a:t>
            </a:r>
            <a:r>
              <a:rPr lang="en-US" sz="2000" dirty="0">
                <a:latin typeface="Arial Black" pitchFamily="34" charset="0"/>
              </a:rPr>
              <a:t>the Power Take Off (PTO), putting on the brake, stopping the engine, and waiting for all parts to stop moving before getting off the mower, are good common sense rules to follow</a:t>
            </a:r>
            <a:r>
              <a:rPr lang="en-US" sz="2000" dirty="0" smtClean="0">
                <a:latin typeface="Arial Black" pitchFamily="34" charset="0"/>
              </a:rPr>
              <a:t>.</a:t>
            </a:r>
            <a:endParaRPr lang="en-US" sz="2000" dirty="0">
              <a:latin typeface="Arial Black" pitchFamily="34" charset="0"/>
            </a:endParaRPr>
          </a:p>
        </p:txBody>
      </p:sp>
      <p:sp>
        <p:nvSpPr>
          <p:cNvPr id="5" name="Rectangle 4"/>
          <p:cNvSpPr/>
          <p:nvPr/>
        </p:nvSpPr>
        <p:spPr>
          <a:xfrm>
            <a:off x="457200" y="1720840"/>
            <a:ext cx="8229600" cy="1938992"/>
          </a:xfrm>
          <a:prstGeom prst="rect">
            <a:avLst/>
          </a:prstGeom>
        </p:spPr>
        <p:txBody>
          <a:bodyPr wrap="square">
            <a:spAutoFit/>
          </a:bodyPr>
          <a:lstStyle/>
          <a:p>
            <a:pPr>
              <a:buClr>
                <a:schemeClr val="tx2"/>
              </a:buClr>
              <a:buSzPct val="110000"/>
            </a:pPr>
            <a:r>
              <a:rPr lang="en-US" b="1" dirty="0" smtClean="0"/>
              <a:t>Trivia #5</a:t>
            </a:r>
            <a:r>
              <a:rPr lang="en-US" dirty="0" smtClean="0"/>
              <a:t>:  Over half of tractor/mower-related deaths result from overturns. Most go over sideways; some go over backward. Chances of survival are better if your tractor/mower is equipped with a rollover protective structure (ROPS) and a seat belt.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Operating on Uneven Ground</a:t>
            </a:r>
          </a:p>
        </p:txBody>
      </p:sp>
      <p:sp>
        <p:nvSpPr>
          <p:cNvPr id="6" name="Content Placeholder 5"/>
          <p:cNvSpPr>
            <a:spLocks noGrp="1"/>
          </p:cNvSpPr>
          <p:nvPr>
            <p:ph idx="1"/>
          </p:nvPr>
        </p:nvSpPr>
        <p:spPr>
          <a:xfrm>
            <a:off x="381000" y="1600200"/>
            <a:ext cx="8382000" cy="4114800"/>
          </a:xfrm>
        </p:spPr>
        <p:txBody>
          <a:bodyPr>
            <a:normAutofit lnSpcReduction="10000"/>
          </a:bodyPr>
          <a:lstStyle/>
          <a:p>
            <a:r>
              <a:rPr lang="en-US" sz="2800" dirty="0" smtClean="0"/>
              <a:t>Operating on uneven ground is the number one cause of accidents due to rolling of the machine. Since not all machinery is equipped with ROPS, mower operators have been killed or severely injured by improper operation on uneven ground.</a:t>
            </a:r>
          </a:p>
          <a:p>
            <a:r>
              <a:rPr lang="en-US" sz="2800" dirty="0" smtClean="0"/>
              <a:t>Even when ROPS is used, operators remain at risk and therefore should evaluate each situation on the safest way to mow.</a:t>
            </a:r>
          </a:p>
          <a:p>
            <a:r>
              <a:rPr lang="en-US" sz="2800" dirty="0" smtClean="0"/>
              <a:t>If an area is too sloped or the ground is deemed too uneven to operate the mower safely, use a </a:t>
            </a:r>
            <a:r>
              <a:rPr lang="en-US" sz="2800" dirty="0" err="1" smtClean="0"/>
              <a:t>weedeater</a:t>
            </a:r>
            <a:r>
              <a:rPr lang="en-US" sz="2800" dirty="0" smtClean="0"/>
              <a:t> or </a:t>
            </a:r>
            <a:r>
              <a:rPr lang="en-US" sz="2800" dirty="0" err="1" smtClean="0"/>
              <a:t>pushmower</a:t>
            </a:r>
            <a:r>
              <a:rPr lang="en-US" sz="2800"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Operating on Uneven Ground</a:t>
            </a:r>
          </a:p>
        </p:txBody>
      </p:sp>
      <p:sp>
        <p:nvSpPr>
          <p:cNvPr id="48131" name="Rectangle 3"/>
          <p:cNvSpPr>
            <a:spLocks noGrp="1" noChangeArrowheads="1"/>
          </p:cNvSpPr>
          <p:nvPr>
            <p:ph idx="1"/>
          </p:nvPr>
        </p:nvSpPr>
        <p:spPr>
          <a:xfrm>
            <a:off x="609600" y="1752600"/>
            <a:ext cx="8229600" cy="838200"/>
          </a:xfrm>
        </p:spPr>
        <p:txBody>
          <a:bodyPr>
            <a:noAutofit/>
          </a:bodyPr>
          <a:lstStyle/>
          <a:p>
            <a:pPr marL="1370013" indent="0">
              <a:lnSpc>
                <a:spcPct val="90000"/>
              </a:lnSpc>
              <a:buFont typeface="Wingdings" pitchFamily="2" charset="2"/>
              <a:buNone/>
            </a:pPr>
            <a:r>
              <a:rPr lang="en-US" sz="3200" dirty="0">
                <a:latin typeface="Arial Black" pitchFamily="34" charset="0"/>
              </a:rPr>
              <a:t>Before mowing on </a:t>
            </a:r>
            <a:r>
              <a:rPr lang="en-US" sz="3200" b="1" dirty="0">
                <a:latin typeface="Arial Black" pitchFamily="34" charset="0"/>
              </a:rPr>
              <a:t>even</a:t>
            </a:r>
            <a:r>
              <a:rPr lang="en-US" sz="3200" dirty="0">
                <a:latin typeface="Arial Black" pitchFamily="34" charset="0"/>
              </a:rPr>
              <a:t> ground, prepare the machine:</a:t>
            </a:r>
          </a:p>
          <a:p>
            <a:pPr marL="1370013" indent="0">
              <a:lnSpc>
                <a:spcPct val="90000"/>
              </a:lnSpc>
              <a:buFont typeface="Wingdings" pitchFamily="2" charset="2"/>
              <a:buNone/>
            </a:pPr>
            <a:endParaRPr lang="en-US" sz="3200" dirty="0">
              <a:latin typeface="Arial Black" pitchFamily="34" charset="0"/>
            </a:endParaRPr>
          </a:p>
        </p:txBody>
      </p:sp>
      <p:sp>
        <p:nvSpPr>
          <p:cNvPr id="48132" name="Text Box 4"/>
          <p:cNvSpPr txBox="1">
            <a:spLocks noChangeArrowheads="1"/>
          </p:cNvSpPr>
          <p:nvPr/>
        </p:nvSpPr>
        <p:spPr bwMode="auto">
          <a:xfrm>
            <a:off x="1905000" y="2743200"/>
            <a:ext cx="6781800" cy="3429000"/>
          </a:xfrm>
          <a:prstGeom prst="rect">
            <a:avLst/>
          </a:prstGeom>
          <a:noFill/>
          <a:ln w="9525">
            <a:noFill/>
            <a:miter lim="800000"/>
            <a:headEnd/>
            <a:tailEnd/>
          </a:ln>
          <a:effectLst/>
        </p:spPr>
        <p:txBody>
          <a:bodyPr/>
          <a:lstStyle/>
          <a:p>
            <a:pPr marL="277813" indent="-277813">
              <a:spcAft>
                <a:spcPct val="100000"/>
              </a:spcAft>
              <a:buClr>
                <a:schemeClr val="tx2"/>
              </a:buClr>
              <a:buSzPct val="110000"/>
              <a:buFont typeface="Wingdings" pitchFamily="2" charset="2"/>
              <a:buChar char="ü"/>
            </a:pPr>
            <a:r>
              <a:rPr lang="en-US" sz="1800" dirty="0"/>
              <a:t>Lock the differential for better traction on slopes and in slippery places.</a:t>
            </a:r>
          </a:p>
          <a:p>
            <a:pPr marL="277813" indent="-277813">
              <a:spcAft>
                <a:spcPct val="100000"/>
              </a:spcAft>
              <a:buClr>
                <a:schemeClr val="tx2"/>
              </a:buClr>
              <a:buSzPct val="110000"/>
              <a:buFont typeface="Wingdings" pitchFamily="2" charset="2"/>
              <a:buChar char="ü"/>
            </a:pPr>
            <a:r>
              <a:rPr lang="en-US" sz="1800" dirty="0"/>
              <a:t>If available, install rear and/or front wheel weights to increase stability, steering, and traction. Refer to the machine's operating manual for installing these</a:t>
            </a:r>
            <a:r>
              <a:rPr lang="en-US" sz="1800" dirty="0" smtClean="0"/>
              <a:t>.</a:t>
            </a:r>
            <a:endParaRPr lang="en-US" sz="1800" dirty="0"/>
          </a:p>
          <a:p>
            <a:pPr marL="277813" indent="-277813">
              <a:spcAft>
                <a:spcPct val="100000"/>
              </a:spcAft>
              <a:buClr>
                <a:schemeClr val="tx2"/>
              </a:buClr>
              <a:buSzPct val="110000"/>
              <a:buFont typeface="Wingdings" pitchFamily="2" charset="2"/>
              <a:buChar char="ü"/>
            </a:pPr>
            <a:r>
              <a:rPr lang="en-US" sz="1800" dirty="0" smtClean="0"/>
              <a:t>Slow down the travel speed so that you can see and react to hazards in your path. Overturns are four times more likely to occur when speed is doubled.</a:t>
            </a:r>
          </a:p>
          <a:p>
            <a:pPr marL="277813" indent="-277813">
              <a:spcAft>
                <a:spcPct val="100000"/>
              </a:spcAft>
              <a:buClr>
                <a:schemeClr val="tx2"/>
              </a:buClr>
              <a:buSzPct val="110000"/>
              <a:buFont typeface="Wingdings" pitchFamily="2" charset="2"/>
              <a:buChar char="ü"/>
            </a:pPr>
            <a:r>
              <a:rPr lang="en-US" sz="1800" dirty="0" smtClean="0"/>
              <a:t>Be on the alert for holes and ditches covered by grass or debris. A wheel may drop and cause an overturn. </a:t>
            </a:r>
          </a:p>
          <a:p>
            <a:pPr marL="277813" indent="-277813">
              <a:spcAft>
                <a:spcPct val="100000"/>
              </a:spcAft>
              <a:buClr>
                <a:schemeClr val="tx2"/>
              </a:buClr>
              <a:buSzPct val="110000"/>
              <a:buFont typeface="Wingdings" pitchFamily="2" charset="2"/>
              <a:buChar char="ü"/>
            </a:pPr>
            <a:endParaRPr lang="en-US" sz="1800" dirty="0"/>
          </a:p>
        </p:txBody>
      </p:sp>
      <p:pic>
        <p:nvPicPr>
          <p:cNvPr id="6" name="Picture 9" descr="C:\Users\Dad\AppData\Local\Microsoft\Windows\Temporary Internet Files\Content.IE5\SV1RZD9C\MC900434720[1].png"/>
          <p:cNvPicPr>
            <a:picLocks noChangeAspect="1" noChangeArrowheads="1"/>
          </p:cNvPicPr>
          <p:nvPr/>
        </p:nvPicPr>
        <p:blipFill>
          <a:blip r:embed="rId2" cstate="print"/>
          <a:srcRect/>
          <a:stretch>
            <a:fillRect/>
          </a:stretch>
        </p:blipFill>
        <p:spPr bwMode="auto">
          <a:xfrm>
            <a:off x="228600" y="16002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iterate type="wd">
                                    <p:tmPct val="100000"/>
                                  </p:iterate>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300"/>
                                        <p:tgtEl>
                                          <p:spTgt spid="48131">
                                            <p:txEl>
                                              <p:pRg st="0" end="0"/>
                                            </p:txEl>
                                          </p:spTgt>
                                        </p:tgtEl>
                                      </p:cBhvr>
                                    </p:animEffect>
                                  </p:childTnLst>
                                </p:cTn>
                              </p:par>
                            </p:childTnLst>
                          </p:cTn>
                        </p:par>
                        <p:par>
                          <p:cTn id="8" fill="hold">
                            <p:stCondLst>
                              <p:cond delay="4000"/>
                            </p:stCondLst>
                            <p:childTnLst>
                              <p:par>
                                <p:cTn id="9" presetID="22" presetClass="entr" presetSubtype="1" fill="hold" grpId="0" nodeType="afterEffect">
                                  <p:stCondLst>
                                    <p:cond delay="2000"/>
                                  </p:stCondLst>
                                  <p:childTnLst>
                                    <p:set>
                                      <p:cBhvr>
                                        <p:cTn id="10" dur="1" fill="hold">
                                          <p:stCondLst>
                                            <p:cond delay="0"/>
                                          </p:stCondLst>
                                        </p:cTn>
                                        <p:tgtEl>
                                          <p:spTgt spid="48132"/>
                                        </p:tgtEl>
                                        <p:attrNameLst>
                                          <p:attrName>style.visibility</p:attrName>
                                        </p:attrNameLst>
                                      </p:cBhvr>
                                      <p:to>
                                        <p:strVal val="visible"/>
                                      </p:to>
                                    </p:set>
                                    <p:animEffect transition="in" filter="wipe(up)">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advAuto="1000"/>
      <p:bldP spid="4813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Operating on Uneven Ground</a:t>
            </a:r>
          </a:p>
        </p:txBody>
      </p:sp>
      <p:sp>
        <p:nvSpPr>
          <p:cNvPr id="50179" name="Rectangle 3"/>
          <p:cNvSpPr>
            <a:spLocks noGrp="1" noChangeArrowheads="1"/>
          </p:cNvSpPr>
          <p:nvPr>
            <p:ph idx="1"/>
          </p:nvPr>
        </p:nvSpPr>
        <p:spPr>
          <a:xfrm>
            <a:off x="685800" y="1600200"/>
            <a:ext cx="6477000" cy="1143000"/>
          </a:xfrm>
        </p:spPr>
        <p:txBody>
          <a:bodyPr>
            <a:noAutofit/>
          </a:bodyPr>
          <a:lstStyle/>
          <a:p>
            <a:pPr marL="1370013" indent="0">
              <a:spcBef>
                <a:spcPct val="45000"/>
              </a:spcBef>
              <a:buFont typeface="Wingdings" pitchFamily="2" charset="2"/>
              <a:buNone/>
            </a:pPr>
            <a:r>
              <a:rPr lang="en-US" sz="3200" dirty="0">
                <a:latin typeface="Arial Black" pitchFamily="34" charset="0"/>
              </a:rPr>
              <a:t>When </a:t>
            </a:r>
            <a:r>
              <a:rPr lang="en-US" sz="3200" dirty="0" smtClean="0">
                <a:latin typeface="Arial Black" pitchFamily="34" charset="0"/>
              </a:rPr>
              <a:t>mowing           on </a:t>
            </a:r>
            <a:r>
              <a:rPr lang="en-US" sz="3200" b="1" dirty="0">
                <a:latin typeface="Arial Black" pitchFamily="34" charset="0"/>
              </a:rPr>
              <a:t>uneven</a:t>
            </a:r>
            <a:r>
              <a:rPr lang="en-US" sz="3200" dirty="0">
                <a:latin typeface="Arial Black" pitchFamily="34" charset="0"/>
              </a:rPr>
              <a:t> ground. . .</a:t>
            </a:r>
          </a:p>
          <a:p>
            <a:pPr marL="1370013" indent="0">
              <a:buFont typeface="Wingdings" pitchFamily="2" charset="2"/>
              <a:buNone/>
            </a:pPr>
            <a:endParaRPr lang="en-US" sz="3200" dirty="0">
              <a:latin typeface="Arial Black" pitchFamily="34" charset="0"/>
            </a:endParaRPr>
          </a:p>
        </p:txBody>
      </p:sp>
      <p:sp>
        <p:nvSpPr>
          <p:cNvPr id="50180" name="Text Box 4"/>
          <p:cNvSpPr txBox="1">
            <a:spLocks noChangeArrowheads="1"/>
          </p:cNvSpPr>
          <p:nvPr/>
        </p:nvSpPr>
        <p:spPr bwMode="auto">
          <a:xfrm>
            <a:off x="2041525" y="2743200"/>
            <a:ext cx="6721475" cy="3124200"/>
          </a:xfrm>
          <a:prstGeom prst="rect">
            <a:avLst/>
          </a:prstGeom>
          <a:noFill/>
          <a:ln w="9525">
            <a:noFill/>
            <a:miter lim="800000"/>
            <a:headEnd/>
            <a:tailEnd/>
          </a:ln>
          <a:effectLst/>
        </p:spPr>
        <p:txBody>
          <a:bodyPr/>
          <a:lstStyle/>
          <a:p>
            <a:pPr marL="277813" indent="-277813">
              <a:spcAft>
                <a:spcPct val="100000"/>
              </a:spcAft>
              <a:buClr>
                <a:schemeClr val="tx2"/>
              </a:buClr>
              <a:buSzPct val="110000"/>
              <a:buFont typeface="Wingdings" pitchFamily="2" charset="2"/>
              <a:buChar char="ü"/>
            </a:pPr>
            <a:r>
              <a:rPr lang="en-US" sz="2000" dirty="0"/>
              <a:t>Drive up and down a hill, not across.</a:t>
            </a:r>
          </a:p>
          <a:p>
            <a:pPr marL="277813" indent="-277813">
              <a:spcAft>
                <a:spcPct val="100000"/>
              </a:spcAft>
              <a:buClr>
                <a:schemeClr val="tx2"/>
              </a:buClr>
              <a:buSzPct val="110000"/>
              <a:buFont typeface="Wingdings" pitchFamily="2" charset="2"/>
              <a:buChar char="ü"/>
            </a:pPr>
            <a:r>
              <a:rPr lang="en-US" sz="2000" dirty="0"/>
              <a:t>Do not stop when going up hill or down hill. If the mower stops going up hill, turn off the PTO and back down slowly.</a:t>
            </a:r>
          </a:p>
          <a:p>
            <a:pPr marL="277813" indent="-277813">
              <a:spcAft>
                <a:spcPct val="100000"/>
              </a:spcAft>
              <a:buClr>
                <a:schemeClr val="tx2"/>
              </a:buClr>
              <a:buSzPct val="110000"/>
              <a:buFont typeface="Wingdings" pitchFamily="2" charset="2"/>
              <a:buChar char="ü"/>
            </a:pPr>
            <a:r>
              <a:rPr lang="en-US" sz="2000" dirty="0"/>
              <a:t>Do not try to stabilize the mower by putting your foot on the ground</a:t>
            </a:r>
            <a:r>
              <a:rPr lang="en-US" sz="2000" dirty="0" smtClean="0"/>
              <a:t>.</a:t>
            </a:r>
          </a:p>
          <a:p>
            <a:pPr marL="277813" indent="-277813">
              <a:spcAft>
                <a:spcPct val="100000"/>
              </a:spcAft>
              <a:buClr>
                <a:schemeClr val="tx2"/>
              </a:buClr>
              <a:buSzPct val="110000"/>
              <a:buFont typeface="Wingdings" pitchFamily="2" charset="2"/>
              <a:buChar char="ü"/>
            </a:pPr>
            <a:r>
              <a:rPr lang="en-US" sz="2000" dirty="0" smtClean="0">
                <a:latin typeface="Arial Black" pitchFamily="34" charset="0"/>
              </a:rPr>
              <a:t>If in doubt, do not mow on uneven ground</a:t>
            </a:r>
            <a:r>
              <a:rPr lang="en-US" sz="2000" dirty="0" smtClean="0">
                <a:latin typeface="Arial Black" pitchFamily="34" charset="0"/>
              </a:rPr>
              <a:t>.</a:t>
            </a:r>
            <a:endParaRPr lang="en-US" sz="2000" dirty="0" smtClean="0">
              <a:latin typeface="Arial Black" pitchFamily="34" charset="0"/>
            </a:endParaRPr>
          </a:p>
        </p:txBody>
      </p:sp>
      <p:pic>
        <p:nvPicPr>
          <p:cNvPr id="1033" name="Picture 9" descr="C:\Users\Dad\AppData\Local\Microsoft\Windows\Temporary Internet Files\Content.IE5\SV1RZD9C\MC900434720[1].png"/>
          <p:cNvPicPr>
            <a:picLocks noChangeAspect="1" noChangeArrowheads="1"/>
          </p:cNvPicPr>
          <p:nvPr/>
        </p:nvPicPr>
        <p:blipFill>
          <a:blip r:embed="rId2" cstate="print"/>
          <a:srcRect/>
          <a:stretch>
            <a:fillRect/>
          </a:stretch>
        </p:blipFill>
        <p:spPr bwMode="auto">
          <a:xfrm>
            <a:off x="228600" y="16002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iterate type="wd">
                                    <p:tmPct val="100000"/>
                                  </p:iterate>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300"/>
                                        <p:tgtEl>
                                          <p:spTgt spid="50179">
                                            <p:txEl>
                                              <p:pRg st="0" end="0"/>
                                            </p:txEl>
                                          </p:spTgt>
                                        </p:tgtEl>
                                      </p:cBhvr>
                                    </p:animEffect>
                                  </p:childTnLst>
                                </p:cTn>
                              </p:par>
                            </p:childTnLst>
                          </p:cTn>
                        </p:par>
                        <p:par>
                          <p:cTn id="8" fill="hold">
                            <p:stCondLst>
                              <p:cond delay="3400"/>
                            </p:stCondLst>
                            <p:childTnLst>
                              <p:par>
                                <p:cTn id="9" presetID="22" presetClass="entr" presetSubtype="8" fill="hold" grpId="0" nodeType="afterEffect">
                                  <p:stCondLst>
                                    <p:cond delay="2000"/>
                                  </p:stCondLst>
                                  <p:childTnLst>
                                    <p:set>
                                      <p:cBhvr>
                                        <p:cTn id="10" dur="1" fill="hold">
                                          <p:stCondLst>
                                            <p:cond delay="0"/>
                                          </p:stCondLst>
                                        </p:cTn>
                                        <p:tgtEl>
                                          <p:spTgt spid="50180">
                                            <p:txEl>
                                              <p:pRg st="0" end="0"/>
                                            </p:txEl>
                                          </p:spTgt>
                                        </p:tgtEl>
                                        <p:attrNameLst>
                                          <p:attrName>style.visibility</p:attrName>
                                        </p:attrNameLst>
                                      </p:cBhvr>
                                      <p:to>
                                        <p:strVal val="visible"/>
                                      </p:to>
                                    </p:set>
                                    <p:animEffect transition="in" filter="wipe(left)">
                                      <p:cBhvr>
                                        <p:cTn id="11" dur="500"/>
                                        <p:tgtEl>
                                          <p:spTgt spid="50180">
                                            <p:txEl>
                                              <p:pRg st="0" end="0"/>
                                            </p:txEl>
                                          </p:spTgt>
                                        </p:tgtEl>
                                      </p:cBhvr>
                                    </p:animEffect>
                                  </p:childTnLst>
                                </p:cTn>
                              </p:par>
                            </p:childTnLst>
                          </p:cTn>
                        </p:par>
                        <p:par>
                          <p:cTn id="12" fill="hold">
                            <p:stCondLst>
                              <p:cond delay="5900"/>
                            </p:stCondLst>
                            <p:childTnLst>
                              <p:par>
                                <p:cTn id="13" presetID="22" presetClass="entr" presetSubtype="8" fill="hold" grpId="0" nodeType="afterEffect">
                                  <p:stCondLst>
                                    <p:cond delay="2000"/>
                                  </p:stCondLst>
                                  <p:childTnLst>
                                    <p:set>
                                      <p:cBhvr>
                                        <p:cTn id="14" dur="1" fill="hold">
                                          <p:stCondLst>
                                            <p:cond delay="0"/>
                                          </p:stCondLst>
                                        </p:cTn>
                                        <p:tgtEl>
                                          <p:spTgt spid="50180">
                                            <p:txEl>
                                              <p:pRg st="1" end="1"/>
                                            </p:txEl>
                                          </p:spTgt>
                                        </p:tgtEl>
                                        <p:attrNameLst>
                                          <p:attrName>style.visibility</p:attrName>
                                        </p:attrNameLst>
                                      </p:cBhvr>
                                      <p:to>
                                        <p:strVal val="visible"/>
                                      </p:to>
                                    </p:set>
                                    <p:animEffect transition="in" filter="wipe(left)">
                                      <p:cBhvr>
                                        <p:cTn id="15" dur="500"/>
                                        <p:tgtEl>
                                          <p:spTgt spid="50180">
                                            <p:txEl>
                                              <p:pRg st="1" end="1"/>
                                            </p:txEl>
                                          </p:spTgt>
                                        </p:tgtEl>
                                      </p:cBhvr>
                                    </p:animEffect>
                                  </p:childTnLst>
                                </p:cTn>
                              </p:par>
                            </p:childTnLst>
                          </p:cTn>
                        </p:par>
                        <p:par>
                          <p:cTn id="16" fill="hold">
                            <p:stCondLst>
                              <p:cond delay="8400"/>
                            </p:stCondLst>
                            <p:childTnLst>
                              <p:par>
                                <p:cTn id="17" presetID="22" presetClass="entr" presetSubtype="8" fill="hold" grpId="0" nodeType="afterEffect">
                                  <p:stCondLst>
                                    <p:cond delay="2000"/>
                                  </p:stCondLst>
                                  <p:childTnLst>
                                    <p:set>
                                      <p:cBhvr>
                                        <p:cTn id="18" dur="1" fill="hold">
                                          <p:stCondLst>
                                            <p:cond delay="0"/>
                                          </p:stCondLst>
                                        </p:cTn>
                                        <p:tgtEl>
                                          <p:spTgt spid="50180">
                                            <p:txEl>
                                              <p:pRg st="2" end="2"/>
                                            </p:txEl>
                                          </p:spTgt>
                                        </p:tgtEl>
                                        <p:attrNameLst>
                                          <p:attrName>style.visibility</p:attrName>
                                        </p:attrNameLst>
                                      </p:cBhvr>
                                      <p:to>
                                        <p:strVal val="visible"/>
                                      </p:to>
                                    </p:set>
                                    <p:animEffect transition="in" filter="wipe(left)">
                                      <p:cBhvr>
                                        <p:cTn id="19" dur="500"/>
                                        <p:tgtEl>
                                          <p:spTgt spid="50180">
                                            <p:txEl>
                                              <p:pRg st="2" end="2"/>
                                            </p:txEl>
                                          </p:spTgt>
                                        </p:tgtEl>
                                      </p:cBhvr>
                                    </p:animEffect>
                                  </p:childTnLst>
                                </p:cTn>
                              </p:par>
                            </p:childTnLst>
                          </p:cTn>
                        </p:par>
                        <p:par>
                          <p:cTn id="20" fill="hold">
                            <p:stCondLst>
                              <p:cond delay="10900"/>
                            </p:stCondLst>
                            <p:childTnLst>
                              <p:par>
                                <p:cTn id="21" presetID="22" presetClass="entr" presetSubtype="8" fill="hold" grpId="0" nodeType="afterEffect">
                                  <p:stCondLst>
                                    <p:cond delay="2000"/>
                                  </p:stCondLst>
                                  <p:childTnLst>
                                    <p:set>
                                      <p:cBhvr>
                                        <p:cTn id="22" dur="1" fill="hold">
                                          <p:stCondLst>
                                            <p:cond delay="0"/>
                                          </p:stCondLst>
                                        </p:cTn>
                                        <p:tgtEl>
                                          <p:spTgt spid="50180">
                                            <p:txEl>
                                              <p:pRg st="3" end="3"/>
                                            </p:txEl>
                                          </p:spTgt>
                                        </p:tgtEl>
                                        <p:attrNameLst>
                                          <p:attrName>style.visibility</p:attrName>
                                        </p:attrNameLst>
                                      </p:cBhvr>
                                      <p:to>
                                        <p:strVal val="visible"/>
                                      </p:to>
                                    </p:set>
                                    <p:animEffect transition="in" filter="wipe(left)">
                                      <p:cBhvr>
                                        <p:cTn id="23" dur="500"/>
                                        <p:tgtEl>
                                          <p:spTgt spid="501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advAuto="1000"/>
      <p:bldP spid="50180" grpId="0" build="p" autoUpdateAnimBg="0" advAuto="200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Operating on Uneven Ground</a:t>
            </a:r>
          </a:p>
        </p:txBody>
      </p:sp>
      <p:sp>
        <p:nvSpPr>
          <p:cNvPr id="6" name="Text Box 4"/>
          <p:cNvSpPr txBox="1">
            <a:spLocks noChangeArrowheads="1"/>
          </p:cNvSpPr>
          <p:nvPr/>
        </p:nvSpPr>
        <p:spPr bwMode="auto">
          <a:xfrm>
            <a:off x="609600" y="3505200"/>
            <a:ext cx="7848600" cy="2819400"/>
          </a:xfrm>
          <a:prstGeom prst="roundRect">
            <a:avLst/>
          </a:prstGeom>
          <a:solidFill>
            <a:srgbClr val="FF00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lstStyle/>
          <a:p>
            <a:pPr marL="277813" algn="ctr">
              <a:spcAft>
                <a:spcPct val="100000"/>
              </a:spcAft>
              <a:buClr>
                <a:schemeClr val="tx2"/>
              </a:buClr>
              <a:buFont typeface="Wingdings" pitchFamily="2" charset="2"/>
              <a:buNone/>
            </a:pPr>
            <a:r>
              <a:rPr lang="en-US" sz="4000" b="1" dirty="0">
                <a:ln w="19050">
                  <a:solidFill>
                    <a:schemeClr val="tx1"/>
                  </a:solidFill>
                </a:ln>
                <a:solidFill>
                  <a:srgbClr val="FFFF00"/>
                </a:solidFill>
                <a:latin typeface="Arial Black" pitchFamily="34" charset="0"/>
              </a:rPr>
              <a:t>Saving yourself time by operating in an unsafe situation could cost you life or limb.</a:t>
            </a:r>
          </a:p>
        </p:txBody>
      </p:sp>
      <p:sp>
        <p:nvSpPr>
          <p:cNvPr id="8" name="Rounded Rectangle 7"/>
          <p:cNvSpPr/>
          <p:nvPr/>
        </p:nvSpPr>
        <p:spPr>
          <a:xfrm>
            <a:off x="609600" y="1828800"/>
            <a:ext cx="7848600" cy="1532334"/>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ct val="50000"/>
              </a:spcAft>
              <a:buClr>
                <a:schemeClr val="tx2"/>
              </a:buClr>
              <a:buSzPct val="110000"/>
            </a:pPr>
            <a:r>
              <a:rPr lang="en-US" sz="2800" dirty="0" smtClean="0">
                <a:latin typeface="Arial Black" pitchFamily="34" charset="0"/>
              </a:rPr>
              <a:t>When operating on uneven ground, watch for holes and ditches covered by grass and debris.</a:t>
            </a:r>
            <a:endParaRPr lang="en-US" sz="2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533400"/>
            <a:ext cx="7467600" cy="762000"/>
          </a:xfrm>
        </p:spPr>
        <p:txBody>
          <a:bodyPr/>
          <a:lstStyle/>
          <a:p>
            <a:r>
              <a:rPr lang="en-US" dirty="0"/>
              <a:t>Thrown Object Hazards</a:t>
            </a:r>
          </a:p>
        </p:txBody>
      </p:sp>
      <p:sp>
        <p:nvSpPr>
          <p:cNvPr id="53251" name="Rectangle 3"/>
          <p:cNvSpPr>
            <a:spLocks noGrp="1" noChangeArrowheads="1"/>
          </p:cNvSpPr>
          <p:nvPr>
            <p:ph idx="1"/>
          </p:nvPr>
        </p:nvSpPr>
        <p:spPr>
          <a:xfrm>
            <a:off x="457200" y="1752600"/>
            <a:ext cx="8305800" cy="5029200"/>
          </a:xfrm>
        </p:spPr>
        <p:txBody>
          <a:bodyPr>
            <a:normAutofit fontScale="77500" lnSpcReduction="20000"/>
          </a:bodyPr>
          <a:lstStyle/>
          <a:p>
            <a:pPr>
              <a:spcAft>
                <a:spcPct val="100000"/>
              </a:spcAft>
              <a:buClr>
                <a:schemeClr val="tx2"/>
              </a:buClr>
              <a:buSzPct val="110000"/>
            </a:pPr>
            <a:r>
              <a:rPr lang="en-US" sz="2400" b="1" dirty="0"/>
              <a:t>Since most newer model mowers now have optional equipment that catches cut material, it is less important than it once was for operators to be aware of thrown object </a:t>
            </a:r>
            <a:r>
              <a:rPr lang="en-US" sz="2400" b="1" dirty="0" smtClean="0"/>
              <a:t>hazards.</a:t>
            </a:r>
          </a:p>
          <a:p>
            <a:pPr>
              <a:spcAft>
                <a:spcPct val="100000"/>
              </a:spcAft>
              <a:buClr>
                <a:schemeClr val="tx2"/>
              </a:buClr>
              <a:buSzPct val="110000"/>
            </a:pPr>
            <a:r>
              <a:rPr lang="en-US" sz="2400" b="1" dirty="0" smtClean="0"/>
              <a:t>However</a:t>
            </a:r>
            <a:r>
              <a:rPr lang="en-US" sz="2400" b="1" dirty="0"/>
              <a:t>, many mowers without the optional equipment are still in use. This makes it necessary for all operators to be aware of and control for these hazards</a:t>
            </a:r>
            <a:r>
              <a:rPr lang="en-US" sz="2400" b="1" dirty="0" smtClean="0"/>
              <a:t>. </a:t>
            </a:r>
          </a:p>
          <a:p>
            <a:pPr>
              <a:buClr>
                <a:schemeClr val="tx2"/>
              </a:buClr>
              <a:buSzPct val="110000"/>
            </a:pPr>
            <a:r>
              <a:rPr lang="en-US" sz="2400" b="1" dirty="0" smtClean="0"/>
              <a:t>To avoid these hazards . . . </a:t>
            </a:r>
          </a:p>
          <a:p>
            <a:pPr marL="552133" lvl="1" indent="-277813">
              <a:spcAft>
                <a:spcPct val="75000"/>
              </a:spcAft>
              <a:buClr>
                <a:schemeClr val="tx2"/>
              </a:buClr>
              <a:buSzPct val="110000"/>
              <a:buFont typeface="Wingdings" pitchFamily="2" charset="2"/>
              <a:buChar char="ü"/>
            </a:pPr>
            <a:r>
              <a:rPr lang="en-US" sz="1800" dirty="0" smtClean="0"/>
              <a:t>Operators should check areas where grass and weeds are high enough to hide debris that could be struck and thrown. The area should be closely inspected before mowing and these objects collected. </a:t>
            </a:r>
          </a:p>
          <a:p>
            <a:pPr marL="552133" lvl="1" indent="-277813">
              <a:spcAft>
                <a:spcPct val="75000"/>
              </a:spcAft>
              <a:buClr>
                <a:schemeClr val="tx2"/>
              </a:buClr>
              <a:buSzPct val="110000"/>
              <a:buFont typeface="Wingdings" pitchFamily="2" charset="2"/>
              <a:buChar char="ü"/>
            </a:pPr>
            <a:r>
              <a:rPr lang="en-US" sz="1800" dirty="0" smtClean="0"/>
              <a:t>Areas with high grass and weeds should be mowed to an intermediate height, inspected a second time, then mowed again to the desired height.</a:t>
            </a:r>
            <a:r>
              <a:rPr lang="en-US" sz="2000" dirty="0" smtClean="0"/>
              <a:t> </a:t>
            </a:r>
          </a:p>
          <a:p>
            <a:pPr marL="552133" lvl="1" indent="-277813">
              <a:spcAft>
                <a:spcPct val="75000"/>
              </a:spcAft>
              <a:buClr>
                <a:schemeClr val="tx2"/>
              </a:buClr>
              <a:buSzPct val="110000"/>
              <a:buFont typeface="Wingdings" pitchFamily="2" charset="2"/>
              <a:buChar char="ü"/>
            </a:pPr>
            <a:r>
              <a:rPr lang="en-US" sz="2000" dirty="0" smtClean="0"/>
              <a:t>To avoid hitting people and animals, operators should estimate how far and in what direction objects may be thrown. </a:t>
            </a:r>
          </a:p>
          <a:p>
            <a:pPr marL="552133" lvl="1" indent="-277813">
              <a:spcAft>
                <a:spcPct val="75000"/>
              </a:spcAft>
              <a:buClr>
                <a:schemeClr val="tx2"/>
              </a:buClr>
              <a:buSzPct val="110000"/>
              <a:buFont typeface="Wingdings" pitchFamily="2" charset="2"/>
              <a:buChar char="ü"/>
            </a:pPr>
            <a:r>
              <a:rPr lang="en-US" sz="2000" dirty="0" smtClean="0"/>
              <a:t>Equipment shields must remain in place and not be removed. The shields help prevent objects from being thrown.</a:t>
            </a:r>
            <a:r>
              <a:rPr lang="en-US" sz="1800" dirty="0" smtClean="0"/>
              <a:t> </a:t>
            </a:r>
          </a:p>
          <a:p>
            <a:pPr>
              <a:buClr>
                <a:schemeClr val="tx2"/>
              </a:buClr>
              <a:buSzPct val="110000"/>
            </a:pPr>
            <a:endParaRPr lang="en-US" sz="2000" dirty="0" smtClean="0"/>
          </a:p>
          <a:p>
            <a:pPr>
              <a:buClr>
                <a:schemeClr val="tx2"/>
              </a:buClr>
              <a:buSzPct val="110000"/>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left)">
                                      <p:cBhvr>
                                        <p:cTn id="7" dur="500"/>
                                        <p:tgtEl>
                                          <p:spTgt spid="53251">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53251">
                                            <p:txEl>
                                              <p:pRg st="1" end="1"/>
                                            </p:txEl>
                                          </p:spTgt>
                                        </p:tgtEl>
                                        <p:attrNameLst>
                                          <p:attrName>style.visibility</p:attrName>
                                        </p:attrNameLst>
                                      </p:cBhvr>
                                      <p:to>
                                        <p:strVal val="visible"/>
                                      </p:to>
                                    </p:set>
                                    <p:animEffect transition="in" filter="wipe(left)">
                                      <p:cBhvr>
                                        <p:cTn id="11" dur="500"/>
                                        <p:tgtEl>
                                          <p:spTgt spid="53251">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wipe(left)">
                                      <p:cBhvr>
                                        <p:cTn id="15" dur="500"/>
                                        <p:tgtEl>
                                          <p:spTgt spid="53251">
                                            <p:txEl>
                                              <p:pRg st="2" end="2"/>
                                            </p:txEl>
                                          </p:spTgt>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53251">
                                            <p:txEl>
                                              <p:pRg st="3" end="3"/>
                                            </p:txEl>
                                          </p:spTgt>
                                        </p:tgtEl>
                                        <p:attrNameLst>
                                          <p:attrName>style.visibility</p:attrName>
                                        </p:attrNameLst>
                                      </p:cBhvr>
                                      <p:to>
                                        <p:strVal val="visible"/>
                                      </p:to>
                                    </p:set>
                                    <p:animEffect transition="in" filter="wipe(left)">
                                      <p:cBhvr>
                                        <p:cTn id="18" dur="500"/>
                                        <p:tgtEl>
                                          <p:spTgt spid="53251">
                                            <p:txEl>
                                              <p:pRg st="3" end="3"/>
                                            </p:txEl>
                                          </p:spTgt>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53251">
                                            <p:txEl>
                                              <p:pRg st="4" end="4"/>
                                            </p:txEl>
                                          </p:spTgt>
                                        </p:tgtEl>
                                        <p:attrNameLst>
                                          <p:attrName>style.visibility</p:attrName>
                                        </p:attrNameLst>
                                      </p:cBhvr>
                                      <p:to>
                                        <p:strVal val="visible"/>
                                      </p:to>
                                    </p:set>
                                    <p:animEffect transition="in" filter="wipe(left)">
                                      <p:cBhvr>
                                        <p:cTn id="21" dur="500"/>
                                        <p:tgtEl>
                                          <p:spTgt spid="53251">
                                            <p:txEl>
                                              <p:pRg st="4" end="4"/>
                                            </p:txEl>
                                          </p:spTgt>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53251">
                                            <p:txEl>
                                              <p:pRg st="5" end="5"/>
                                            </p:txEl>
                                          </p:spTgt>
                                        </p:tgtEl>
                                        <p:attrNameLst>
                                          <p:attrName>style.visibility</p:attrName>
                                        </p:attrNameLst>
                                      </p:cBhvr>
                                      <p:to>
                                        <p:strVal val="visible"/>
                                      </p:to>
                                    </p:set>
                                    <p:animEffect transition="in" filter="wipe(left)">
                                      <p:cBhvr>
                                        <p:cTn id="24" dur="500"/>
                                        <p:tgtEl>
                                          <p:spTgt spid="53251">
                                            <p:txEl>
                                              <p:pRg st="5" end="5"/>
                                            </p:txEl>
                                          </p:spTgt>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53251">
                                            <p:txEl>
                                              <p:pRg st="6" end="6"/>
                                            </p:txEl>
                                          </p:spTgt>
                                        </p:tgtEl>
                                        <p:attrNameLst>
                                          <p:attrName>style.visibility</p:attrName>
                                        </p:attrNameLst>
                                      </p:cBhvr>
                                      <p:to>
                                        <p:strVal val="visible"/>
                                      </p:to>
                                    </p:set>
                                    <p:animEffect transition="in" filter="wipe(left)">
                                      <p:cBhvr>
                                        <p:cTn id="27"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33400"/>
            <a:ext cx="74676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Getting Started</a:t>
            </a:r>
          </a:p>
        </p:txBody>
      </p:sp>
      <p:sp>
        <p:nvSpPr>
          <p:cNvPr id="22531" name="Rectangle 3"/>
          <p:cNvSpPr>
            <a:spLocks noGrp="1" noChangeArrowheads="1"/>
          </p:cNvSpPr>
          <p:nvPr>
            <p:ph idx="1"/>
          </p:nvPr>
        </p:nvSpPr>
        <p:spPr>
          <a:xfrm>
            <a:off x="381000" y="1981200"/>
            <a:ext cx="4419600" cy="4038600"/>
          </a:xfrm>
        </p:spPr>
        <p:txBody>
          <a:bodyPr/>
          <a:lstStyle/>
          <a:p>
            <a:pPr marL="238125" indent="-238125">
              <a:spcAft>
                <a:spcPct val="100000"/>
              </a:spcAft>
            </a:pPr>
            <a:r>
              <a:rPr lang="en-US" sz="2400" dirty="0"/>
              <a:t>Not everyone knows how to operate a mower safely. In fact, what most people view as common sense can lead to accidents later. </a:t>
            </a:r>
          </a:p>
          <a:p>
            <a:pPr marL="238125" indent="-238125">
              <a:spcAft>
                <a:spcPct val="100000"/>
              </a:spcAft>
            </a:pPr>
            <a:r>
              <a:rPr lang="en-US" sz="2400" dirty="0"/>
              <a:t>Although accidents are less for mowers than some other areas, a number of injuries, even death, may occur if safety practices are ignored or abused. </a:t>
            </a:r>
          </a:p>
        </p:txBody>
      </p:sp>
      <p:pic>
        <p:nvPicPr>
          <p:cNvPr id="32770" name="Picture 2" descr="http://www.alpha20.org/2008%20incidents/lawn%20mower%20fire%20002.jpg"/>
          <p:cNvPicPr>
            <a:picLocks noChangeAspect="1" noChangeArrowheads="1"/>
          </p:cNvPicPr>
          <p:nvPr/>
        </p:nvPicPr>
        <p:blipFill>
          <a:blip r:embed="rId2" cstate="print"/>
          <a:srcRect l="30021" r="9937" b="21682"/>
          <a:stretch>
            <a:fillRect/>
          </a:stretch>
        </p:blipFill>
        <p:spPr bwMode="auto">
          <a:xfrm>
            <a:off x="4876800" y="2133600"/>
            <a:ext cx="3657600" cy="3578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iterate type="wd">
                                    <p:tmPct val="100000"/>
                                  </p:iterate>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300"/>
                                        <p:tgtEl>
                                          <p:spTgt spid="22531">
                                            <p:txEl>
                                              <p:pRg st="0" end="0"/>
                                            </p:txEl>
                                          </p:spTgt>
                                        </p:tgtEl>
                                      </p:cBhvr>
                                    </p:animEffect>
                                  </p:childTnLst>
                                </p:cTn>
                              </p:par>
                            </p:childTnLst>
                          </p:cTn>
                        </p:par>
                        <p:par>
                          <p:cTn id="8" fill="hold">
                            <p:stCondLst>
                              <p:cond delay="8800"/>
                            </p:stCondLst>
                            <p:childTnLst>
                              <p:par>
                                <p:cTn id="9" presetID="22" presetClass="entr" presetSubtype="8" fill="hold" grpId="0" nodeType="afterEffect">
                                  <p:stCondLst>
                                    <p:cond delay="1000"/>
                                  </p:stCondLst>
                                  <p:iterate type="wd">
                                    <p:tmPct val="100000"/>
                                  </p:iterate>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wipe(left)">
                                      <p:cBhvr>
                                        <p:cTn id="11" dur="3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533400"/>
            <a:ext cx="7467600" cy="762000"/>
          </a:xfrm>
        </p:spPr>
        <p:txBody>
          <a:bodyPr/>
          <a:lstStyle/>
          <a:p>
            <a:r>
              <a:rPr lang="en-US" dirty="0"/>
              <a:t>Thrown Object Hazards</a:t>
            </a:r>
          </a:p>
        </p:txBody>
      </p:sp>
      <p:sp>
        <p:nvSpPr>
          <p:cNvPr id="55301" name="Text Box 5"/>
          <p:cNvSpPr txBox="1">
            <a:spLocks noChangeArrowheads="1"/>
          </p:cNvSpPr>
          <p:nvPr/>
        </p:nvSpPr>
        <p:spPr bwMode="auto">
          <a:xfrm>
            <a:off x="609600" y="1752600"/>
            <a:ext cx="8077200" cy="3371136"/>
          </a:xfrm>
          <a:prstGeom prst="round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3200" b="1" dirty="0">
                <a:latin typeface="Arial Black" pitchFamily="34" charset="0"/>
              </a:rPr>
              <a:t>Operators must recognize the throwing capabilities of the equipment being used and follow all guidelines to ensure safety of the people, animals, equipment, and the operator. </a:t>
            </a:r>
          </a:p>
        </p:txBody>
      </p:sp>
      <p:sp>
        <p:nvSpPr>
          <p:cNvPr id="4" name="Rounded Rectangle 3"/>
          <p:cNvSpPr/>
          <p:nvPr/>
        </p:nvSpPr>
        <p:spPr>
          <a:xfrm>
            <a:off x="381000" y="5389007"/>
            <a:ext cx="8382000" cy="783193"/>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45000"/>
              </a:spcBef>
              <a:spcAft>
                <a:spcPct val="50000"/>
              </a:spcAft>
              <a:buClr>
                <a:schemeClr val="tx2"/>
              </a:buClr>
              <a:buSzPct val="110000"/>
            </a:pPr>
            <a:r>
              <a:rPr lang="en-US" sz="2000" dirty="0" smtClean="0">
                <a:latin typeface="Arial Black" pitchFamily="34" charset="0"/>
              </a:rPr>
              <a:t>First walk and check areas to be mowed, looking for and removing objects that might be thrown.</a:t>
            </a:r>
            <a:endParaRPr 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55301"/>
                                        </p:tgtEl>
                                        <p:attrNameLst>
                                          <p:attrName>style.visibility</p:attrName>
                                        </p:attrNameLst>
                                      </p:cBhvr>
                                      <p:to>
                                        <p:strVal val="visible"/>
                                      </p:to>
                                    </p:set>
                                    <p:animEffect transition="in" filter="blinds(horizontal)">
                                      <p:cBhvr>
                                        <p:cTn id="7"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96043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Terms used in this training program:</a:t>
            </a:r>
          </a:p>
        </p:txBody>
      </p:sp>
      <p:sp>
        <p:nvSpPr>
          <p:cNvPr id="24579" name="Rectangle 3"/>
          <p:cNvSpPr>
            <a:spLocks noGrp="1" noChangeArrowheads="1"/>
          </p:cNvSpPr>
          <p:nvPr>
            <p:ph idx="1"/>
          </p:nvPr>
        </p:nvSpPr>
        <p:spPr>
          <a:xfrm>
            <a:off x="304800" y="1676400"/>
            <a:ext cx="5181600" cy="4800600"/>
          </a:xfrm>
        </p:spPr>
        <p:txBody>
          <a:bodyPr>
            <a:normAutofit fontScale="85000" lnSpcReduction="10000"/>
          </a:bodyPr>
          <a:lstStyle/>
          <a:p>
            <a:pPr>
              <a:spcAft>
                <a:spcPct val="65000"/>
              </a:spcAft>
            </a:pPr>
            <a:r>
              <a:rPr lang="en-US" sz="2400" b="1" dirty="0"/>
              <a:t>Power Take Off</a:t>
            </a:r>
            <a:r>
              <a:rPr lang="en-US" sz="2400" dirty="0"/>
              <a:t> or </a:t>
            </a:r>
            <a:r>
              <a:rPr lang="en-US" sz="2400" i="1" dirty="0"/>
              <a:t>PTO</a:t>
            </a:r>
            <a:r>
              <a:rPr lang="en-US" sz="2400" dirty="0"/>
              <a:t> is the area of the machine where rotating torque is directly transferred to another machine or tool. In the mower case, the rotating torque is used to turn the mower blades. </a:t>
            </a:r>
          </a:p>
          <a:p>
            <a:pPr>
              <a:spcAft>
                <a:spcPct val="65000"/>
              </a:spcAft>
            </a:pPr>
            <a:r>
              <a:rPr lang="en-US" sz="2400" b="1" dirty="0"/>
              <a:t>Roll Over Protection System</a:t>
            </a:r>
            <a:r>
              <a:rPr lang="en-US" sz="2400" dirty="0"/>
              <a:t> or </a:t>
            </a:r>
            <a:r>
              <a:rPr lang="en-US" sz="2400" i="1" dirty="0"/>
              <a:t>ROPS</a:t>
            </a:r>
            <a:r>
              <a:rPr lang="en-US" sz="2400" dirty="0"/>
              <a:t> is attached to some vehicle frames to help prevent the vehicle from upsetting more than 90 degrees, and prevent the occupant from being crushed if an upset does occur. </a:t>
            </a:r>
          </a:p>
          <a:p>
            <a:r>
              <a:rPr lang="en-US" sz="2400" b="1" dirty="0" err="1"/>
              <a:t>Deadman</a:t>
            </a:r>
            <a:r>
              <a:rPr lang="en-US" sz="2400" b="1" dirty="0"/>
              <a:t> Switch</a:t>
            </a:r>
            <a:r>
              <a:rPr lang="en-US" sz="2400" dirty="0"/>
              <a:t> is a device that will automatically turn the machine off if the operator should leave the driver's seat for any reason. It may also be used in the case of an equipment malfunction to turn the machine off. </a:t>
            </a:r>
          </a:p>
        </p:txBody>
      </p:sp>
      <p:pic>
        <p:nvPicPr>
          <p:cNvPr id="31746" name="Picture 2" descr="http://t1.gstatic.com/images?q=tbn:mCfdxx5nhTvfvM:http://www.ssbtractor.com/hurricane-PTO-generator.jpg&amp;t=1"/>
          <p:cNvPicPr>
            <a:picLocks noChangeAspect="1" noChangeArrowheads="1"/>
          </p:cNvPicPr>
          <p:nvPr/>
        </p:nvPicPr>
        <p:blipFill>
          <a:blip r:embed="rId2" cstate="print"/>
          <a:srcRect/>
          <a:stretch>
            <a:fillRect/>
          </a:stretch>
        </p:blipFill>
        <p:spPr bwMode="auto">
          <a:xfrm>
            <a:off x="7010400" y="1828800"/>
            <a:ext cx="1488047" cy="1343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748" name="Picture 4" descr="http://www.woodsequipment.com/uploadedImages/Products/Mowers/Zero-Turn/Mid-Mount_ZT_Mowers/Commercial_-_Residential/CZ_Models/Fold%20Down%20ROPS%20UP%20041807.jpg"/>
          <p:cNvPicPr>
            <a:picLocks noChangeAspect="1" noChangeArrowheads="1"/>
          </p:cNvPicPr>
          <p:nvPr/>
        </p:nvPicPr>
        <p:blipFill>
          <a:blip r:embed="rId3" cstate="print">
            <a:clrChange>
              <a:clrFrom>
                <a:srgbClr val="F8F8F8"/>
              </a:clrFrom>
              <a:clrTo>
                <a:srgbClr val="F8F8F8">
                  <a:alpha val="0"/>
                </a:srgbClr>
              </a:clrTo>
            </a:clrChange>
          </a:blip>
          <a:srcRect/>
          <a:stretch>
            <a:fillRect/>
          </a:stretch>
        </p:blipFill>
        <p:spPr bwMode="auto">
          <a:xfrm>
            <a:off x="5105400" y="2133600"/>
            <a:ext cx="2323474"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750" name="Picture 6" descr="http://blogs.consumerreports.org/home/images/2008/07/11/honda_mower_recall.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5867400" y="3657600"/>
            <a:ext cx="2667000" cy="2898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par>
                          <p:cTn id="8" fill="hold">
                            <p:stCondLst>
                              <p:cond delay="2500"/>
                            </p:stCondLst>
                            <p:childTnLst>
                              <p:par>
                                <p:cTn id="9" presetID="3" presetClass="entr" presetSubtype="10" fill="hold" grpId="0" nodeType="afterEffect">
                                  <p:stCondLst>
                                    <p:cond delay="200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1" dur="500"/>
                                        <p:tgtEl>
                                          <p:spTgt spid="24579">
                                            <p:txEl>
                                              <p:pRg st="1" end="1"/>
                                            </p:txEl>
                                          </p:spTgt>
                                        </p:tgtEl>
                                      </p:cBhvr>
                                    </p:animEffect>
                                  </p:childTnLst>
                                </p:cTn>
                              </p:par>
                            </p:childTnLst>
                          </p:cTn>
                        </p:par>
                        <p:par>
                          <p:cTn id="12" fill="hold">
                            <p:stCondLst>
                              <p:cond delay="5000"/>
                            </p:stCondLst>
                            <p:childTnLst>
                              <p:par>
                                <p:cTn id="13" presetID="3" presetClass="entr" presetSubtype="10" fill="hold" grpId="0" nodeType="afterEffect">
                                  <p:stCondLst>
                                    <p:cond delay="200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5"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advAuto="200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533400"/>
            <a:ext cx="6705600" cy="762000"/>
          </a:xfrm>
        </p:spPr>
        <p:txBody>
          <a:bodyPr/>
          <a:lstStyle/>
          <a:p>
            <a:r>
              <a:rPr lang="en-US" dirty="0"/>
              <a:t>Remember…</a:t>
            </a:r>
          </a:p>
        </p:txBody>
      </p:sp>
      <p:sp>
        <p:nvSpPr>
          <p:cNvPr id="25603" name="Rectangle 3"/>
          <p:cNvSpPr>
            <a:spLocks noGrp="1" noChangeArrowheads="1"/>
          </p:cNvSpPr>
          <p:nvPr>
            <p:ph idx="1"/>
          </p:nvPr>
        </p:nvSpPr>
        <p:spPr>
          <a:xfrm>
            <a:off x="457200" y="1524000"/>
            <a:ext cx="4724400" cy="5486400"/>
          </a:xfrm>
          <a:noFill/>
        </p:spPr>
        <p:txBody>
          <a:bodyPr>
            <a:normAutofit/>
          </a:bodyPr>
          <a:lstStyle/>
          <a:p>
            <a:pPr>
              <a:spcAft>
                <a:spcPct val="50000"/>
              </a:spcAft>
            </a:pPr>
            <a:r>
              <a:rPr lang="en-US" sz="2800" b="1" dirty="0" smtClean="0"/>
              <a:t>Trivia </a:t>
            </a:r>
            <a:r>
              <a:rPr lang="en-US" sz="2800" b="1" dirty="0"/>
              <a:t>#1</a:t>
            </a:r>
            <a:r>
              <a:rPr lang="en-US" sz="2800" dirty="0"/>
              <a:t>: </a:t>
            </a:r>
            <a:endParaRPr lang="en-US" sz="2800" dirty="0" smtClean="0"/>
          </a:p>
          <a:p>
            <a:pPr lvl="1">
              <a:spcAft>
                <a:spcPct val="50000"/>
              </a:spcAft>
            </a:pPr>
            <a:r>
              <a:rPr lang="en-US" dirty="0" smtClean="0"/>
              <a:t>Although </a:t>
            </a:r>
            <a:r>
              <a:rPr lang="en-US" dirty="0"/>
              <a:t>there are few accidents with mowers, a number of injuries occur when mowers are in use. </a:t>
            </a:r>
            <a:endParaRPr lang="en-US" dirty="0" smtClean="0"/>
          </a:p>
          <a:p>
            <a:pPr lvl="2"/>
            <a:r>
              <a:rPr lang="en-US" sz="2400" dirty="0" smtClean="0"/>
              <a:t>These </a:t>
            </a:r>
            <a:r>
              <a:rPr lang="en-US" sz="2400" dirty="0"/>
              <a:t>accidents are caused </a:t>
            </a:r>
            <a:r>
              <a:rPr lang="en-US" sz="2400" dirty="0" smtClean="0"/>
              <a:t>by;</a:t>
            </a:r>
          </a:p>
          <a:p>
            <a:pPr lvl="3"/>
            <a:r>
              <a:rPr lang="en-US" dirty="0" smtClean="0"/>
              <a:t>driving </a:t>
            </a:r>
            <a:r>
              <a:rPr lang="en-US" dirty="0"/>
              <a:t>too fast, </a:t>
            </a:r>
            <a:endParaRPr lang="en-US" dirty="0" smtClean="0"/>
          </a:p>
          <a:p>
            <a:pPr lvl="3"/>
            <a:r>
              <a:rPr lang="en-US" dirty="0" smtClean="0"/>
              <a:t>operating </a:t>
            </a:r>
            <a:r>
              <a:rPr lang="en-US" dirty="0"/>
              <a:t>unsafely on uneven ground, </a:t>
            </a:r>
            <a:endParaRPr lang="en-US" dirty="0" smtClean="0"/>
          </a:p>
          <a:p>
            <a:pPr lvl="3"/>
            <a:r>
              <a:rPr lang="en-US" dirty="0" smtClean="0"/>
              <a:t>operating </a:t>
            </a:r>
            <a:r>
              <a:rPr lang="en-US" dirty="0"/>
              <a:t>a mower that has not been mechanically </a:t>
            </a:r>
            <a:r>
              <a:rPr lang="en-US" dirty="0" smtClean="0"/>
              <a:t>maintained,</a:t>
            </a:r>
          </a:p>
          <a:p>
            <a:pPr lvl="3"/>
            <a:r>
              <a:rPr lang="en-US" dirty="0" smtClean="0"/>
              <a:t>pushing </a:t>
            </a:r>
            <a:r>
              <a:rPr lang="en-US" dirty="0"/>
              <a:t>the mower beyond safe operating limits. </a:t>
            </a:r>
          </a:p>
        </p:txBody>
      </p:sp>
      <p:pic>
        <p:nvPicPr>
          <p:cNvPr id="30734" name="Picture 14" descr="http://pubs.ext.vt.edu/426/426-068/L_42606801.jpg"/>
          <p:cNvPicPr>
            <a:picLocks noChangeAspect="1" noChangeArrowheads="1"/>
          </p:cNvPicPr>
          <p:nvPr/>
        </p:nvPicPr>
        <p:blipFill>
          <a:blip r:embed="rId2" cstate="print"/>
          <a:srcRect/>
          <a:stretch>
            <a:fillRect/>
          </a:stretch>
        </p:blipFill>
        <p:spPr bwMode="auto">
          <a:xfrm>
            <a:off x="5410200" y="2057400"/>
            <a:ext cx="3014337" cy="3752850"/>
          </a:xfrm>
          <a:prstGeom prst="roundRect">
            <a:avLst>
              <a:gd name="adj" fmla="val 975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par>
                                <p:cTn id="8" presetID="3" presetClass="entr" presetSubtype="10" fill="hold" grpId="0" nodeType="withEffect">
                                  <p:stCondLst>
                                    <p:cond delay="100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0" dur="500"/>
                                        <p:tgtEl>
                                          <p:spTgt spid="25603">
                                            <p:txEl>
                                              <p:pRg st="1" end="1"/>
                                            </p:txEl>
                                          </p:spTgt>
                                        </p:tgtEl>
                                      </p:cBhvr>
                                    </p:animEffect>
                                  </p:childTnLst>
                                </p:cTn>
                              </p:par>
                              <p:par>
                                <p:cTn id="11" presetID="3" presetClass="entr" presetSubtype="10" fill="hold" grpId="0" nodeType="withEffect">
                                  <p:stCondLst>
                                    <p:cond delay="100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3" dur="500"/>
                                        <p:tgtEl>
                                          <p:spTgt spid="25603">
                                            <p:txEl>
                                              <p:pRg st="2" end="2"/>
                                            </p:txEl>
                                          </p:spTgt>
                                        </p:tgtEl>
                                      </p:cBhvr>
                                    </p:animEffect>
                                  </p:childTnLst>
                                </p:cTn>
                              </p:par>
                              <p:par>
                                <p:cTn id="14" presetID="3" presetClass="entr" presetSubtype="10" fill="hold" grpId="0" nodeType="withEffect">
                                  <p:stCondLst>
                                    <p:cond delay="100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6" dur="500"/>
                                        <p:tgtEl>
                                          <p:spTgt spid="25603">
                                            <p:txEl>
                                              <p:pRg st="3" end="3"/>
                                            </p:txEl>
                                          </p:spTgt>
                                        </p:tgtEl>
                                      </p:cBhvr>
                                    </p:animEffect>
                                  </p:childTnLst>
                                </p:cTn>
                              </p:par>
                              <p:par>
                                <p:cTn id="17" presetID="3" presetClass="entr" presetSubtype="10" fill="hold" grpId="0" nodeType="withEffect">
                                  <p:stCondLst>
                                    <p:cond delay="1000"/>
                                  </p:stCondLst>
                                  <p:childTnLst>
                                    <p:set>
                                      <p:cBhvr>
                                        <p:cTn id="18"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9" dur="500"/>
                                        <p:tgtEl>
                                          <p:spTgt spid="25603">
                                            <p:txEl>
                                              <p:pRg st="4" end="4"/>
                                            </p:txEl>
                                          </p:spTgt>
                                        </p:tgtEl>
                                      </p:cBhvr>
                                    </p:animEffect>
                                  </p:childTnLst>
                                </p:cTn>
                              </p:par>
                              <p:par>
                                <p:cTn id="20" presetID="3" presetClass="entr" presetSubtype="10" fill="hold" grpId="0" nodeType="withEffect">
                                  <p:stCondLst>
                                    <p:cond delay="1000"/>
                                  </p:stCondLst>
                                  <p:childTnLst>
                                    <p:set>
                                      <p:cBhvr>
                                        <p:cTn id="21"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2" dur="500"/>
                                        <p:tgtEl>
                                          <p:spTgt spid="25603">
                                            <p:txEl>
                                              <p:pRg st="5" end="5"/>
                                            </p:txEl>
                                          </p:spTgt>
                                        </p:tgtEl>
                                      </p:cBhvr>
                                    </p:animEffect>
                                  </p:childTnLst>
                                </p:cTn>
                              </p:par>
                              <p:par>
                                <p:cTn id="23" presetID="3" presetClass="entr" presetSubtype="10" fill="hold" grpId="0" nodeType="withEffect">
                                  <p:stCondLst>
                                    <p:cond delay="1000"/>
                                  </p:stCondLst>
                                  <p:childTnLst>
                                    <p:set>
                                      <p:cBhvr>
                                        <p:cTn id="24"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5"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Pre-Operation Procedures</a:t>
            </a:r>
          </a:p>
        </p:txBody>
      </p:sp>
      <p:pic>
        <p:nvPicPr>
          <p:cNvPr id="26630" name="Picture 6" descr="G:\WEB\MODULES\mower\CUBCAD-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0" y="3962400"/>
            <a:ext cx="2971800" cy="2412337"/>
          </a:xfrm>
          <a:prstGeom prst="rect">
            <a:avLst/>
          </a:prstGeom>
          <a:noFill/>
        </p:spPr>
      </p:pic>
      <p:sp>
        <p:nvSpPr>
          <p:cNvPr id="6" name="Content Placeholder 5"/>
          <p:cNvSpPr>
            <a:spLocks noGrp="1"/>
          </p:cNvSpPr>
          <p:nvPr>
            <p:ph idx="1"/>
          </p:nvPr>
        </p:nvSpPr>
        <p:spPr>
          <a:xfrm>
            <a:off x="381000" y="1600200"/>
            <a:ext cx="8382000" cy="3505200"/>
          </a:xfrm>
        </p:spPr>
        <p:txBody>
          <a:bodyPr/>
          <a:lstStyle/>
          <a:p>
            <a:pPr marL="277813" indent="-277813">
              <a:spcAft>
                <a:spcPct val="25000"/>
              </a:spcAft>
              <a:buClr>
                <a:schemeClr val="accent1"/>
              </a:buClr>
              <a:buSzPct val="110000"/>
              <a:buFont typeface="Wingdings" pitchFamily="2" charset="2"/>
              <a:buChar char="ü"/>
            </a:pPr>
            <a:r>
              <a:rPr lang="en-US" sz="2800" dirty="0" smtClean="0"/>
              <a:t>If problems can be identified </a:t>
            </a:r>
            <a:r>
              <a:rPr lang="en-US" sz="2800" b="1" dirty="0" smtClean="0"/>
              <a:t>before</a:t>
            </a:r>
            <a:r>
              <a:rPr lang="en-US" sz="2800" dirty="0" smtClean="0"/>
              <a:t> stepping into the driver's seat, needless accidents can be prevented and the equipment will remain properly maintained. Pre-Operation procedures can be broken down into three areas. These are: </a:t>
            </a:r>
          </a:p>
          <a:p>
            <a:pPr marL="552133" lvl="1" indent="-277813">
              <a:spcAft>
                <a:spcPct val="25000"/>
              </a:spcAft>
              <a:buClr>
                <a:schemeClr val="accent1"/>
              </a:buClr>
              <a:buSzPct val="110000"/>
              <a:buFont typeface="Wingdings" pitchFamily="2" charset="2"/>
              <a:buChar char="ü"/>
            </a:pPr>
            <a:r>
              <a:rPr lang="en-US" dirty="0" smtClean="0"/>
              <a:t>Guidelines for getting familiar with your equipment </a:t>
            </a:r>
          </a:p>
          <a:p>
            <a:pPr marL="552133" lvl="1" indent="-277813">
              <a:spcBef>
                <a:spcPct val="15000"/>
              </a:spcBef>
              <a:spcAft>
                <a:spcPct val="25000"/>
              </a:spcAft>
              <a:buClr>
                <a:schemeClr val="accent1"/>
              </a:buClr>
              <a:buSzPct val="110000"/>
              <a:buFont typeface="Wingdings" pitchFamily="2" charset="2"/>
              <a:buChar char="ü"/>
            </a:pPr>
            <a:r>
              <a:rPr lang="en-US" dirty="0" smtClean="0"/>
              <a:t>Using a safety checklist </a:t>
            </a:r>
          </a:p>
          <a:p>
            <a:pPr marL="552133" lvl="1" indent="-277813">
              <a:buClr>
                <a:schemeClr val="accent1"/>
              </a:buClr>
              <a:buSzPct val="110000"/>
              <a:buFont typeface="Wingdings" pitchFamily="2" charset="2"/>
              <a:buChar char="ü"/>
            </a:pPr>
            <a:r>
              <a:rPr lang="en-US" dirty="0" smtClean="0"/>
              <a:t>Personal protective equipment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p:cTn id="7" dur="500" fill="hold"/>
                                        <p:tgtEl>
                                          <p:spTgt spid="26630"/>
                                        </p:tgtEl>
                                        <p:attrNameLst>
                                          <p:attrName>ppt_w</p:attrName>
                                        </p:attrNameLst>
                                      </p:cBhvr>
                                      <p:tavLst>
                                        <p:tav tm="0">
                                          <p:val>
                                            <p:fltVal val="0"/>
                                          </p:val>
                                        </p:tav>
                                        <p:tav tm="100000">
                                          <p:val>
                                            <p:strVal val="#ppt_w"/>
                                          </p:val>
                                        </p:tav>
                                      </p:tavLst>
                                    </p:anim>
                                    <p:anim calcmode="lin" valueType="num">
                                      <p:cBhvr>
                                        <p:cTn id="8" dur="500" fill="hold"/>
                                        <p:tgtEl>
                                          <p:spTgt spid="266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Pre-Operation Procedures</a:t>
            </a:r>
          </a:p>
        </p:txBody>
      </p:sp>
      <p:sp>
        <p:nvSpPr>
          <p:cNvPr id="8" name="Content Placeholder 7"/>
          <p:cNvSpPr>
            <a:spLocks noGrp="1"/>
          </p:cNvSpPr>
          <p:nvPr>
            <p:ph idx="1"/>
          </p:nvPr>
        </p:nvSpPr>
        <p:spPr>
          <a:xfrm>
            <a:off x="381000" y="1600200"/>
            <a:ext cx="4724400" cy="4648200"/>
          </a:xfrm>
        </p:spPr>
        <p:txBody>
          <a:bodyPr>
            <a:normAutofit/>
          </a:bodyPr>
          <a:lstStyle/>
          <a:p>
            <a:r>
              <a:rPr lang="en-US" sz="2400" b="1" dirty="0" smtClean="0"/>
              <a:t>Guidelines for getting familiar with your equipment:</a:t>
            </a:r>
          </a:p>
          <a:p>
            <a:pPr marL="552133" lvl="1" indent="-277813">
              <a:spcAft>
                <a:spcPct val="25000"/>
              </a:spcAft>
              <a:buClr>
                <a:schemeClr val="accent1"/>
              </a:buClr>
              <a:buFont typeface="Wingdings" pitchFamily="2" charset="2"/>
              <a:buChar char="ü"/>
            </a:pPr>
            <a:r>
              <a:rPr lang="en-US" dirty="0" smtClean="0"/>
              <a:t>Read the operator’s manual first </a:t>
            </a:r>
          </a:p>
          <a:p>
            <a:pPr marL="552133" lvl="1" indent="-277813">
              <a:spcBef>
                <a:spcPct val="15000"/>
              </a:spcBef>
              <a:spcAft>
                <a:spcPct val="25000"/>
              </a:spcAft>
              <a:buClr>
                <a:schemeClr val="accent1"/>
              </a:buClr>
              <a:buFont typeface="Wingdings" pitchFamily="2" charset="2"/>
              <a:buChar char="ü"/>
            </a:pPr>
            <a:r>
              <a:rPr lang="en-US" dirty="0" smtClean="0"/>
              <a:t>Make all necessary adjustments before turning on the machine </a:t>
            </a:r>
          </a:p>
          <a:p>
            <a:pPr marL="552133" lvl="1" indent="-277813">
              <a:buClr>
                <a:schemeClr val="accent1"/>
              </a:buClr>
              <a:buFont typeface="Wingdings" pitchFamily="2" charset="2"/>
              <a:buChar char="ü"/>
            </a:pPr>
            <a:r>
              <a:rPr lang="en-US" dirty="0" smtClean="0"/>
              <a:t>Observe and question a skilled operator until comfortable </a:t>
            </a:r>
            <a:br>
              <a:rPr lang="en-US" dirty="0" smtClean="0"/>
            </a:br>
            <a:r>
              <a:rPr lang="en-US" dirty="0" smtClean="0"/>
              <a:t>with procedures.</a:t>
            </a:r>
          </a:p>
          <a:p>
            <a:pPr marL="552133" lvl="1" indent="-277813">
              <a:buClr>
                <a:schemeClr val="accent1"/>
              </a:buClr>
              <a:buFont typeface="Wingdings" pitchFamily="2" charset="2"/>
              <a:buChar char="ü"/>
            </a:pPr>
            <a:r>
              <a:rPr lang="en-US" dirty="0" smtClean="0"/>
              <a:t>Practice operating in an open area first. </a:t>
            </a:r>
          </a:p>
          <a:p>
            <a:pPr lvl="1"/>
            <a:endParaRPr lang="en-US" dirty="0" smtClean="0"/>
          </a:p>
          <a:p>
            <a:endParaRPr lang="en-US" dirty="0"/>
          </a:p>
        </p:txBody>
      </p:sp>
      <p:pic>
        <p:nvPicPr>
          <p:cNvPr id="28674" name="Picture 2" descr="http://images.owneriq.net/download/images/7/76498219-6216-4a3f-8d17-3a7654e42fde-000001.png"/>
          <p:cNvPicPr>
            <a:picLocks noChangeAspect="1" noChangeArrowheads="1"/>
          </p:cNvPicPr>
          <p:nvPr/>
        </p:nvPicPr>
        <p:blipFill>
          <a:blip r:embed="rId2" cstate="print"/>
          <a:srcRect/>
          <a:stretch>
            <a:fillRect/>
          </a:stretch>
        </p:blipFill>
        <p:spPr bwMode="auto">
          <a:xfrm rot="716047">
            <a:off x="6060059" y="1712220"/>
            <a:ext cx="1292320" cy="1998433"/>
          </a:xfrm>
          <a:prstGeom prst="rect">
            <a:avLst/>
          </a:prstGeom>
          <a:noFill/>
        </p:spPr>
      </p:pic>
      <p:pic>
        <p:nvPicPr>
          <p:cNvPr id="28676" name="Picture 4" descr="http://www.crookstonimp.com/wp-content/uploads/2010/09/12ptInspection.jpg"/>
          <p:cNvPicPr>
            <a:picLocks noChangeAspect="1" noChangeArrowheads="1"/>
          </p:cNvPicPr>
          <p:nvPr/>
        </p:nvPicPr>
        <p:blipFill>
          <a:blip r:embed="rId3" cstate="print"/>
          <a:srcRect/>
          <a:stretch>
            <a:fillRect/>
          </a:stretch>
        </p:blipFill>
        <p:spPr bwMode="auto">
          <a:xfrm>
            <a:off x="5257800" y="3962400"/>
            <a:ext cx="3486150" cy="23241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533400"/>
            <a:ext cx="6781800" cy="762000"/>
          </a:xfrm>
        </p:spPr>
        <p:txBody>
          <a:bodyPr/>
          <a:lstStyle/>
          <a:p>
            <a:r>
              <a:rPr lang="en-US" dirty="0"/>
              <a:t>Remember</a:t>
            </a:r>
            <a:r>
              <a:rPr lang="en-US" dirty="0" smtClean="0"/>
              <a:t>… </a:t>
            </a:r>
            <a:endParaRPr lang="en-US" dirty="0"/>
          </a:p>
        </p:txBody>
      </p:sp>
      <p:sp>
        <p:nvSpPr>
          <p:cNvPr id="30723" name="Rectangle 3"/>
          <p:cNvSpPr>
            <a:spLocks noGrp="1" noChangeArrowheads="1"/>
          </p:cNvSpPr>
          <p:nvPr>
            <p:ph idx="1"/>
          </p:nvPr>
        </p:nvSpPr>
        <p:spPr>
          <a:xfrm>
            <a:off x="381000" y="1752600"/>
            <a:ext cx="4572000" cy="4572000"/>
          </a:xfrm>
          <a:noFill/>
          <a:ln>
            <a:noFill/>
          </a:ln>
        </p:spPr>
        <p:style>
          <a:lnRef idx="2">
            <a:schemeClr val="dk1"/>
          </a:lnRef>
          <a:fillRef idx="1">
            <a:schemeClr val="lt1"/>
          </a:fillRef>
          <a:effectRef idx="0">
            <a:schemeClr val="dk1"/>
          </a:effectRef>
          <a:fontRef idx="minor">
            <a:schemeClr val="dk1"/>
          </a:fontRef>
        </p:style>
        <p:txBody>
          <a:bodyPr/>
          <a:lstStyle/>
          <a:p>
            <a:pPr>
              <a:spcAft>
                <a:spcPct val="50000"/>
              </a:spcAft>
            </a:pPr>
            <a:r>
              <a:rPr lang="en-US" sz="2000" b="1" dirty="0" smtClean="0"/>
              <a:t>Trivia </a:t>
            </a:r>
            <a:r>
              <a:rPr lang="en-US" sz="2000" b="1" dirty="0"/>
              <a:t>#2</a:t>
            </a:r>
            <a:r>
              <a:rPr lang="en-US" sz="2000" dirty="0"/>
              <a:t>:  </a:t>
            </a:r>
            <a:endParaRPr lang="en-US" sz="2000" dirty="0" smtClean="0"/>
          </a:p>
          <a:p>
            <a:pPr lvl="1">
              <a:spcAft>
                <a:spcPct val="50000"/>
              </a:spcAft>
            </a:pPr>
            <a:r>
              <a:rPr lang="en-US" sz="2000" dirty="0" smtClean="0"/>
              <a:t>Overturns </a:t>
            </a:r>
            <a:r>
              <a:rPr lang="en-US" sz="2000" dirty="0"/>
              <a:t>have the highest fatality rate for unintentional injuries involving tractors that occur on the farm, according to reports from 31 states covering about 66% of the farm tractors in the United States. In 1995, overturns accounted for 55% of all on-the-farm fatalities reported, with an annual rate of 5.5 deaths per 100,000 tractors.(National Safety Council Accidents Facts, p137) . </a:t>
            </a:r>
          </a:p>
        </p:txBody>
      </p:sp>
      <p:pic>
        <p:nvPicPr>
          <p:cNvPr id="27650" name="Picture 2" descr="http://www.sptimes.com/2007/07/09/images/tb_lawnmower_450.jpg"/>
          <p:cNvPicPr>
            <a:picLocks noChangeAspect="1" noChangeArrowheads="1"/>
          </p:cNvPicPr>
          <p:nvPr/>
        </p:nvPicPr>
        <p:blipFill>
          <a:blip r:embed="rId2" cstate="print"/>
          <a:srcRect/>
          <a:stretch>
            <a:fillRect/>
          </a:stretch>
        </p:blipFill>
        <p:spPr bwMode="auto">
          <a:xfrm>
            <a:off x="5105400" y="2590800"/>
            <a:ext cx="3352800" cy="223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7" dur="500"/>
                                        <p:tgtEl>
                                          <p:spTgt spid="30723">
                                            <p:txEl>
                                              <p:pRg st="0" end="0"/>
                                            </p:txEl>
                                          </p:spTgt>
                                        </p:tgtEl>
                                      </p:cBhvr>
                                    </p:animEffect>
                                  </p:childTnLst>
                                </p:cTn>
                              </p:par>
                              <p:par>
                                <p:cTn id="8" presetID="3" presetClass="entr" presetSubtype="10" fill="hold" grpId="0" nodeType="withEffect">
                                  <p:stCondLst>
                                    <p:cond delay="100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10"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533400"/>
            <a:ext cx="7467600" cy="762000"/>
          </a:xfrm>
        </p:spPr>
        <p:txBody>
          <a:bodyPr/>
          <a:lstStyle/>
          <a:p>
            <a:r>
              <a:rPr lang="en-US" dirty="0"/>
              <a:t>Safety Checklist</a:t>
            </a:r>
          </a:p>
        </p:txBody>
      </p:sp>
      <p:sp>
        <p:nvSpPr>
          <p:cNvPr id="31747" name="Rectangle 3"/>
          <p:cNvSpPr>
            <a:spLocks noGrp="1" noChangeArrowheads="1"/>
          </p:cNvSpPr>
          <p:nvPr>
            <p:ph idx="1"/>
          </p:nvPr>
        </p:nvSpPr>
        <p:spPr>
          <a:xfrm>
            <a:off x="533400" y="1600200"/>
            <a:ext cx="4343400" cy="5181600"/>
          </a:xfrm>
        </p:spPr>
        <p:txBody>
          <a:bodyPr>
            <a:normAutofit fontScale="85000" lnSpcReduction="20000"/>
          </a:bodyPr>
          <a:lstStyle/>
          <a:p>
            <a:pPr>
              <a:spcAft>
                <a:spcPct val="25000"/>
              </a:spcAft>
              <a:buClr>
                <a:schemeClr val="accent1"/>
              </a:buClr>
              <a:buFont typeface="Wingdings" pitchFamily="2" charset="2"/>
              <a:buChar char="ü"/>
            </a:pPr>
            <a:r>
              <a:rPr lang="en-US" sz="2400" dirty="0"/>
              <a:t>Make sure all protective guards are in </a:t>
            </a:r>
            <a:r>
              <a:rPr lang="en-US" sz="2400" dirty="0" smtClean="0"/>
              <a:t>place.</a:t>
            </a:r>
          </a:p>
          <a:p>
            <a:pPr>
              <a:spcAft>
                <a:spcPct val="25000"/>
              </a:spcAft>
              <a:buClr>
                <a:schemeClr val="accent1"/>
              </a:buClr>
              <a:buFont typeface="Wingdings" pitchFamily="2" charset="2"/>
              <a:buChar char="ü"/>
            </a:pPr>
            <a:r>
              <a:rPr lang="en-US" sz="2400" dirty="0" smtClean="0"/>
              <a:t>Never </a:t>
            </a:r>
            <a:r>
              <a:rPr lang="en-US" sz="2400" dirty="0"/>
              <a:t>remove guards.</a:t>
            </a:r>
          </a:p>
          <a:p>
            <a:pPr>
              <a:spcAft>
                <a:spcPct val="25000"/>
              </a:spcAft>
              <a:buClr>
                <a:schemeClr val="accent1"/>
              </a:buClr>
              <a:buFont typeface="Wingdings" pitchFamily="2" charset="2"/>
              <a:buChar char="ü"/>
            </a:pPr>
            <a:r>
              <a:rPr lang="en-US" sz="2400" dirty="0"/>
              <a:t>Determine that steering is responsive before beginning a job.</a:t>
            </a:r>
          </a:p>
          <a:p>
            <a:pPr>
              <a:spcAft>
                <a:spcPct val="25000"/>
              </a:spcAft>
              <a:buClr>
                <a:schemeClr val="accent1"/>
              </a:buClr>
              <a:buFont typeface="Wingdings" pitchFamily="2" charset="2"/>
              <a:buChar char="ü"/>
            </a:pPr>
            <a:r>
              <a:rPr lang="en-US" sz="2400" dirty="0"/>
              <a:t>Test the brakes.</a:t>
            </a:r>
          </a:p>
          <a:p>
            <a:pPr>
              <a:spcAft>
                <a:spcPct val="25000"/>
              </a:spcAft>
              <a:buClr>
                <a:schemeClr val="accent1"/>
              </a:buClr>
              <a:buFont typeface="Wingdings" pitchFamily="2" charset="2"/>
              <a:buChar char="ü"/>
            </a:pPr>
            <a:r>
              <a:rPr lang="en-US" sz="2400" dirty="0"/>
              <a:t>Clean the steps and operating platform to prevent slipping.</a:t>
            </a:r>
          </a:p>
          <a:p>
            <a:pPr>
              <a:spcAft>
                <a:spcPct val="25000"/>
              </a:spcAft>
              <a:buClr>
                <a:schemeClr val="accent1"/>
              </a:buClr>
              <a:buFont typeface="Wingdings" pitchFamily="2" charset="2"/>
              <a:buChar char="ü"/>
            </a:pPr>
            <a:r>
              <a:rPr lang="en-US" sz="2400" dirty="0"/>
              <a:t>Ensure that tires are properly </a:t>
            </a:r>
            <a:r>
              <a:rPr lang="en-US" sz="2400" dirty="0" smtClean="0"/>
              <a:t>inflated.</a:t>
            </a:r>
          </a:p>
          <a:p>
            <a:pPr>
              <a:buClr>
                <a:schemeClr val="accent1"/>
              </a:buClr>
              <a:buFont typeface="Wingdings" pitchFamily="2" charset="2"/>
              <a:buChar char="ü"/>
            </a:pPr>
            <a:r>
              <a:rPr lang="en-US" sz="2400" dirty="0" smtClean="0"/>
              <a:t>Check for correct tightness of bolts.</a:t>
            </a:r>
          </a:p>
          <a:p>
            <a:pPr>
              <a:buClr>
                <a:schemeClr val="accent1"/>
              </a:buClr>
              <a:buFont typeface="Wingdings" pitchFamily="2" charset="2"/>
              <a:buChar char="ü"/>
            </a:pPr>
            <a:r>
              <a:rPr lang="en-US" sz="2400" dirty="0" smtClean="0"/>
              <a:t>Ensure a Slow Moving Vehicle (SMV) sign is installed and visible.</a:t>
            </a:r>
          </a:p>
          <a:p>
            <a:pPr>
              <a:buClr>
                <a:schemeClr val="accent1"/>
              </a:buClr>
              <a:buFont typeface="Wingdings" pitchFamily="2" charset="2"/>
              <a:buChar char="ü"/>
            </a:pPr>
            <a:r>
              <a:rPr lang="en-US" sz="2400" dirty="0" smtClean="0"/>
              <a:t>Ensure flashing warning signs are present and operating when traveling on roadways.</a:t>
            </a:r>
          </a:p>
        </p:txBody>
      </p:sp>
      <p:sp>
        <p:nvSpPr>
          <p:cNvPr id="8" name="Rounded Rectangle 7"/>
          <p:cNvSpPr/>
          <p:nvPr/>
        </p:nvSpPr>
        <p:spPr>
          <a:xfrm>
            <a:off x="4953000" y="1752600"/>
            <a:ext cx="3810000" cy="289560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latin typeface="Arial Black" pitchFamily="34" charset="0"/>
              </a:rPr>
              <a:t>BE CAREFUL</a:t>
            </a:r>
          </a:p>
          <a:p>
            <a:pPr algn="ctr"/>
            <a:r>
              <a:rPr lang="en-US" sz="2800" dirty="0" smtClean="0">
                <a:latin typeface="Arial Black" pitchFamily="34" charset="0"/>
              </a:rPr>
              <a:t>THIS MACHINE HAS NO BRAIN</a:t>
            </a:r>
          </a:p>
          <a:p>
            <a:pPr algn="ctr"/>
            <a:r>
              <a:rPr lang="en-US" sz="2800" u="sng" dirty="0" smtClean="0">
                <a:latin typeface="Arial Black" pitchFamily="34" charset="0"/>
              </a:rPr>
              <a:t>USE YOUR OWN</a:t>
            </a:r>
            <a:endParaRPr lang="en-US" sz="2800" u="sng" dirty="0">
              <a:latin typeface="Arial Black" pitchFamily="34" charset="0"/>
            </a:endParaRPr>
          </a:p>
        </p:txBody>
      </p:sp>
      <p:sp>
        <p:nvSpPr>
          <p:cNvPr id="5" name="Rounded Rectangle 4"/>
          <p:cNvSpPr/>
          <p:nvPr/>
        </p:nvSpPr>
        <p:spPr>
          <a:xfrm>
            <a:off x="4953000" y="4800600"/>
            <a:ext cx="3810000" cy="14642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000" b="1" dirty="0" smtClean="0"/>
              <a:t>Once installed, never remove guards, lights or signs.  Ignoring these simple items can cause accidents.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7" dur="500"/>
                                        <p:tgtEl>
                                          <p:spTgt spid="31747">
                                            <p:txEl>
                                              <p:pRg st="0" end="0"/>
                                            </p:txEl>
                                          </p:spTgt>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1" dur="500"/>
                                        <p:tgtEl>
                                          <p:spTgt spid="31747">
                                            <p:txEl>
                                              <p:pRg st="1" end="1"/>
                                            </p:txEl>
                                          </p:spTgt>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15" dur="500"/>
                                        <p:tgtEl>
                                          <p:spTgt spid="31747">
                                            <p:txEl>
                                              <p:pRg st="2" end="2"/>
                                            </p:txEl>
                                          </p:spTgt>
                                        </p:tgtEl>
                                      </p:cBhvr>
                                    </p:animEffect>
                                  </p:childTnLst>
                                </p:cTn>
                              </p:par>
                            </p:childTnLst>
                          </p:cTn>
                        </p:par>
                        <p:par>
                          <p:cTn id="16" fill="hold">
                            <p:stCondLst>
                              <p:cond delay="4500"/>
                            </p:stCondLst>
                            <p:childTnLst>
                              <p:par>
                                <p:cTn id="17" presetID="3" presetClass="entr" presetSubtype="10" fill="hold" grpId="0" nodeType="afterEffect">
                                  <p:stCondLst>
                                    <p:cond delay="1000"/>
                                  </p:stCondLst>
                                  <p:childTnLst>
                                    <p:set>
                                      <p:cBhvr>
                                        <p:cTn id="18" dur="1" fill="hold">
                                          <p:stCondLst>
                                            <p:cond delay="0"/>
                                          </p:stCondLst>
                                        </p:cTn>
                                        <p:tgtEl>
                                          <p:spTgt spid="31747">
                                            <p:txEl>
                                              <p:pRg st="3" end="3"/>
                                            </p:txEl>
                                          </p:spTgt>
                                        </p:tgtEl>
                                        <p:attrNameLst>
                                          <p:attrName>style.visibility</p:attrName>
                                        </p:attrNameLst>
                                      </p:cBhvr>
                                      <p:to>
                                        <p:strVal val="visible"/>
                                      </p:to>
                                    </p:set>
                                    <p:animEffect transition="in" filter="blinds(horizontal)">
                                      <p:cBhvr>
                                        <p:cTn id="19" dur="500"/>
                                        <p:tgtEl>
                                          <p:spTgt spid="31747">
                                            <p:txEl>
                                              <p:pRg st="3" end="3"/>
                                            </p:txEl>
                                          </p:spTgt>
                                        </p:tgtEl>
                                      </p:cBhvr>
                                    </p:animEffect>
                                  </p:childTnLst>
                                </p:cTn>
                              </p:par>
                            </p:childTnLst>
                          </p:cTn>
                        </p:par>
                        <p:par>
                          <p:cTn id="20" fill="hold">
                            <p:stCondLst>
                              <p:cond delay="6000"/>
                            </p:stCondLst>
                            <p:childTnLst>
                              <p:par>
                                <p:cTn id="21" presetID="3" presetClass="entr" presetSubtype="10" fill="hold" grpId="0" nodeType="afterEffect">
                                  <p:stCondLst>
                                    <p:cond delay="1000"/>
                                  </p:stCondLst>
                                  <p:childTnLst>
                                    <p:set>
                                      <p:cBhvr>
                                        <p:cTn id="22" dur="1" fill="hold">
                                          <p:stCondLst>
                                            <p:cond delay="0"/>
                                          </p:stCondLst>
                                        </p:cTn>
                                        <p:tgtEl>
                                          <p:spTgt spid="31747">
                                            <p:txEl>
                                              <p:pRg st="4" end="4"/>
                                            </p:txEl>
                                          </p:spTgt>
                                        </p:tgtEl>
                                        <p:attrNameLst>
                                          <p:attrName>style.visibility</p:attrName>
                                        </p:attrNameLst>
                                      </p:cBhvr>
                                      <p:to>
                                        <p:strVal val="visible"/>
                                      </p:to>
                                    </p:set>
                                    <p:animEffect transition="in" filter="blinds(horizontal)">
                                      <p:cBhvr>
                                        <p:cTn id="23" dur="500"/>
                                        <p:tgtEl>
                                          <p:spTgt spid="31747">
                                            <p:txEl>
                                              <p:pRg st="4" end="4"/>
                                            </p:txEl>
                                          </p:spTgt>
                                        </p:tgtEl>
                                      </p:cBhvr>
                                    </p:animEffect>
                                  </p:childTnLst>
                                </p:cTn>
                              </p:par>
                            </p:childTnLst>
                          </p:cTn>
                        </p:par>
                        <p:par>
                          <p:cTn id="24" fill="hold">
                            <p:stCondLst>
                              <p:cond delay="7500"/>
                            </p:stCondLst>
                            <p:childTnLst>
                              <p:par>
                                <p:cTn id="25" presetID="3" presetClass="entr" presetSubtype="10" fill="hold" grpId="0" nodeType="afterEffect">
                                  <p:stCondLst>
                                    <p:cond delay="1000"/>
                                  </p:stCondLst>
                                  <p:childTnLst>
                                    <p:set>
                                      <p:cBhvr>
                                        <p:cTn id="26" dur="1" fill="hold">
                                          <p:stCondLst>
                                            <p:cond delay="0"/>
                                          </p:stCondLst>
                                        </p:cTn>
                                        <p:tgtEl>
                                          <p:spTgt spid="31747">
                                            <p:txEl>
                                              <p:pRg st="5" end="5"/>
                                            </p:txEl>
                                          </p:spTgt>
                                        </p:tgtEl>
                                        <p:attrNameLst>
                                          <p:attrName>style.visibility</p:attrName>
                                        </p:attrNameLst>
                                      </p:cBhvr>
                                      <p:to>
                                        <p:strVal val="visible"/>
                                      </p:to>
                                    </p:set>
                                    <p:animEffect transition="in" filter="blinds(horizontal)">
                                      <p:cBhvr>
                                        <p:cTn id="27" dur="500"/>
                                        <p:tgtEl>
                                          <p:spTgt spid="31747">
                                            <p:txEl>
                                              <p:pRg st="5" end="5"/>
                                            </p:txEl>
                                          </p:spTgt>
                                        </p:tgtEl>
                                      </p:cBhvr>
                                    </p:animEffect>
                                  </p:childTnLst>
                                </p:cTn>
                              </p:par>
                            </p:childTnLst>
                          </p:cTn>
                        </p:par>
                        <p:par>
                          <p:cTn id="28" fill="hold">
                            <p:stCondLst>
                              <p:cond delay="9000"/>
                            </p:stCondLst>
                            <p:childTnLst>
                              <p:par>
                                <p:cTn id="29" presetID="3" presetClass="entr" presetSubtype="10" fill="hold" grpId="0" nodeType="afterEffect">
                                  <p:stCondLst>
                                    <p:cond delay="1000"/>
                                  </p:stCondLst>
                                  <p:childTnLst>
                                    <p:set>
                                      <p:cBhvr>
                                        <p:cTn id="30" dur="1" fill="hold">
                                          <p:stCondLst>
                                            <p:cond delay="0"/>
                                          </p:stCondLst>
                                        </p:cTn>
                                        <p:tgtEl>
                                          <p:spTgt spid="31747">
                                            <p:txEl>
                                              <p:pRg st="6" end="6"/>
                                            </p:txEl>
                                          </p:spTgt>
                                        </p:tgtEl>
                                        <p:attrNameLst>
                                          <p:attrName>style.visibility</p:attrName>
                                        </p:attrNameLst>
                                      </p:cBhvr>
                                      <p:to>
                                        <p:strVal val="visible"/>
                                      </p:to>
                                    </p:set>
                                    <p:animEffect transition="in" filter="blinds(horizontal)">
                                      <p:cBhvr>
                                        <p:cTn id="31" dur="500"/>
                                        <p:tgtEl>
                                          <p:spTgt spid="31747">
                                            <p:txEl>
                                              <p:pRg st="6" end="6"/>
                                            </p:txEl>
                                          </p:spTgt>
                                        </p:tgtEl>
                                      </p:cBhvr>
                                    </p:animEffect>
                                  </p:childTnLst>
                                </p:cTn>
                              </p:par>
                            </p:childTnLst>
                          </p:cTn>
                        </p:par>
                        <p:par>
                          <p:cTn id="32" fill="hold">
                            <p:stCondLst>
                              <p:cond delay="10500"/>
                            </p:stCondLst>
                            <p:childTnLst>
                              <p:par>
                                <p:cTn id="33" presetID="3" presetClass="entr" presetSubtype="10" fill="hold" grpId="0" nodeType="afterEffect">
                                  <p:stCondLst>
                                    <p:cond delay="1000"/>
                                  </p:stCondLst>
                                  <p:childTnLst>
                                    <p:set>
                                      <p:cBhvr>
                                        <p:cTn id="34" dur="1" fill="hold">
                                          <p:stCondLst>
                                            <p:cond delay="0"/>
                                          </p:stCondLst>
                                        </p:cTn>
                                        <p:tgtEl>
                                          <p:spTgt spid="31747">
                                            <p:txEl>
                                              <p:pRg st="7" end="7"/>
                                            </p:txEl>
                                          </p:spTgt>
                                        </p:tgtEl>
                                        <p:attrNameLst>
                                          <p:attrName>style.visibility</p:attrName>
                                        </p:attrNameLst>
                                      </p:cBhvr>
                                      <p:to>
                                        <p:strVal val="visible"/>
                                      </p:to>
                                    </p:set>
                                    <p:animEffect transition="in" filter="blinds(horizontal)">
                                      <p:cBhvr>
                                        <p:cTn id="35" dur="500"/>
                                        <p:tgtEl>
                                          <p:spTgt spid="31747">
                                            <p:txEl>
                                              <p:pRg st="7" end="7"/>
                                            </p:txEl>
                                          </p:spTgt>
                                        </p:tgtEl>
                                      </p:cBhvr>
                                    </p:animEffect>
                                  </p:childTnLst>
                                </p:cTn>
                              </p:par>
                            </p:childTnLst>
                          </p:cTn>
                        </p:par>
                        <p:par>
                          <p:cTn id="36" fill="hold">
                            <p:stCondLst>
                              <p:cond delay="12000"/>
                            </p:stCondLst>
                            <p:childTnLst>
                              <p:par>
                                <p:cTn id="37" presetID="3" presetClass="entr" presetSubtype="10" fill="hold" grpId="0" nodeType="afterEffect">
                                  <p:stCondLst>
                                    <p:cond delay="1000"/>
                                  </p:stCondLst>
                                  <p:childTnLst>
                                    <p:set>
                                      <p:cBhvr>
                                        <p:cTn id="38" dur="1" fill="hold">
                                          <p:stCondLst>
                                            <p:cond delay="0"/>
                                          </p:stCondLst>
                                        </p:cTn>
                                        <p:tgtEl>
                                          <p:spTgt spid="31747">
                                            <p:txEl>
                                              <p:pRg st="8" end="8"/>
                                            </p:txEl>
                                          </p:spTgt>
                                        </p:tgtEl>
                                        <p:attrNameLst>
                                          <p:attrName>style.visibility</p:attrName>
                                        </p:attrNameLst>
                                      </p:cBhvr>
                                      <p:to>
                                        <p:strVal val="visible"/>
                                      </p:to>
                                    </p:set>
                                    <p:animEffect transition="in" filter="blinds(horizontal)">
                                      <p:cBhvr>
                                        <p:cTn id="39" dur="5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533400"/>
            <a:ext cx="7467600" cy="762000"/>
          </a:xfrm>
        </p:spPr>
        <p:txBody>
          <a:bodyPr/>
          <a:lstStyle/>
          <a:p>
            <a:r>
              <a:rPr lang="en-US" dirty="0"/>
              <a:t>Remember…</a:t>
            </a:r>
          </a:p>
        </p:txBody>
      </p:sp>
      <p:sp>
        <p:nvSpPr>
          <p:cNvPr id="5" name="Rectangle 4"/>
          <p:cNvSpPr/>
          <p:nvPr/>
        </p:nvSpPr>
        <p:spPr>
          <a:xfrm>
            <a:off x="457200" y="1794808"/>
            <a:ext cx="8229600" cy="1938992"/>
          </a:xfrm>
          <a:prstGeom prst="rect">
            <a:avLst/>
          </a:prstGeom>
        </p:spPr>
        <p:txBody>
          <a:bodyPr wrap="square">
            <a:spAutoFit/>
          </a:bodyPr>
          <a:lstStyle/>
          <a:p>
            <a:pPr>
              <a:buClr>
                <a:schemeClr val="tx2"/>
              </a:buClr>
              <a:buSzPct val="110000"/>
            </a:pPr>
            <a:r>
              <a:rPr lang="en-US" b="1" dirty="0" smtClean="0"/>
              <a:t>Trivia #3</a:t>
            </a:r>
            <a:r>
              <a:rPr lang="en-US" dirty="0" smtClean="0"/>
              <a:t>:  Employers reported 6.2 million non-fatal injuries and illnesses among mowers during 1996, and 5.8 million of those cases resulted in either lost work time, medical treatment or a job transfer, according to the Bureau of Labor Statistics. </a:t>
            </a:r>
            <a:endParaRPr lang="en-US" dirty="0"/>
          </a:p>
        </p:txBody>
      </p:sp>
      <p:sp>
        <p:nvSpPr>
          <p:cNvPr id="6" name="Rounded Rectangle 5"/>
          <p:cNvSpPr/>
          <p:nvPr/>
        </p:nvSpPr>
        <p:spPr>
          <a:xfrm>
            <a:off x="762000" y="3886200"/>
            <a:ext cx="7543800" cy="177069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ct val="50000"/>
              </a:spcAft>
              <a:buClr>
                <a:schemeClr val="tx2"/>
              </a:buClr>
              <a:buSzPct val="110000"/>
            </a:pPr>
            <a:r>
              <a:rPr lang="en-US" sz="2800" b="1" dirty="0" smtClean="0">
                <a:latin typeface="Arial Black" pitchFamily="34" charset="0"/>
              </a:rPr>
              <a:t>Never remove guards, flashing lights or Slow Moving Vehicle signs…..</a:t>
            </a:r>
          </a:p>
          <a:p>
            <a:pPr algn="ctr">
              <a:spcAft>
                <a:spcPct val="50000"/>
              </a:spcAft>
              <a:buClr>
                <a:schemeClr val="tx2"/>
              </a:buClr>
              <a:buSzPct val="110000"/>
            </a:pPr>
            <a:r>
              <a:rPr lang="en-US" sz="2800" b="1" dirty="0" smtClean="0">
                <a:latin typeface="Arial Black" pitchFamily="34" charset="0"/>
              </a:rPr>
              <a:t>even if they are bothering you.</a:t>
            </a:r>
            <a:endParaRPr lang="en-US" sz="2800" b="1" dirty="0">
              <a:latin typeface="Arial Black"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NJSBGA Training Master</Template>
  <TotalTime>643</TotalTime>
  <Words>1640</Words>
  <Application>Microsoft Office PowerPoint</Application>
  <PresentationFormat>On-screen Show (4:3)</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MOWER SAFETY</vt:lpstr>
      <vt:lpstr>Getting Started</vt:lpstr>
      <vt:lpstr>Terms used in this training program:</vt:lpstr>
      <vt:lpstr>Remember…</vt:lpstr>
      <vt:lpstr>Pre-Operation Procedures</vt:lpstr>
      <vt:lpstr>Pre-Operation Procedures</vt:lpstr>
      <vt:lpstr>Remember… </vt:lpstr>
      <vt:lpstr>Safety Checklist</vt:lpstr>
      <vt:lpstr>Remember…</vt:lpstr>
      <vt:lpstr>Protective Gear</vt:lpstr>
      <vt:lpstr>Remember…</vt:lpstr>
      <vt:lpstr>Operating Procedures</vt:lpstr>
      <vt:lpstr>General Safety Guidelines</vt:lpstr>
      <vt:lpstr>Remember…</vt:lpstr>
      <vt:lpstr>Operating on Uneven Ground</vt:lpstr>
      <vt:lpstr>Operating on Uneven Ground</vt:lpstr>
      <vt:lpstr>Operating on Uneven Ground</vt:lpstr>
      <vt:lpstr>Operating on Uneven Ground</vt:lpstr>
      <vt:lpstr>Thrown Object Hazards</vt:lpstr>
      <vt:lpstr>Thrown Object Hazards</vt:lpstr>
    </vt:vector>
  </TitlesOfParts>
  <Company>Oklahoma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Mower Safety</dc:title>
  <dc:creator>OSU EHS</dc:creator>
  <cp:lastModifiedBy>Dad</cp:lastModifiedBy>
  <cp:revision>106</cp:revision>
  <cp:lastPrinted>1601-01-01T00:00:00Z</cp:lastPrinted>
  <dcterms:created xsi:type="dcterms:W3CDTF">2003-08-27T13:26:25Z</dcterms:created>
  <dcterms:modified xsi:type="dcterms:W3CDTF">2011-01-25T18:26:24Z</dcterms:modified>
</cp:coreProperties>
</file>