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323" r:id="rId6"/>
    <p:sldId id="260" r:id="rId7"/>
    <p:sldId id="274" r:id="rId8"/>
    <p:sldId id="275" r:id="rId9"/>
    <p:sldId id="311" r:id="rId10"/>
    <p:sldId id="312" r:id="rId11"/>
    <p:sldId id="313" r:id="rId12"/>
    <p:sldId id="314" r:id="rId13"/>
    <p:sldId id="343" r:id="rId14"/>
    <p:sldId id="261" r:id="rId15"/>
    <p:sldId id="354" r:id="rId16"/>
    <p:sldId id="340" r:id="rId17"/>
    <p:sldId id="278" r:id="rId18"/>
    <p:sldId id="279" r:id="rId19"/>
    <p:sldId id="280" r:id="rId20"/>
    <p:sldId id="281" r:id="rId21"/>
    <p:sldId id="324" r:id="rId22"/>
    <p:sldId id="325" r:id="rId23"/>
    <p:sldId id="364" r:id="rId24"/>
    <p:sldId id="341" r:id="rId25"/>
    <p:sldId id="262" r:id="rId26"/>
    <p:sldId id="352" r:id="rId27"/>
    <p:sldId id="282" r:id="rId28"/>
    <p:sldId id="283" r:id="rId29"/>
    <p:sldId id="315" r:id="rId30"/>
    <p:sldId id="263" r:id="rId31"/>
    <p:sldId id="284" r:id="rId32"/>
    <p:sldId id="285" r:id="rId33"/>
    <p:sldId id="286" r:id="rId34"/>
    <p:sldId id="316" r:id="rId35"/>
    <p:sldId id="317" r:id="rId36"/>
    <p:sldId id="318" r:id="rId37"/>
    <p:sldId id="288" r:id="rId38"/>
    <p:sldId id="320" r:id="rId39"/>
    <p:sldId id="321" r:id="rId40"/>
    <p:sldId id="287" r:id="rId41"/>
    <p:sldId id="319" r:id="rId42"/>
    <p:sldId id="289" r:id="rId43"/>
    <p:sldId id="322" r:id="rId44"/>
    <p:sldId id="351" r:id="rId45"/>
    <p:sldId id="265" r:id="rId46"/>
    <p:sldId id="337" r:id="rId47"/>
    <p:sldId id="300" r:id="rId48"/>
    <p:sldId id="301" r:id="rId49"/>
    <p:sldId id="302" r:id="rId50"/>
    <p:sldId id="344" r:id="rId51"/>
    <p:sldId id="303" r:id="rId52"/>
    <p:sldId id="304" r:id="rId53"/>
    <p:sldId id="305" r:id="rId54"/>
    <p:sldId id="306" r:id="rId55"/>
    <p:sldId id="307" r:id="rId56"/>
    <p:sldId id="345" r:id="rId57"/>
    <p:sldId id="346" r:id="rId58"/>
    <p:sldId id="308" r:id="rId59"/>
    <p:sldId id="309" r:id="rId60"/>
    <p:sldId id="347" r:id="rId61"/>
    <p:sldId id="310" r:id="rId62"/>
    <p:sldId id="266" r:id="rId63"/>
    <p:sldId id="349" r:id="rId64"/>
    <p:sldId id="348" r:id="rId65"/>
    <p:sldId id="267" r:id="rId66"/>
    <p:sldId id="271" r:id="rId67"/>
    <p:sldId id="272" r:id="rId68"/>
    <p:sldId id="353" r:id="rId69"/>
    <p:sldId id="356" r:id="rId70"/>
    <p:sldId id="355" r:id="rId71"/>
    <p:sldId id="363" r:id="rId72"/>
    <p:sldId id="357" r:id="rId73"/>
    <p:sldId id="358" r:id="rId74"/>
    <p:sldId id="359" r:id="rId75"/>
    <p:sldId id="362" r:id="rId76"/>
    <p:sldId id="361" r:id="rId77"/>
    <p:sldId id="360" r:id="rId78"/>
    <p:sldId id="273" r:id="rId79"/>
    <p:sldId id="350" r:id="rId80"/>
    <p:sldId id="339"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50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95" name="Picture 594"/>
          <p:cNvPicPr>
            <a:picLocks noChangeAspect="1"/>
          </p:cNvPicPr>
          <p:nvPr userDrawn="1"/>
        </p:nvPicPr>
        <p:blipFill>
          <a:blip r:embed="rId2"/>
          <a:stretch>
            <a:fillRect/>
          </a:stretch>
        </p:blipFill>
        <p:spPr>
          <a:xfrm>
            <a:off x="314480" y="867257"/>
            <a:ext cx="8524720" cy="5685943"/>
          </a:xfrm>
          <a:prstGeom prst="rect">
            <a:avLst/>
          </a:prstGeom>
        </p:spPr>
      </p:pic>
      <p:sp>
        <p:nvSpPr>
          <p:cNvPr id="8" name="Rounded Rectangle 7"/>
          <p:cNvSpPr/>
          <p:nvPr userDrawn="1"/>
        </p:nvSpPr>
        <p:spPr>
          <a:xfrm>
            <a:off x="152400" y="152400"/>
            <a:ext cx="8839200" cy="6553200"/>
          </a:xfrm>
          <a:prstGeom prst="roundRect">
            <a:avLst>
              <a:gd name="adj" fmla="val 4084"/>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userDrawn="1"/>
        </p:nvSpPr>
        <p:spPr>
          <a:xfrm>
            <a:off x="304800" y="304800"/>
            <a:ext cx="8534400" cy="6248400"/>
          </a:xfrm>
          <a:prstGeom prst="roundRect">
            <a:avLst>
              <a:gd name="adj" fmla="val 3336"/>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3"/>
          <a:stretch>
            <a:fillRect/>
          </a:stretch>
        </p:blipFill>
        <p:spPr>
          <a:xfrm>
            <a:off x="751352" y="445262"/>
            <a:ext cx="5629204" cy="2678938"/>
          </a:xfrm>
          <a:prstGeom prst="rect">
            <a:avLst/>
          </a:prstGeom>
        </p:spPr>
      </p:pic>
      <p:sp>
        <p:nvSpPr>
          <p:cNvPr id="587" name="Oval 586"/>
          <p:cNvSpPr/>
          <p:nvPr userDrawn="1"/>
        </p:nvSpPr>
        <p:spPr>
          <a:xfrm>
            <a:off x="821266" y="507999"/>
            <a:ext cx="2460834" cy="251570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8" name="Group 587"/>
          <p:cNvGrpSpPr/>
          <p:nvPr userDrawn="1"/>
        </p:nvGrpSpPr>
        <p:grpSpPr>
          <a:xfrm>
            <a:off x="906047" y="541103"/>
            <a:ext cx="2236185" cy="2410949"/>
            <a:chOff x="152400" y="221480"/>
            <a:chExt cx="1541715" cy="1607320"/>
          </a:xfrm>
        </p:grpSpPr>
        <p:sp>
          <p:nvSpPr>
            <p:cNvPr id="589" name="Oval 588"/>
            <p:cNvSpPr/>
            <p:nvPr userDrawn="1"/>
          </p:nvSpPr>
          <p:spPr>
            <a:xfrm>
              <a:off x="457200" y="609600"/>
              <a:ext cx="914400" cy="838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0" name="Picture 589"/>
            <p:cNvPicPr>
              <a:picLocks noChangeAspect="1"/>
            </p:cNvPicPr>
            <p:nvPr userDrawn="1"/>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5490" t="22222" r="16928" b="23333"/>
            <a:stretch/>
          </p:blipFill>
          <p:spPr>
            <a:xfrm>
              <a:off x="152400" y="221480"/>
              <a:ext cx="1541715" cy="1607320"/>
            </a:xfrm>
            <a:prstGeom prst="rect">
              <a:avLst/>
            </a:prstGeom>
          </p:spPr>
        </p:pic>
      </p:grpSp>
      <p:grpSp>
        <p:nvGrpSpPr>
          <p:cNvPr id="591" name="Group 590"/>
          <p:cNvGrpSpPr/>
          <p:nvPr userDrawn="1"/>
        </p:nvGrpSpPr>
        <p:grpSpPr>
          <a:xfrm>
            <a:off x="6253900" y="444500"/>
            <a:ext cx="2284763" cy="3060700"/>
            <a:chOff x="85389" y="223350"/>
            <a:chExt cx="1604463" cy="2401125"/>
          </a:xfrm>
        </p:grpSpPr>
        <p:pic>
          <p:nvPicPr>
            <p:cNvPr id="592" name="Picture 591"/>
            <p:cNvPicPr>
              <a:picLocks noChangeAspect="1"/>
            </p:cNvPicPr>
            <p:nvPr userDrawn="1"/>
          </p:nvPicPr>
          <p:blipFill>
            <a:blip r:embed="rId5"/>
            <a:stretch>
              <a:fillRect/>
            </a:stretch>
          </p:blipFill>
          <p:spPr>
            <a:xfrm>
              <a:off x="148137" y="223350"/>
              <a:ext cx="1541715" cy="2401125"/>
            </a:xfrm>
            <a:prstGeom prst="rect">
              <a:avLst/>
            </a:prstGeom>
          </p:spPr>
        </p:pic>
        <p:sp>
          <p:nvSpPr>
            <p:cNvPr id="593" name="TextBox 592"/>
            <p:cNvSpPr txBox="1"/>
            <p:nvPr userDrawn="1"/>
          </p:nvSpPr>
          <p:spPr>
            <a:xfrm>
              <a:off x="85389" y="451599"/>
              <a:ext cx="1039066" cy="646331"/>
            </a:xfrm>
            <a:prstGeom prst="rect">
              <a:avLst/>
            </a:prstGeom>
            <a:noFill/>
          </p:spPr>
          <p:txBody>
            <a:bodyPr wrap="none" rtlCol="0">
              <a:spAutoFit/>
            </a:bodyPr>
            <a:lstStyle/>
            <a:p>
              <a:pPr algn="ctr"/>
              <a:r>
                <a:rPr lang="en-US" sz="1200" b="1" dirty="0" smtClean="0">
                  <a:latin typeface="Arial" panose="020B0604020202020204" pitchFamily="34" charset="0"/>
                  <a:cs typeface="Arial" panose="020B0604020202020204" pitchFamily="34" charset="0"/>
                </a:rPr>
                <a:t>NJSBGA</a:t>
              </a:r>
            </a:p>
            <a:p>
              <a:pPr algn="ctr"/>
              <a:r>
                <a:rPr lang="en-US" sz="1200" b="1" dirty="0" smtClean="0">
                  <a:latin typeface="Arial" panose="020B0604020202020204" pitchFamily="34" charset="0"/>
                  <a:cs typeface="Arial" panose="020B0604020202020204" pitchFamily="34" charset="0"/>
                </a:rPr>
                <a:t>APPROVED</a:t>
              </a:r>
            </a:p>
            <a:p>
              <a:pPr algn="ctr"/>
              <a:r>
                <a:rPr lang="en-US" sz="1200" b="1" dirty="0" smtClean="0">
                  <a:latin typeface="Arial" panose="020B0604020202020204" pitchFamily="34" charset="0"/>
                  <a:cs typeface="Arial" panose="020B0604020202020204" pitchFamily="34" charset="0"/>
                </a:rPr>
                <a:t>TRAINING</a:t>
              </a:r>
              <a:endParaRPr lang="en-US" sz="1200" b="1" dirty="0">
                <a:latin typeface="Arial" panose="020B0604020202020204" pitchFamily="34" charset="0"/>
                <a:cs typeface="Arial" panose="020B0604020202020204" pitchFamily="34" charset="0"/>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33600" y="274638"/>
            <a:ext cx="67818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2133600" y="1600200"/>
            <a:ext cx="6781800" cy="5029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18" name="Group 17"/>
          <p:cNvGrpSpPr/>
          <p:nvPr userDrawn="1"/>
        </p:nvGrpSpPr>
        <p:grpSpPr>
          <a:xfrm>
            <a:off x="262578" y="316078"/>
            <a:ext cx="1684753" cy="1732852"/>
            <a:chOff x="152400" y="221480"/>
            <a:chExt cx="1541715" cy="1607320"/>
          </a:xfrm>
        </p:grpSpPr>
        <p:sp>
          <p:nvSpPr>
            <p:cNvPr id="19" name="Oval 18"/>
            <p:cNvSpPr/>
            <p:nvPr userDrawn="1"/>
          </p:nvSpPr>
          <p:spPr>
            <a:xfrm>
              <a:off x="457200" y="609600"/>
              <a:ext cx="914400" cy="838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5490" t="22222" r="16928" b="23333"/>
            <a:stretch/>
          </p:blipFill>
          <p:spPr>
            <a:xfrm>
              <a:off x="152400" y="221480"/>
              <a:ext cx="1541715" cy="1607320"/>
            </a:xfrm>
            <a:prstGeom prst="rect">
              <a:avLst/>
            </a:prstGeom>
          </p:spPr>
        </p:pic>
      </p:grpSp>
      <p:pic>
        <p:nvPicPr>
          <p:cNvPr id="4" name="Picture 3"/>
          <p:cNvPicPr>
            <a:picLocks noChangeAspect="1"/>
          </p:cNvPicPr>
          <p:nvPr userDrawn="1"/>
        </p:nvPicPr>
        <p:blipFill rotWithShape="1">
          <a:blip r:embed="rId3">
            <a:clrChange>
              <a:clrFrom>
                <a:srgbClr val="E6E6E6"/>
              </a:clrFrom>
              <a:clrTo>
                <a:srgbClr val="E6E6E6">
                  <a:alpha val="0"/>
                </a:srgbClr>
              </a:clrTo>
            </a:clrChange>
            <a:extLst>
              <a:ext uri="{28A0092B-C50C-407E-A947-70E740481C1C}">
                <a14:useLocalDpi xmlns:a14="http://schemas.microsoft.com/office/drawing/2010/main" val="0"/>
              </a:ext>
            </a:extLst>
          </a:blip>
          <a:srcRect l="7732" t="7794" r="6375" b="15732"/>
          <a:stretch/>
        </p:blipFill>
        <p:spPr>
          <a:xfrm rot="1639692">
            <a:off x="149411" y="2187193"/>
            <a:ext cx="1944072" cy="1738715"/>
          </a:xfrm>
          <a:prstGeom prst="rect">
            <a:avLst/>
          </a:prstGeom>
          <a:ln>
            <a:noFill/>
          </a:ln>
        </p:spPr>
      </p:pic>
      <p:sp>
        <p:nvSpPr>
          <p:cNvPr id="7" name="Round Same Side Corner Rectangle 6"/>
          <p:cNvSpPr/>
          <p:nvPr userDrawn="1"/>
        </p:nvSpPr>
        <p:spPr>
          <a:xfrm rot="16200000">
            <a:off x="-2095501" y="2552700"/>
            <a:ext cx="6400800" cy="1752600"/>
          </a:xfrm>
          <a:prstGeom prst="round2SameRect">
            <a:avLst/>
          </a:prstGeom>
          <a:noFill/>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a:solidFill>
                  <a:srgbClr val="0070C0"/>
                </a:solidFill>
              </a:ln>
            </a:endParaRPr>
          </a:p>
        </p:txBody>
      </p:sp>
      <p:grpSp>
        <p:nvGrpSpPr>
          <p:cNvPr id="21" name="Group 20"/>
          <p:cNvGrpSpPr/>
          <p:nvPr userDrawn="1"/>
        </p:nvGrpSpPr>
        <p:grpSpPr>
          <a:xfrm>
            <a:off x="262578" y="4114800"/>
            <a:ext cx="1600200" cy="2444750"/>
            <a:chOff x="85389" y="223350"/>
            <a:chExt cx="1604463" cy="2401125"/>
          </a:xfrm>
        </p:grpSpPr>
        <p:pic>
          <p:nvPicPr>
            <p:cNvPr id="22" name="Picture 21"/>
            <p:cNvPicPr>
              <a:picLocks noChangeAspect="1"/>
            </p:cNvPicPr>
            <p:nvPr userDrawn="1"/>
          </p:nvPicPr>
          <p:blipFill>
            <a:blip r:embed="rId4"/>
            <a:stretch>
              <a:fillRect/>
            </a:stretch>
          </p:blipFill>
          <p:spPr>
            <a:xfrm>
              <a:off x="148137" y="223350"/>
              <a:ext cx="1541715" cy="2401125"/>
            </a:xfrm>
            <a:prstGeom prst="rect">
              <a:avLst/>
            </a:prstGeom>
          </p:spPr>
        </p:pic>
        <p:sp>
          <p:nvSpPr>
            <p:cNvPr id="23" name="TextBox 22"/>
            <p:cNvSpPr txBox="1"/>
            <p:nvPr userDrawn="1"/>
          </p:nvSpPr>
          <p:spPr>
            <a:xfrm>
              <a:off x="85389" y="451599"/>
              <a:ext cx="1039066" cy="646331"/>
            </a:xfrm>
            <a:prstGeom prst="rect">
              <a:avLst/>
            </a:prstGeom>
            <a:noFill/>
          </p:spPr>
          <p:txBody>
            <a:bodyPr wrap="none" rtlCol="0">
              <a:spAutoFit/>
            </a:bodyPr>
            <a:lstStyle/>
            <a:p>
              <a:pPr algn="ctr"/>
              <a:r>
                <a:rPr lang="en-US" sz="1200" b="1" dirty="0" smtClean="0">
                  <a:latin typeface="Arial" panose="020B0604020202020204" pitchFamily="34" charset="0"/>
                  <a:cs typeface="Arial" panose="020B0604020202020204" pitchFamily="34" charset="0"/>
                </a:rPr>
                <a:t>NJSBGA</a:t>
              </a:r>
            </a:p>
            <a:p>
              <a:pPr algn="ctr"/>
              <a:r>
                <a:rPr lang="en-US" sz="1200" b="1" dirty="0" smtClean="0">
                  <a:latin typeface="Arial" panose="020B0604020202020204" pitchFamily="34" charset="0"/>
                  <a:cs typeface="Arial" panose="020B0604020202020204" pitchFamily="34" charset="0"/>
                </a:rPr>
                <a:t>APPROVED</a:t>
              </a:r>
            </a:p>
            <a:p>
              <a:pPr algn="ctr"/>
              <a:r>
                <a:rPr lang="en-US" sz="1200" b="1" dirty="0" smtClean="0">
                  <a:latin typeface="Arial" panose="020B0604020202020204" pitchFamily="34" charset="0"/>
                  <a:cs typeface="Arial" panose="020B0604020202020204" pitchFamily="34" charset="0"/>
                </a:rPr>
                <a:t>TRAINING</a:t>
              </a:r>
              <a:endParaRPr lang="en-US" sz="1200" b="1" dirty="0">
                <a:latin typeface="Arial" panose="020B0604020202020204" pitchFamily="34" charset="0"/>
                <a:cs typeface="Arial" panose="020B0604020202020204" pitchFamily="34"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3E9C05-E6B0-4BF7-8DBD-BC5D322D05B6}" type="datetimeFigureOut">
              <a:rPr lang="en-US" smtClean="0"/>
              <a:pPr/>
              <a:t>3/29/2015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990FAE-08E7-4C2F-9E90-802A822638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safetynetlms.com/wp-content/uploads/2012/12/ghs-training.jp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10.gif"/><Relationship Id="rId2" Type="http://schemas.openxmlformats.org/officeDocument/2006/relationships/hyperlink" Target="http://clcbulbs.com/wp-content/uploads/2012/03/hidmetal_middle.gif" TargetMode="External"/><Relationship Id="rId1" Type="http://schemas.openxmlformats.org/officeDocument/2006/relationships/slideLayout" Target="../slideLayouts/slideLayout2.xml"/><Relationship Id="rId6" Type="http://schemas.openxmlformats.org/officeDocument/2006/relationships/hyperlink" Target="http://clcbulbs.com/wp-content/uploads/2012/03/hid_sodium_middle.gif" TargetMode="External"/><Relationship Id="rId5" Type="http://schemas.openxmlformats.org/officeDocument/2006/relationships/image" Target="../media/image9.gif"/><Relationship Id="rId4" Type="http://schemas.openxmlformats.org/officeDocument/2006/relationships/hyperlink" Target="http://clcbulbs.com/wp-content/uploads/2012/03/hidmercury.gif"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819400" y="2438400"/>
            <a:ext cx="3657600" cy="1774825"/>
          </a:xfrm>
        </p:spPr>
        <p:txBody>
          <a:bodyPr>
            <a:noAutofit/>
          </a:bodyPr>
          <a:lstStyle/>
          <a:p>
            <a:r>
              <a:rPr lang="en-US" sz="9600" dirty="0" smtClean="0">
                <a:ln w="19050">
                  <a:solidFill>
                    <a:srgbClr val="FF0000"/>
                  </a:solidFill>
                </a:ln>
                <a:effectLst>
                  <a:outerShdw blurRad="50800" dist="38100" algn="l" rotWithShape="0">
                    <a:prstClr val="black">
                      <a:alpha val="40000"/>
                    </a:prstClr>
                  </a:outerShdw>
                </a:effectLst>
                <a:latin typeface="Arial Black" panose="020B0A04020102020204" pitchFamily="34" charset="0"/>
              </a:rPr>
              <a:t>2014</a:t>
            </a:r>
            <a:endParaRPr lang="en-US" sz="9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Black" pitchFamily="34" charset="0"/>
              </a:rPr>
              <a:t>HID Lighting Inspections</a:t>
            </a:r>
            <a:endParaRPr lang="en-US" dirty="0"/>
          </a:p>
        </p:txBody>
      </p:sp>
      <p:sp>
        <p:nvSpPr>
          <p:cNvPr id="3" name="Content Placeholder 2"/>
          <p:cNvSpPr>
            <a:spLocks noGrp="1"/>
          </p:cNvSpPr>
          <p:nvPr>
            <p:ph idx="1"/>
          </p:nvPr>
        </p:nvSpPr>
        <p:spPr/>
        <p:txBody>
          <a:bodyPr/>
          <a:lstStyle/>
          <a:p>
            <a:r>
              <a:rPr lang="en-US" sz="2800" dirty="0"/>
              <a:t>To protect against HID light hazards, your Operations Department should train workers in the following items: </a:t>
            </a:r>
          </a:p>
          <a:p>
            <a:pPr lvl="1"/>
            <a:r>
              <a:rPr lang="en-US" sz="2400" dirty="0"/>
              <a:t>Know where these light sources are located in their work area and how the lights can become hazardous.</a:t>
            </a:r>
          </a:p>
          <a:p>
            <a:pPr lvl="1"/>
            <a:r>
              <a:rPr lang="en-US" sz="2400" dirty="0"/>
              <a:t>Be familiar with how to report observations of broken glass and cracked bulbs and covers, as well as incidents in which lights may have been struck with equipment or other objects. </a:t>
            </a:r>
          </a:p>
          <a:p>
            <a:pPr lvl="1"/>
            <a:r>
              <a:rPr lang="en-US" sz="2400" b="1" i="1" dirty="0">
                <a:solidFill>
                  <a:srgbClr val="FF0000"/>
                </a:solidFill>
              </a:rPr>
              <a:t>Be aware that the lights may still work even when damaged. </a:t>
            </a:r>
          </a:p>
        </p:txBody>
      </p:sp>
    </p:spTree>
    <p:extLst>
      <p:ext uri="{BB962C8B-B14F-4D97-AF65-F5344CB8AC3E}">
        <p14:creationId xmlns:p14="http://schemas.microsoft.com/office/powerpoint/2010/main" val="1954523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SAFETY CONCERNS</a:t>
            </a:r>
            <a:endParaRPr lang="en-US" sz="6000" b="1" dirty="0"/>
          </a:p>
        </p:txBody>
      </p:sp>
      <p:sp>
        <p:nvSpPr>
          <p:cNvPr id="3" name="Content Placeholder 2"/>
          <p:cNvSpPr>
            <a:spLocks noGrp="1"/>
          </p:cNvSpPr>
          <p:nvPr>
            <p:ph idx="1"/>
          </p:nvPr>
        </p:nvSpPr>
        <p:spPr/>
        <p:txBody>
          <a:bodyPr>
            <a:normAutofit lnSpcReduction="10000"/>
          </a:bodyPr>
          <a:lstStyle/>
          <a:p>
            <a:r>
              <a:rPr lang="en-US" sz="2800" dirty="0"/>
              <a:t>Know how to take proper safety precautions when inspecting or replacing lights. </a:t>
            </a:r>
          </a:p>
          <a:p>
            <a:pPr lvl="2"/>
            <a:r>
              <a:rPr lang="en-US" dirty="0"/>
              <a:t>Properly disconnect the power when removing bulbs</a:t>
            </a:r>
          </a:p>
          <a:p>
            <a:pPr lvl="2"/>
            <a:r>
              <a:rPr lang="en-US" dirty="0"/>
              <a:t>Always check exposed electrical contacts with an appropriate sensor before making contact.</a:t>
            </a:r>
          </a:p>
          <a:p>
            <a:pPr lvl="2"/>
            <a:r>
              <a:rPr lang="en-US" dirty="0"/>
              <a:t>If lights are not SELF EXTINGUISHING, check for cracks in bulb.</a:t>
            </a:r>
          </a:p>
          <a:p>
            <a:pPr lvl="2"/>
            <a:r>
              <a:rPr lang="en-US" dirty="0"/>
              <a:t>Check for cracks in plastic fixture shields that surround the interior of the light fixture. </a:t>
            </a:r>
          </a:p>
          <a:p>
            <a:endParaRPr lang="en-US" dirty="0"/>
          </a:p>
        </p:txBody>
      </p:sp>
    </p:spTree>
    <p:extLst>
      <p:ext uri="{BB962C8B-B14F-4D97-AF65-F5344CB8AC3E}">
        <p14:creationId xmlns:p14="http://schemas.microsoft.com/office/powerpoint/2010/main" val="3416918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6648" y="228600"/>
            <a:ext cx="6854952" cy="2092881"/>
          </a:xfrm>
          <a:prstGeom prst="rect">
            <a:avLst/>
          </a:prstGeom>
        </p:spPr>
        <p:txBody>
          <a:bodyPr wrap="square">
            <a:spAutoFit/>
          </a:bodyPr>
          <a:lstStyle/>
          <a:p>
            <a:pPr algn="ctr"/>
            <a:r>
              <a:rPr lang="en-US" sz="2800" b="1" dirty="0"/>
              <a:t>TITLE 21--FOOD AND DRUGS</a:t>
            </a:r>
            <a:r>
              <a:rPr lang="en-US" sz="2000" dirty="0"/>
              <a:t/>
            </a:r>
            <a:br>
              <a:rPr lang="en-US" sz="2000" dirty="0"/>
            </a:br>
            <a:r>
              <a:rPr lang="en-US" sz="2400" b="1" dirty="0"/>
              <a:t>CHAPTER I--FDA</a:t>
            </a:r>
            <a:r>
              <a:rPr lang="en-US" sz="2000" dirty="0"/>
              <a:t/>
            </a:r>
            <a:br>
              <a:rPr lang="en-US" sz="2000" dirty="0"/>
            </a:br>
            <a:r>
              <a:rPr lang="en-US" sz="2000" b="1" dirty="0"/>
              <a:t>DEPT OF HEALTH AND HUMAN SERVICES</a:t>
            </a:r>
            <a:r>
              <a:rPr lang="en-US" sz="2000" dirty="0"/>
              <a:t/>
            </a:r>
            <a:br>
              <a:rPr lang="en-US" sz="2000" dirty="0"/>
            </a:br>
            <a:r>
              <a:rPr lang="en-US" sz="2000" b="1" dirty="0"/>
              <a:t>SUBCHAPTER J--RADIOLOGICAL </a:t>
            </a:r>
            <a:r>
              <a:rPr lang="en-US" sz="2000" b="1" dirty="0" smtClean="0"/>
              <a:t>HEALTH</a:t>
            </a:r>
            <a:r>
              <a:rPr lang="en-US" sz="2400" dirty="0"/>
              <a:t> </a:t>
            </a:r>
            <a:br>
              <a:rPr lang="en-US" sz="2400" dirty="0"/>
            </a:br>
            <a:r>
              <a:rPr lang="en-US" sz="1600" dirty="0"/>
              <a:t>PART 1040 -- PERFORMANCE STANDARDS FOR LIGHT-EMITTING PRODUCTS</a:t>
            </a:r>
            <a:br>
              <a:rPr lang="en-US" sz="1600" dirty="0"/>
            </a:br>
            <a:r>
              <a:rPr lang="en-US" dirty="0"/>
              <a:t>Sec. 1040.30 High-intensity mercury vapor discharge lamps.</a:t>
            </a:r>
          </a:p>
        </p:txBody>
      </p:sp>
      <p:sp>
        <p:nvSpPr>
          <p:cNvPr id="5" name="Rectangle 4"/>
          <p:cNvSpPr/>
          <p:nvPr/>
        </p:nvSpPr>
        <p:spPr>
          <a:xfrm>
            <a:off x="2200656" y="2847749"/>
            <a:ext cx="6781800" cy="2751522"/>
          </a:xfrm>
          <a:prstGeom prst="rect">
            <a:avLst/>
          </a:prstGeom>
        </p:spPr>
        <p:txBody>
          <a:bodyPr wrap="square">
            <a:spAutoFit/>
          </a:bodyPr>
          <a:lstStyle/>
          <a:p>
            <a:pPr algn="ctr">
              <a:lnSpc>
                <a:spcPct val="80000"/>
              </a:lnSpc>
            </a:pPr>
            <a:r>
              <a:rPr lang="en-US" sz="2400" b="1" dirty="0"/>
              <a:t>"WARNING: This lamp can cause serious skin burn and eye inflammation from shortwave ultraviolet radiation if outer envelope of the lamp is broken or punctured. Do not use where people will remain for more than a few minutes unless adequate shielding or other safety precautions are used. Lamps that will automatically extinguish when the outer envelope is broken or punctured are commercially available."</a:t>
            </a:r>
            <a:endParaRPr lang="en-US" sz="2400" dirty="0"/>
          </a:p>
        </p:txBody>
      </p:sp>
      <p:sp>
        <p:nvSpPr>
          <p:cNvPr id="6" name="TextBox 5"/>
          <p:cNvSpPr txBox="1"/>
          <p:nvPr/>
        </p:nvSpPr>
        <p:spPr>
          <a:xfrm>
            <a:off x="2136648" y="2324529"/>
            <a:ext cx="6854952" cy="523220"/>
          </a:xfrm>
          <a:prstGeom prst="rect">
            <a:avLst/>
          </a:prstGeom>
          <a:noFill/>
        </p:spPr>
        <p:txBody>
          <a:bodyPr wrap="square" rtlCol="0">
            <a:spAutoFit/>
          </a:bodyPr>
          <a:lstStyle/>
          <a:p>
            <a:pPr algn="ctr"/>
            <a:r>
              <a:rPr lang="en-US" sz="2800" b="1" dirty="0" smtClean="0"/>
              <a:t>LOOK FOR THIS LABEL!</a:t>
            </a:r>
            <a:endParaRPr lang="en-US" sz="2800" b="1" dirty="0"/>
          </a:p>
        </p:txBody>
      </p:sp>
      <p:sp>
        <p:nvSpPr>
          <p:cNvPr id="2" name="Rectangle 1"/>
          <p:cNvSpPr/>
          <p:nvPr/>
        </p:nvSpPr>
        <p:spPr>
          <a:xfrm>
            <a:off x="2209800" y="5599271"/>
            <a:ext cx="6781800" cy="1200329"/>
          </a:xfrm>
          <a:prstGeom prst="rect">
            <a:avLst/>
          </a:prstGeom>
        </p:spPr>
        <p:txBody>
          <a:bodyPr wrap="square">
            <a:spAutoFit/>
          </a:bodyPr>
          <a:lstStyle/>
          <a:p>
            <a:pPr algn="ctr"/>
            <a:r>
              <a:rPr lang="en-US" b="1" dirty="0">
                <a:latin typeface="Arial" panose="020B0604020202020204" pitchFamily="34" charset="0"/>
                <a:cs typeface="Arial" panose="020B0604020202020204" pitchFamily="34" charset="0"/>
              </a:rPr>
              <a:t>The current National Electric Code advises a full enclosure with a heavy glass or plastic shield for Type R lamps to reduce the potential for breakage and thus lessen the potential of damaged bulbs releasing unshielded UV-light.</a:t>
            </a:r>
          </a:p>
        </p:txBody>
      </p:sp>
    </p:spTree>
    <p:extLst>
      <p:ext uri="{BB962C8B-B14F-4D97-AF65-F5344CB8AC3E}">
        <p14:creationId xmlns:p14="http://schemas.microsoft.com/office/powerpoint/2010/main" val="1878657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b="1" dirty="0" smtClean="0">
                <a:ln w="13462">
                  <a:solidFill>
                    <a:schemeClr val="bg1"/>
                  </a:solidFill>
                  <a:prstDash val="solid"/>
                </a:ln>
                <a:solidFill>
                  <a:srgbClr val="002060"/>
                </a:solidFill>
                <a:effectLst>
                  <a:outerShdw dist="38100" dir="2700000" algn="bl" rotWithShape="0">
                    <a:schemeClr val="accent5"/>
                  </a:outerShdw>
                </a:effectLst>
                <a:latin typeface="Arial Black" panose="020B0A04020102020204" pitchFamily="34" charset="0"/>
              </a:rPr>
              <a:t>2) PCB’s in School’s</a:t>
            </a:r>
            <a:endParaRPr lang="en-US" b="1" dirty="0">
              <a:ln w="13462">
                <a:solidFill>
                  <a:schemeClr val="bg1"/>
                </a:solidFill>
                <a:prstDash val="solid"/>
              </a:ln>
              <a:solidFill>
                <a:srgbClr val="002060"/>
              </a:solidFill>
              <a:effectLst>
                <a:outerShdw dist="38100" dir="2700000" algn="bl" rotWithShape="0">
                  <a:schemeClr val="accent5"/>
                </a:outerShdw>
              </a:effectLst>
              <a:latin typeface="Arial Black" panose="020B0A04020102020204" pitchFamily="34"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4000" b="16000"/>
          <a:stretch/>
        </p:blipFill>
        <p:spPr>
          <a:xfrm>
            <a:off x="2166257" y="1676400"/>
            <a:ext cx="6749143" cy="4724400"/>
          </a:xfrm>
          <a:prstGeom prst="rect">
            <a:avLst/>
          </a:prstGeom>
        </p:spPr>
      </p:pic>
    </p:spTree>
    <p:extLst>
      <p:ext uri="{BB962C8B-B14F-4D97-AF65-F5344CB8AC3E}">
        <p14:creationId xmlns:p14="http://schemas.microsoft.com/office/powerpoint/2010/main" val="195408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n w="22225">
                  <a:solidFill>
                    <a:schemeClr val="accent2"/>
                  </a:solidFill>
                  <a:prstDash val="solid"/>
                </a:ln>
                <a:solidFill>
                  <a:schemeClr val="accent2">
                    <a:lumMod val="40000"/>
                    <a:lumOff val="60000"/>
                  </a:schemeClr>
                </a:solidFill>
                <a:latin typeface="Arial Black" panose="020B0A04020102020204" pitchFamily="34" charset="0"/>
              </a:rPr>
              <a:t>PCB-Containing </a:t>
            </a:r>
            <a:r>
              <a:rPr lang="en-US" dirty="0" smtClean="0">
                <a:ln w="22225">
                  <a:solidFill>
                    <a:schemeClr val="accent2"/>
                  </a:solidFill>
                  <a:prstDash val="solid"/>
                </a:ln>
                <a:solidFill>
                  <a:schemeClr val="accent2">
                    <a:lumMod val="40000"/>
                    <a:lumOff val="60000"/>
                  </a:schemeClr>
                </a:solidFill>
                <a:latin typeface="Arial Black" panose="020B0A04020102020204" pitchFamily="34" charset="0"/>
              </a:rPr>
              <a:t>FLBs</a:t>
            </a:r>
            <a:br>
              <a:rPr lang="en-US" dirty="0" smtClean="0">
                <a:ln w="22225">
                  <a:solidFill>
                    <a:schemeClr val="accent2"/>
                  </a:solidFill>
                  <a:prstDash val="solid"/>
                </a:ln>
                <a:solidFill>
                  <a:schemeClr val="accent2">
                    <a:lumMod val="40000"/>
                    <a:lumOff val="60000"/>
                  </a:schemeClr>
                </a:solidFill>
                <a:latin typeface="Arial Black" panose="020B0A04020102020204" pitchFamily="34" charset="0"/>
              </a:rPr>
            </a:br>
            <a:r>
              <a:rPr lang="en-US" dirty="0" smtClean="0">
                <a:ln w="22225">
                  <a:solidFill>
                    <a:schemeClr val="accent2"/>
                  </a:solidFill>
                  <a:prstDash val="solid"/>
                </a:ln>
                <a:solidFill>
                  <a:schemeClr val="accent2">
                    <a:lumMod val="40000"/>
                    <a:lumOff val="60000"/>
                  </a:schemeClr>
                </a:solidFill>
                <a:latin typeface="Arial Black" panose="020B0A04020102020204" pitchFamily="34" charset="0"/>
              </a:rPr>
              <a:t>in </a:t>
            </a:r>
            <a:r>
              <a:rPr lang="en-US" dirty="0">
                <a:ln w="22225">
                  <a:solidFill>
                    <a:schemeClr val="accent2"/>
                  </a:solidFill>
                  <a:prstDash val="solid"/>
                </a:ln>
                <a:solidFill>
                  <a:schemeClr val="accent2">
                    <a:lumMod val="40000"/>
                    <a:lumOff val="60000"/>
                  </a:schemeClr>
                </a:solidFill>
                <a:latin typeface="Arial Black" panose="020B0A04020102020204" pitchFamily="34" charset="0"/>
              </a:rPr>
              <a:t>School Buildings</a:t>
            </a:r>
          </a:p>
        </p:txBody>
      </p:sp>
      <p:sp>
        <p:nvSpPr>
          <p:cNvPr id="3" name="Content Placeholder 2"/>
          <p:cNvSpPr>
            <a:spLocks noGrp="1"/>
          </p:cNvSpPr>
          <p:nvPr>
            <p:ph idx="1"/>
          </p:nvPr>
        </p:nvSpPr>
        <p:spPr/>
        <p:txBody>
          <a:bodyPr/>
          <a:lstStyle/>
          <a:p>
            <a:r>
              <a:rPr lang="en-US" dirty="0">
                <a:solidFill>
                  <a:srgbClr val="040E08"/>
                </a:solidFill>
              </a:rPr>
              <a:t>Recent reports from schools in New York and New Jersey show that FLB failures are not </a:t>
            </a:r>
            <a:r>
              <a:rPr lang="en-US" dirty="0" smtClean="0">
                <a:solidFill>
                  <a:srgbClr val="040E08"/>
                </a:solidFill>
              </a:rPr>
              <a:t>uncommon.</a:t>
            </a:r>
          </a:p>
          <a:p>
            <a:r>
              <a:rPr lang="en-US" dirty="0" smtClean="0">
                <a:solidFill>
                  <a:srgbClr val="040E08"/>
                </a:solidFill>
              </a:rPr>
              <a:t>From </a:t>
            </a:r>
            <a:r>
              <a:rPr lang="en-US" dirty="0">
                <a:solidFill>
                  <a:srgbClr val="040E08"/>
                </a:solidFill>
              </a:rPr>
              <a:t>September 2012 to August 2013, 130 schools in New York and New Jersey reported FLB failures that may have released PCBs. </a:t>
            </a:r>
          </a:p>
          <a:p>
            <a:endParaRPr lang="en-US" dirty="0"/>
          </a:p>
        </p:txBody>
      </p:sp>
    </p:spTree>
    <p:extLst>
      <p:ext uri="{BB962C8B-B14F-4D97-AF65-F5344CB8AC3E}">
        <p14:creationId xmlns:p14="http://schemas.microsoft.com/office/powerpoint/2010/main" val="2745690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76200"/>
            <a:ext cx="4165538" cy="6583362"/>
          </a:xfrm>
          <a:prstGeom prst="rect">
            <a:avLst/>
          </a:prstGeom>
        </p:spPr>
      </p:pic>
    </p:spTree>
    <p:extLst>
      <p:ext uri="{BB962C8B-B14F-4D97-AF65-F5344CB8AC3E}">
        <p14:creationId xmlns:p14="http://schemas.microsoft.com/office/powerpoint/2010/main" val="2715418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Ballast PCB’s</a:t>
            </a:r>
            <a:endParaRPr lang="en-US" sz="8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0741" y="1981200"/>
            <a:ext cx="6647517" cy="3810000"/>
          </a:xfrm>
        </p:spPr>
      </p:pic>
      <p:sp>
        <p:nvSpPr>
          <p:cNvPr id="5" name="Oval 4"/>
          <p:cNvSpPr/>
          <p:nvPr/>
        </p:nvSpPr>
        <p:spPr>
          <a:xfrm>
            <a:off x="5715000" y="5638800"/>
            <a:ext cx="14478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4861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40E08"/>
                </a:solidFill>
              </a:rPr>
              <a:t>Exposure to PCBs from FLBs in Schools</a:t>
            </a:r>
            <a:endParaRPr lang="en-US" dirty="0"/>
          </a:p>
        </p:txBody>
      </p:sp>
      <p:sp>
        <p:nvSpPr>
          <p:cNvPr id="3" name="Content Placeholder 2"/>
          <p:cNvSpPr>
            <a:spLocks noGrp="1"/>
          </p:cNvSpPr>
          <p:nvPr>
            <p:ph idx="1"/>
          </p:nvPr>
        </p:nvSpPr>
        <p:spPr/>
        <p:txBody>
          <a:bodyPr>
            <a:normAutofit fontScale="85000" lnSpcReduction="20000"/>
          </a:bodyPr>
          <a:lstStyle/>
          <a:p>
            <a:r>
              <a:rPr lang="en-US" dirty="0">
                <a:solidFill>
                  <a:srgbClr val="040E08"/>
                </a:solidFill>
              </a:rPr>
              <a:t>The most likely way that people are exposed to PCBs from FLBs is through breathing PCB-contaminated air or touching PCB-contaminated materials after a FLB leaks or catches fire. </a:t>
            </a:r>
          </a:p>
          <a:p>
            <a:r>
              <a:rPr lang="en-US" dirty="0">
                <a:solidFill>
                  <a:srgbClr val="040E08"/>
                </a:solidFill>
              </a:rPr>
              <a:t>Where they remain in place, leaking FLBs could continue to release PCBs over several years and generate elevated levels of PCBs in air that students and teachers breathe. PCBs are persistent, bio-accumulative toxicants. </a:t>
            </a:r>
          </a:p>
          <a:p>
            <a:r>
              <a:rPr lang="en-US" dirty="0">
                <a:solidFill>
                  <a:srgbClr val="040E08"/>
                </a:solidFill>
              </a:rPr>
              <a:t>This means that they are most harmful when exposure accumulates over a prolonged period of time.</a:t>
            </a:r>
          </a:p>
        </p:txBody>
      </p:sp>
    </p:spTree>
    <p:extLst>
      <p:ext uri="{BB962C8B-B14F-4D97-AF65-F5344CB8AC3E}">
        <p14:creationId xmlns:p14="http://schemas.microsoft.com/office/powerpoint/2010/main" val="931445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40E08"/>
                </a:solidFill>
              </a:rPr>
              <a:t>Exposure to PCBs from FLBs in Schools</a:t>
            </a:r>
            <a:endParaRPr lang="en-US" dirty="0"/>
          </a:p>
        </p:txBody>
      </p:sp>
      <p:sp>
        <p:nvSpPr>
          <p:cNvPr id="3" name="Content Placeholder 2"/>
          <p:cNvSpPr>
            <a:spLocks noGrp="1"/>
          </p:cNvSpPr>
          <p:nvPr>
            <p:ph idx="1"/>
          </p:nvPr>
        </p:nvSpPr>
        <p:spPr/>
        <p:txBody>
          <a:bodyPr>
            <a:normAutofit fontScale="92500" lnSpcReduction="20000"/>
          </a:bodyPr>
          <a:lstStyle/>
          <a:p>
            <a:r>
              <a:rPr lang="en-US" dirty="0">
                <a:solidFill>
                  <a:srgbClr val="040E08"/>
                </a:solidFill>
              </a:rPr>
              <a:t>Steps should be taken so children and teachers do not continually spend time in an area with elevated PCB levels in their air. </a:t>
            </a:r>
          </a:p>
          <a:p>
            <a:r>
              <a:rPr lang="en-US" dirty="0">
                <a:solidFill>
                  <a:srgbClr val="040E08"/>
                </a:solidFill>
              </a:rPr>
              <a:t>While students and teachers do not need to be evacuated from the building, the affected area, classroom, hallway, cafeteria, or auditorium should be off-limits during cleanup and decontamination. </a:t>
            </a:r>
          </a:p>
          <a:p>
            <a:r>
              <a:rPr lang="en-US" dirty="0">
                <a:solidFill>
                  <a:srgbClr val="040E08"/>
                </a:solidFill>
              </a:rPr>
              <a:t>EPA developed Public Health Levels to help in determining if you have an inhalation exposure concern. </a:t>
            </a:r>
          </a:p>
          <a:p>
            <a:endParaRPr lang="en-US" dirty="0"/>
          </a:p>
        </p:txBody>
      </p:sp>
    </p:spTree>
    <p:extLst>
      <p:ext uri="{BB962C8B-B14F-4D97-AF65-F5344CB8AC3E}">
        <p14:creationId xmlns:p14="http://schemas.microsoft.com/office/powerpoint/2010/main" val="2103621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40E08"/>
                </a:solidFill>
              </a:rPr>
              <a:t>Identifying FLBs that May Contain PCBs</a:t>
            </a:r>
            <a:endParaRPr lang="en-US" dirty="0"/>
          </a:p>
        </p:txBody>
      </p:sp>
      <p:sp>
        <p:nvSpPr>
          <p:cNvPr id="3" name="Content Placeholder 2"/>
          <p:cNvSpPr>
            <a:spLocks noGrp="1"/>
          </p:cNvSpPr>
          <p:nvPr>
            <p:ph idx="1"/>
          </p:nvPr>
        </p:nvSpPr>
        <p:spPr/>
        <p:txBody>
          <a:bodyPr/>
          <a:lstStyle/>
          <a:p>
            <a:r>
              <a:rPr lang="en-US" sz="2800" dirty="0">
                <a:solidFill>
                  <a:srgbClr val="040E08"/>
                </a:solidFill>
              </a:rPr>
              <a:t>The following criteria are provided to help identify FLBs that may contain PCBs:</a:t>
            </a:r>
          </a:p>
          <a:p>
            <a:pPr lvl="1"/>
            <a:r>
              <a:rPr lang="en-US" sz="2400" dirty="0">
                <a:solidFill>
                  <a:srgbClr val="040E08"/>
                </a:solidFill>
              </a:rPr>
              <a:t>FLBs manufactured before July 1, 1979 may contain PCBs.</a:t>
            </a:r>
          </a:p>
          <a:p>
            <a:pPr lvl="1"/>
            <a:r>
              <a:rPr lang="en-US" sz="2400" dirty="0">
                <a:solidFill>
                  <a:srgbClr val="040E08"/>
                </a:solidFill>
              </a:rPr>
              <a:t>FLBs manufactured between July 1, 1978 and July 1, 1998 that do not contain PCBs must be labeled "</a:t>
            </a:r>
            <a:r>
              <a:rPr lang="en-US" sz="2400" b="1" dirty="0">
                <a:solidFill>
                  <a:srgbClr val="040E08"/>
                </a:solidFill>
              </a:rPr>
              <a:t>No PCBs</a:t>
            </a:r>
            <a:r>
              <a:rPr lang="en-US" sz="2400" dirty="0">
                <a:solidFill>
                  <a:srgbClr val="040E08"/>
                </a:solidFill>
              </a:rPr>
              <a:t>".</a:t>
            </a:r>
          </a:p>
          <a:p>
            <a:pPr lvl="1"/>
            <a:r>
              <a:rPr lang="en-US" sz="2400" dirty="0">
                <a:solidFill>
                  <a:srgbClr val="040E08"/>
                </a:solidFill>
              </a:rPr>
              <a:t>If an FLB is not labeled "</a:t>
            </a:r>
            <a:r>
              <a:rPr lang="en-US" sz="2400" b="1" dirty="0">
                <a:solidFill>
                  <a:srgbClr val="040E08"/>
                </a:solidFill>
              </a:rPr>
              <a:t>No PCBs</a:t>
            </a:r>
            <a:r>
              <a:rPr lang="en-US" sz="2400" dirty="0">
                <a:solidFill>
                  <a:srgbClr val="040E08"/>
                </a:solidFill>
              </a:rPr>
              <a:t>", it is best to assume it contains PCBs unless it is known to be manufactured after 1979.</a:t>
            </a:r>
          </a:p>
          <a:p>
            <a:pPr lvl="1"/>
            <a:r>
              <a:rPr lang="en-US" sz="2400" dirty="0">
                <a:solidFill>
                  <a:srgbClr val="040E08"/>
                </a:solidFill>
              </a:rPr>
              <a:t>FLBs manufactured after 1998 are not required to be labeled.</a:t>
            </a:r>
          </a:p>
          <a:p>
            <a:endParaRPr lang="en-US" dirty="0"/>
          </a:p>
        </p:txBody>
      </p:sp>
    </p:spTree>
    <p:extLst>
      <p:ext uri="{BB962C8B-B14F-4D97-AF65-F5344CB8AC3E}">
        <p14:creationId xmlns:p14="http://schemas.microsoft.com/office/powerpoint/2010/main" val="2888067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Why is the school </a:t>
            </a:r>
            <a:r>
              <a:rPr lang="en-US" b="1" dirty="0" smtClean="0"/>
              <a:t>physical environment </a:t>
            </a:r>
            <a:r>
              <a:rPr lang="en-US" b="1" dirty="0"/>
              <a:t>important?</a:t>
            </a:r>
          </a:p>
        </p:txBody>
      </p:sp>
      <p:sp>
        <p:nvSpPr>
          <p:cNvPr id="3" name="Content Placeholder 2"/>
          <p:cNvSpPr>
            <a:spLocks noGrp="1"/>
          </p:cNvSpPr>
          <p:nvPr>
            <p:ph idx="1"/>
          </p:nvPr>
        </p:nvSpPr>
        <p:spPr>
          <a:xfrm>
            <a:off x="2133600" y="1752600"/>
            <a:ext cx="6781800" cy="4876800"/>
          </a:xfrm>
        </p:spPr>
        <p:txBody>
          <a:bodyPr>
            <a:noAutofit/>
          </a:bodyPr>
          <a:lstStyle/>
          <a:p>
            <a:r>
              <a:rPr lang="en-US" sz="2800" dirty="0"/>
              <a:t>The physical environment of school buildings and school grounds is a key factor in the overall health and safety of students, staff, and </a:t>
            </a:r>
            <a:r>
              <a:rPr lang="en-US" sz="2800" dirty="0" smtClean="0"/>
              <a:t>visitors.</a:t>
            </a:r>
          </a:p>
          <a:p>
            <a:r>
              <a:rPr lang="en-US" sz="2800" dirty="0" smtClean="0"/>
              <a:t>School </a:t>
            </a:r>
            <a:r>
              <a:rPr lang="en-US" sz="2800" dirty="0"/>
              <a:t>buildings and grounds must be designed and maintained to be free of health and safety hazards, and to promote learning</a:t>
            </a:r>
            <a:r>
              <a:rPr lang="en-US" sz="2800" dirty="0" smtClean="0"/>
              <a:t>.</a:t>
            </a:r>
          </a:p>
          <a:p>
            <a:r>
              <a:rPr lang="en-US" sz="2800" dirty="0" smtClean="0"/>
              <a:t>We need to keep informed and updated about these regulations at all times.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40E08"/>
                </a:solidFill>
              </a:rPr>
              <a:t>Identifying FLBs that May Contain PCBs</a:t>
            </a:r>
            <a:endParaRPr lang="en-US" dirty="0"/>
          </a:p>
        </p:txBody>
      </p:sp>
      <p:sp>
        <p:nvSpPr>
          <p:cNvPr id="3" name="Content Placeholder 2"/>
          <p:cNvSpPr>
            <a:spLocks noGrp="1"/>
          </p:cNvSpPr>
          <p:nvPr>
            <p:ph idx="1"/>
          </p:nvPr>
        </p:nvSpPr>
        <p:spPr/>
        <p:txBody>
          <a:bodyPr>
            <a:normAutofit fontScale="85000" lnSpcReduction="10000"/>
          </a:bodyPr>
          <a:lstStyle/>
          <a:p>
            <a:r>
              <a:rPr lang="en-US" dirty="0">
                <a:solidFill>
                  <a:srgbClr val="040E08"/>
                </a:solidFill>
              </a:rPr>
              <a:t>If the FLB does contain PCBs, they are located inside the small capacitor located within the FLB or in the potting material (a black, tar-like substance that encapsulates the internal electrical components). </a:t>
            </a:r>
          </a:p>
          <a:p>
            <a:r>
              <a:rPr lang="en-US" dirty="0">
                <a:solidFill>
                  <a:srgbClr val="040E08"/>
                </a:solidFill>
              </a:rPr>
              <a:t>There would be approximately 1 to 1.5 ounces of PCBs in the capacitor itself and lower amounts in the potting material. </a:t>
            </a:r>
          </a:p>
          <a:p>
            <a:r>
              <a:rPr lang="en-US" dirty="0">
                <a:solidFill>
                  <a:srgbClr val="040E08"/>
                </a:solidFill>
              </a:rPr>
              <a:t>If a FLB fails or overheats, the capacitor may break open and both its oil and the potting material may be released from the FLB.</a:t>
            </a:r>
          </a:p>
          <a:p>
            <a:endParaRPr lang="en-US" dirty="0"/>
          </a:p>
        </p:txBody>
      </p:sp>
    </p:spTree>
    <p:extLst>
      <p:ext uri="{BB962C8B-B14F-4D97-AF65-F5344CB8AC3E}">
        <p14:creationId xmlns:p14="http://schemas.microsoft.com/office/powerpoint/2010/main" val="2190164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74638"/>
            <a:ext cx="6781800" cy="1630362"/>
          </a:xfrm>
        </p:spPr>
        <p:txBody>
          <a:bodyPr>
            <a:normAutofit fontScale="90000"/>
          </a:bodyPr>
          <a:lstStyle/>
          <a:p>
            <a:r>
              <a:rPr lang="en-US" b="1" dirty="0">
                <a:solidFill>
                  <a:srgbClr val="040E08"/>
                </a:solidFill>
              </a:rPr>
              <a:t>Determining Whether </a:t>
            </a:r>
            <a:br>
              <a:rPr lang="en-US" b="1" dirty="0">
                <a:solidFill>
                  <a:srgbClr val="040E08"/>
                </a:solidFill>
              </a:rPr>
            </a:br>
            <a:r>
              <a:rPr lang="en-US" b="1" dirty="0">
                <a:solidFill>
                  <a:srgbClr val="040E08"/>
                </a:solidFill>
              </a:rPr>
              <a:t>PCB-Containing FLBs are </a:t>
            </a:r>
            <a:br>
              <a:rPr lang="en-US" b="1" dirty="0">
                <a:solidFill>
                  <a:srgbClr val="040E08"/>
                </a:solidFill>
              </a:rPr>
            </a:br>
            <a:r>
              <a:rPr lang="en-US" b="1" dirty="0">
                <a:solidFill>
                  <a:srgbClr val="040E08"/>
                </a:solidFill>
              </a:rPr>
              <a:t>Present in Your School </a:t>
            </a:r>
            <a:r>
              <a:rPr lang="en-US" b="1" dirty="0" err="1">
                <a:solidFill>
                  <a:srgbClr val="040E08"/>
                </a:solidFill>
              </a:rPr>
              <a:t>Buildin</a:t>
            </a:r>
            <a:endParaRPr lang="en-US" dirty="0"/>
          </a:p>
        </p:txBody>
      </p:sp>
      <p:sp>
        <p:nvSpPr>
          <p:cNvPr id="3" name="Content Placeholder 2"/>
          <p:cNvSpPr>
            <a:spLocks noGrp="1"/>
          </p:cNvSpPr>
          <p:nvPr>
            <p:ph idx="1"/>
          </p:nvPr>
        </p:nvSpPr>
        <p:spPr>
          <a:xfrm>
            <a:off x="2133600" y="2057400"/>
            <a:ext cx="6781800" cy="4572000"/>
          </a:xfrm>
        </p:spPr>
        <p:txBody>
          <a:bodyPr>
            <a:normAutofit fontScale="92500"/>
          </a:bodyPr>
          <a:lstStyle/>
          <a:p>
            <a:r>
              <a:rPr lang="en-US" sz="2800" dirty="0">
                <a:solidFill>
                  <a:srgbClr val="040E08"/>
                </a:solidFill>
              </a:rPr>
              <a:t>If any of the statements below apply to your school, its FLBs probably contain PCBs and have exceeded their useful lifetime:</a:t>
            </a:r>
          </a:p>
          <a:p>
            <a:pPr lvl="1"/>
            <a:r>
              <a:rPr lang="en-US" sz="3200" b="1" i="1" dirty="0">
                <a:solidFill>
                  <a:srgbClr val="040E08"/>
                </a:solidFill>
              </a:rPr>
              <a:t>Your school was built before 1979; and</a:t>
            </a:r>
          </a:p>
          <a:p>
            <a:pPr lvl="1"/>
            <a:r>
              <a:rPr lang="en-US" sz="3200" b="1" i="1" dirty="0">
                <a:solidFill>
                  <a:srgbClr val="040E08"/>
                </a:solidFill>
              </a:rPr>
              <a:t>Your school has not had a complete lighting retrofit since 1979; or</a:t>
            </a:r>
          </a:p>
          <a:p>
            <a:pPr lvl="1"/>
            <a:r>
              <a:rPr lang="en-US" sz="3200" b="1" i="1" dirty="0">
                <a:solidFill>
                  <a:srgbClr val="040E08"/>
                </a:solidFill>
              </a:rPr>
              <a:t>Your school still has T12 magnetic FLBs.</a:t>
            </a:r>
          </a:p>
          <a:p>
            <a:endParaRPr lang="en-US" dirty="0"/>
          </a:p>
        </p:txBody>
      </p:sp>
    </p:spTree>
    <p:extLst>
      <p:ext uri="{BB962C8B-B14F-4D97-AF65-F5344CB8AC3E}">
        <p14:creationId xmlns:p14="http://schemas.microsoft.com/office/powerpoint/2010/main" val="1676938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228600"/>
            <a:ext cx="6781800" cy="6400800"/>
          </a:xfrm>
        </p:spPr>
        <p:txBody>
          <a:bodyPr>
            <a:normAutofit/>
          </a:bodyPr>
          <a:lstStyle/>
          <a:p>
            <a:pPr>
              <a:lnSpc>
                <a:spcPct val="120000"/>
              </a:lnSpc>
            </a:pPr>
            <a:r>
              <a:rPr lang="en-US" dirty="0">
                <a:solidFill>
                  <a:srgbClr val="040E08"/>
                </a:solidFill>
              </a:rPr>
              <a:t>Any building built before 1979 is likely to have PCB-containing FLBs if it has not undergone a complete lighting retrofit (all light fixtures in the school were upgraded). </a:t>
            </a:r>
          </a:p>
          <a:p>
            <a:pPr>
              <a:lnSpc>
                <a:spcPct val="120000"/>
              </a:lnSpc>
            </a:pPr>
            <a:r>
              <a:rPr lang="en-US" dirty="0">
                <a:solidFill>
                  <a:srgbClr val="040E08"/>
                </a:solidFill>
              </a:rPr>
              <a:t>In some cases, PCB-containing FLBs that were manufactured before the 1979 ban were stored and later used in some fluorescent light fixtures installed or repaired after 1979. </a:t>
            </a:r>
          </a:p>
        </p:txBody>
      </p:sp>
    </p:spTree>
    <p:extLst>
      <p:ext uri="{BB962C8B-B14F-4D97-AF65-F5344CB8AC3E}">
        <p14:creationId xmlns:p14="http://schemas.microsoft.com/office/powerpoint/2010/main" val="695519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228600"/>
            <a:ext cx="6781800" cy="6400800"/>
          </a:xfrm>
        </p:spPr>
        <p:txBody>
          <a:bodyPr>
            <a:normAutofit/>
          </a:bodyPr>
          <a:lstStyle/>
          <a:p>
            <a:pPr>
              <a:lnSpc>
                <a:spcPct val="120000"/>
              </a:lnSpc>
            </a:pPr>
            <a:r>
              <a:rPr lang="en-US" dirty="0" smtClean="0">
                <a:solidFill>
                  <a:srgbClr val="040E08"/>
                </a:solidFill>
              </a:rPr>
              <a:t>Thus</a:t>
            </a:r>
            <a:r>
              <a:rPr lang="en-US" dirty="0">
                <a:solidFill>
                  <a:srgbClr val="040E08"/>
                </a:solidFill>
              </a:rPr>
              <a:t>, some schools built after 1979 that have not undergone a complete lighting retrofit could have PCB-containing FLBs. </a:t>
            </a:r>
          </a:p>
          <a:p>
            <a:pPr>
              <a:lnSpc>
                <a:spcPct val="120000"/>
              </a:lnSpc>
            </a:pPr>
            <a:r>
              <a:rPr lang="en-US" dirty="0">
                <a:solidFill>
                  <a:srgbClr val="040E08"/>
                </a:solidFill>
              </a:rPr>
              <a:t>To determine whether your school has PCB-containing FLBs, conducting a visual inspection of the FLBs in a representative number of light fixtures (not just the bulbs) is recommended. </a:t>
            </a:r>
          </a:p>
          <a:p>
            <a:pPr>
              <a:lnSpc>
                <a:spcPct val="120000"/>
              </a:lnSpc>
            </a:pPr>
            <a:endParaRPr lang="en-US" dirty="0"/>
          </a:p>
        </p:txBody>
      </p:sp>
    </p:spTree>
    <p:extLst>
      <p:ext uri="{BB962C8B-B14F-4D97-AF65-F5344CB8AC3E}">
        <p14:creationId xmlns:p14="http://schemas.microsoft.com/office/powerpoint/2010/main" val="1980281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74638"/>
            <a:ext cx="6781800" cy="868362"/>
          </a:xfrm>
        </p:spPr>
        <p:txBody>
          <a:bodyPr>
            <a:normAutofit fontScale="90000"/>
          </a:bodyPr>
          <a:lstStyle/>
          <a:p>
            <a:r>
              <a:rPr lang="en-US" b="1" dirty="0" smtClean="0">
                <a:ln w="13462">
                  <a:solidFill>
                    <a:schemeClr val="bg1"/>
                  </a:solidFill>
                  <a:prstDash val="solid"/>
                </a:ln>
                <a:solidFill>
                  <a:schemeClr val="accent6">
                    <a:lumMod val="75000"/>
                  </a:schemeClr>
                </a:solidFill>
                <a:effectLst>
                  <a:outerShdw dist="38100" dir="2700000" algn="bl" rotWithShape="0">
                    <a:schemeClr val="accent5"/>
                  </a:outerShdw>
                </a:effectLst>
                <a:latin typeface="Arial Black" panose="020B0A04020102020204" pitchFamily="34" charset="0"/>
              </a:rPr>
              <a:t>3)</a:t>
            </a:r>
            <a:r>
              <a:rPr lang="en-US" b="1" dirty="0" smtClean="0">
                <a:ln w="13462">
                  <a:solidFill>
                    <a:schemeClr val="bg1"/>
                  </a:solidFill>
                  <a:prstDash val="solid"/>
                </a:ln>
                <a:solidFill>
                  <a:srgbClr val="FFC000"/>
                </a:solidFill>
                <a:effectLst>
                  <a:outerShdw dist="38100" dir="2700000" algn="bl" rotWithShape="0">
                    <a:schemeClr val="accent5"/>
                  </a:outerShdw>
                </a:effectLst>
                <a:latin typeface="Arial Black" panose="020B0A04020102020204" pitchFamily="34" charset="0"/>
              </a:rPr>
              <a:t> </a:t>
            </a:r>
            <a:r>
              <a:rPr lang="en-US" b="1" dirty="0" smtClean="0">
                <a:ln w="13462">
                  <a:solidFill>
                    <a:schemeClr val="bg1"/>
                  </a:solidFill>
                  <a:prstDash val="solid"/>
                </a:ln>
                <a:solidFill>
                  <a:schemeClr val="accent6">
                    <a:lumMod val="75000"/>
                  </a:schemeClr>
                </a:solidFill>
                <a:effectLst>
                  <a:outerShdw dist="38100" dir="2700000" algn="bl" rotWithShape="0">
                    <a:schemeClr val="accent5"/>
                  </a:outerShdw>
                </a:effectLst>
                <a:latin typeface="Arial Black" panose="020B0A04020102020204" pitchFamily="34" charset="0"/>
              </a:rPr>
              <a:t>Latex </a:t>
            </a:r>
            <a:r>
              <a:rPr lang="en-US" b="1" dirty="0">
                <a:ln w="13462">
                  <a:solidFill>
                    <a:schemeClr val="bg1"/>
                  </a:solidFill>
                  <a:prstDash val="solid"/>
                </a:ln>
                <a:solidFill>
                  <a:schemeClr val="accent6">
                    <a:lumMod val="75000"/>
                  </a:schemeClr>
                </a:solidFill>
                <a:effectLst>
                  <a:outerShdw dist="38100" dir="2700000" algn="bl" rotWithShape="0">
                    <a:schemeClr val="accent5"/>
                  </a:outerShdw>
                </a:effectLst>
                <a:latin typeface="Arial Black" panose="020B0A04020102020204" pitchFamily="34" charset="0"/>
              </a:rPr>
              <a:t>Paint Disposal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990600"/>
            <a:ext cx="6858000" cy="5943600"/>
          </a:xfrm>
          <a:prstGeom prst="rect">
            <a:avLst/>
          </a:prstGeom>
        </p:spPr>
      </p:pic>
    </p:spTree>
    <p:extLst>
      <p:ext uri="{BB962C8B-B14F-4D97-AF65-F5344CB8AC3E}">
        <p14:creationId xmlns:p14="http://schemas.microsoft.com/office/powerpoint/2010/main" val="2998893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smtClean="0"/>
              <a:t>Latex Paint</a:t>
            </a:r>
            <a:endParaRPr lang="en-US" sz="7200" b="1" dirty="0"/>
          </a:p>
        </p:txBody>
      </p:sp>
      <p:sp>
        <p:nvSpPr>
          <p:cNvPr id="3" name="Content Placeholder 2"/>
          <p:cNvSpPr>
            <a:spLocks noGrp="1"/>
          </p:cNvSpPr>
          <p:nvPr>
            <p:ph idx="1"/>
          </p:nvPr>
        </p:nvSpPr>
        <p:spPr/>
        <p:txBody>
          <a:bodyPr/>
          <a:lstStyle/>
          <a:p>
            <a:r>
              <a:rPr lang="en-US" sz="3600" b="1" dirty="0" smtClean="0"/>
              <a:t>Since </a:t>
            </a:r>
            <a:r>
              <a:rPr lang="en-US" sz="3600" b="1" dirty="0"/>
              <a:t>latex paint is not hazardous</a:t>
            </a:r>
            <a:r>
              <a:rPr lang="en-US" sz="3600" dirty="0"/>
              <a:t>, it can be solidified and put out for regular refuse collection. </a:t>
            </a:r>
            <a:endParaRPr lang="en-US" sz="3600" dirty="0" smtClean="0"/>
          </a:p>
          <a:p>
            <a:r>
              <a:rPr lang="en-US" sz="4000" dirty="0" smtClean="0"/>
              <a:t>It </a:t>
            </a:r>
            <a:r>
              <a:rPr lang="en-US" sz="4000" dirty="0"/>
              <a:t>is important to solidify latex paint to avoid environmental or water contamination problems.</a:t>
            </a:r>
          </a:p>
          <a:p>
            <a:endParaRPr lang="en-US" dirty="0"/>
          </a:p>
        </p:txBody>
      </p:sp>
    </p:spTree>
    <p:extLst>
      <p:ext uri="{BB962C8B-B14F-4D97-AF65-F5344CB8AC3E}">
        <p14:creationId xmlns:p14="http://schemas.microsoft.com/office/powerpoint/2010/main" val="1889015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760945" y="228600"/>
            <a:ext cx="5544855" cy="6400800"/>
            <a:chOff x="2514599" y="228600"/>
            <a:chExt cx="5544855" cy="640080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3598"/>
            <a:stretch/>
          </p:blipFill>
          <p:spPr>
            <a:xfrm>
              <a:off x="2514599" y="228600"/>
              <a:ext cx="5544855" cy="6324600"/>
            </a:xfrm>
            <a:prstGeom prst="rect">
              <a:avLst/>
            </a:prstGeom>
          </p:spPr>
        </p:pic>
        <p:sp>
          <p:nvSpPr>
            <p:cNvPr id="6" name="Oval 5"/>
            <p:cNvSpPr/>
            <p:nvPr/>
          </p:nvSpPr>
          <p:spPr>
            <a:xfrm>
              <a:off x="3048000" y="6400800"/>
              <a:ext cx="12192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14599" y="228600"/>
              <a:ext cx="5544855" cy="63246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09046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Solidifying Latex Paint</a:t>
            </a:r>
          </a:p>
        </p:txBody>
      </p:sp>
      <p:sp>
        <p:nvSpPr>
          <p:cNvPr id="3" name="Content Placeholder 2"/>
          <p:cNvSpPr>
            <a:spLocks noGrp="1"/>
          </p:cNvSpPr>
          <p:nvPr>
            <p:ph idx="1"/>
          </p:nvPr>
        </p:nvSpPr>
        <p:spPr/>
        <p:txBody>
          <a:bodyPr>
            <a:normAutofit fontScale="85000" lnSpcReduction="10000"/>
          </a:bodyPr>
          <a:lstStyle/>
          <a:p>
            <a:pPr lvl="0"/>
            <a:r>
              <a:rPr lang="en-US" dirty="0"/>
              <a:t>Remove container lid(s) and place open container (s) in a safe, well-ventilated area away from children and pets.</a:t>
            </a:r>
          </a:p>
          <a:p>
            <a:pPr lvl="0"/>
            <a:r>
              <a:rPr lang="en-US" dirty="0"/>
              <a:t>Depending on amount of paint, this can take up to several days for liquids to evaporate. </a:t>
            </a:r>
            <a:endParaRPr lang="en-US" dirty="0" smtClean="0"/>
          </a:p>
          <a:p>
            <a:pPr lvl="0"/>
            <a:r>
              <a:rPr lang="en-US" dirty="0" smtClean="0"/>
              <a:t>If </a:t>
            </a:r>
            <a:r>
              <a:rPr lang="en-US" dirty="0"/>
              <a:t>you have a large amount of paint to dispose of, pour liquid paint into a container with kitty litter or another absorbent material like sawdust. </a:t>
            </a:r>
            <a:endParaRPr lang="en-US" dirty="0" smtClean="0"/>
          </a:p>
          <a:p>
            <a:pPr lvl="0"/>
            <a:r>
              <a:rPr lang="en-US" dirty="0" smtClean="0"/>
              <a:t>When </a:t>
            </a:r>
            <a:r>
              <a:rPr lang="en-US" dirty="0"/>
              <a:t>paint is ‘dry’, it may be disposed of in regular trash. </a:t>
            </a:r>
          </a:p>
          <a:p>
            <a:r>
              <a:rPr lang="en-US" dirty="0"/>
              <a:t>Replace lids and dispose of in regular trash.</a:t>
            </a:r>
          </a:p>
          <a:p>
            <a:endParaRPr lang="en-US" dirty="0"/>
          </a:p>
        </p:txBody>
      </p:sp>
    </p:spTree>
    <p:extLst>
      <p:ext uri="{BB962C8B-B14F-4D97-AF65-F5344CB8AC3E}">
        <p14:creationId xmlns:p14="http://schemas.microsoft.com/office/powerpoint/2010/main" val="4131116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Disposal of wash </a:t>
            </a:r>
            <a:r>
              <a:rPr lang="en-US" sz="3600" dirty="0"/>
              <a:t>water </a:t>
            </a:r>
            <a:r>
              <a:rPr lang="en-US" sz="3600" dirty="0" smtClean="0"/>
              <a:t>containing </a:t>
            </a:r>
            <a:r>
              <a:rPr lang="en-US" sz="3600" dirty="0"/>
              <a:t>o</a:t>
            </a:r>
            <a:r>
              <a:rPr lang="en-US" sz="3600" dirty="0" smtClean="0"/>
              <a:t>nly </a:t>
            </a:r>
            <a:r>
              <a:rPr lang="en-US" sz="3600" dirty="0"/>
              <a:t>Latex Paint Residue</a:t>
            </a:r>
          </a:p>
        </p:txBody>
      </p:sp>
      <p:sp>
        <p:nvSpPr>
          <p:cNvPr id="3" name="Content Placeholder 2"/>
          <p:cNvSpPr>
            <a:spLocks noGrp="1"/>
          </p:cNvSpPr>
          <p:nvPr>
            <p:ph idx="1"/>
          </p:nvPr>
        </p:nvSpPr>
        <p:spPr/>
        <p:txBody>
          <a:bodyPr/>
          <a:lstStyle/>
          <a:p>
            <a:r>
              <a:rPr lang="en-US" b="1" dirty="0">
                <a:solidFill>
                  <a:srgbClr val="FF0000"/>
                </a:solidFill>
              </a:rPr>
              <a:t>Wash water that contains only latex paint residue from the clean-up of brushes, rollers, spray equipment or minor spills is generally regarded as non-hazardous.</a:t>
            </a:r>
            <a:r>
              <a:rPr lang="en-US" dirty="0">
                <a:solidFill>
                  <a:srgbClr val="FF0000"/>
                </a:solidFill>
              </a:rPr>
              <a:t> </a:t>
            </a:r>
            <a:endParaRPr lang="en-US" dirty="0" smtClean="0">
              <a:solidFill>
                <a:srgbClr val="FF0000"/>
              </a:solidFill>
            </a:endParaRPr>
          </a:p>
          <a:p>
            <a:r>
              <a:rPr lang="en-US" dirty="0" smtClean="0"/>
              <a:t>This </a:t>
            </a:r>
            <a:r>
              <a:rPr lang="en-US" dirty="0"/>
              <a:t>wash water may be poured down a sink or drain that is connected to a sanitary sewer leading to a water-treatment plant.</a:t>
            </a:r>
          </a:p>
          <a:p>
            <a:endParaRPr lang="en-US" dirty="0"/>
          </a:p>
        </p:txBody>
      </p:sp>
    </p:spTree>
    <p:extLst>
      <p:ext uri="{BB962C8B-B14F-4D97-AF65-F5344CB8AC3E}">
        <p14:creationId xmlns:p14="http://schemas.microsoft.com/office/powerpoint/2010/main" val="367553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3600" y="228600"/>
            <a:ext cx="6781800" cy="6620787"/>
          </a:xfrm>
          <a:prstGeom prst="rect">
            <a:avLst/>
          </a:prstGeom>
        </p:spPr>
        <p:txBody>
          <a:bodyPr wrap="square">
            <a:spAutoFit/>
          </a:bodyPr>
          <a:lstStyle/>
          <a:p>
            <a:pPr>
              <a:lnSpc>
                <a:spcPct val="107000"/>
              </a:lnSpc>
              <a:spcAft>
                <a:spcPts val="800"/>
              </a:spcAft>
            </a:pPr>
            <a:r>
              <a:rPr lang="en-US" sz="32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Although not considered hazardous, wash water cannot be poured into the ground, a body of water or a storm </a:t>
            </a:r>
            <a:r>
              <a:rPr lang="en-US" sz="3200" b="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drain.</a:t>
            </a:r>
          </a:p>
          <a:p>
            <a:pPr>
              <a:lnSpc>
                <a:spcPct val="107000"/>
              </a:lnSpc>
              <a:spcAft>
                <a:spcPts val="800"/>
              </a:spcAft>
            </a:pPr>
            <a:r>
              <a:rPr lang="en-US" sz="3200" b="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Any </a:t>
            </a:r>
            <a:r>
              <a:rPr lang="en-US" sz="32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of these actions may be considered illegal industrial discharges and are subject to stiff fines and penalties</a:t>
            </a:r>
            <a:r>
              <a:rPr lang="en-US" sz="3200" b="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a:t>
            </a:r>
          </a:p>
          <a:p>
            <a:pPr>
              <a:lnSpc>
                <a:spcPct val="107000"/>
              </a:lnSpc>
              <a:spcAft>
                <a:spcPts val="800"/>
              </a:spcAft>
            </a:pPr>
            <a:r>
              <a:rPr lang="en-US" sz="3200" b="1" dirty="0" smtClean="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Always check your local codes and/or Public Works Director for disposal of anything into Storm Drains.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8621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Why is the school </a:t>
            </a:r>
            <a:r>
              <a:rPr lang="en-US" b="1" dirty="0" smtClean="0"/>
              <a:t>physical environment </a:t>
            </a:r>
            <a:r>
              <a:rPr lang="en-US" b="1" dirty="0"/>
              <a:t>important?</a:t>
            </a:r>
          </a:p>
        </p:txBody>
      </p:sp>
      <p:sp>
        <p:nvSpPr>
          <p:cNvPr id="3" name="Content Placeholder 2"/>
          <p:cNvSpPr>
            <a:spLocks noGrp="1"/>
          </p:cNvSpPr>
          <p:nvPr>
            <p:ph idx="1"/>
          </p:nvPr>
        </p:nvSpPr>
        <p:spPr>
          <a:xfrm>
            <a:off x="2133600" y="1443038"/>
            <a:ext cx="6781800" cy="5262562"/>
          </a:xfrm>
        </p:spPr>
        <p:txBody>
          <a:bodyPr>
            <a:noAutofit/>
          </a:bodyPr>
          <a:lstStyle/>
          <a:p>
            <a:pPr>
              <a:lnSpc>
                <a:spcPct val="120000"/>
              </a:lnSpc>
            </a:pPr>
            <a:r>
              <a:rPr lang="en-US" sz="2800" dirty="0" smtClean="0"/>
              <a:t>Studies </a:t>
            </a:r>
            <a:r>
              <a:rPr lang="en-US" sz="2800" dirty="0"/>
              <a:t>have shown that student achievement can be affected either positively or negatively by the school environment. </a:t>
            </a:r>
            <a:endParaRPr lang="en-US" sz="2800" dirty="0" smtClean="0"/>
          </a:p>
          <a:p>
            <a:pPr>
              <a:lnSpc>
                <a:spcPct val="120000"/>
              </a:lnSpc>
            </a:pPr>
            <a:r>
              <a:rPr lang="en-US" sz="2800" dirty="0" smtClean="0"/>
              <a:t>Policies must </a:t>
            </a:r>
            <a:r>
              <a:rPr lang="en-US" sz="2800" dirty="0"/>
              <a:t>be in place </a:t>
            </a:r>
            <a:r>
              <a:rPr lang="en-US" sz="2800" dirty="0" smtClean="0"/>
              <a:t>in our schools and followed to </a:t>
            </a:r>
            <a:r>
              <a:rPr lang="en-US" sz="2800" dirty="0"/>
              <a:t>ensure food protection, sanitation, safe water supply, healthy air quality, good lighting, safe playgrounds, violence prevention, </a:t>
            </a:r>
            <a:r>
              <a:rPr lang="en-US" sz="2800" dirty="0" smtClean="0"/>
              <a:t>worker safety and </a:t>
            </a:r>
            <a:r>
              <a:rPr lang="en-US" sz="2800" dirty="0"/>
              <a:t>emergency </a:t>
            </a:r>
            <a:r>
              <a:rPr lang="en-US" sz="2800" dirty="0" smtClean="0"/>
              <a:t>response</a:t>
            </a:r>
            <a:r>
              <a:rPr lang="en-US" sz="2800" dirty="0"/>
              <a:t>.</a:t>
            </a:r>
          </a:p>
        </p:txBody>
      </p:sp>
    </p:spTree>
    <p:extLst>
      <p:ext uri="{BB962C8B-B14F-4D97-AF65-F5344CB8AC3E}">
        <p14:creationId xmlns:p14="http://schemas.microsoft.com/office/powerpoint/2010/main" val="2633200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74638"/>
            <a:ext cx="6781800" cy="1782762"/>
          </a:xfrm>
        </p:spPr>
        <p:txBody>
          <a:bodyPr>
            <a:noAutofit/>
          </a:bodyPr>
          <a:lstStyle/>
          <a:p>
            <a:r>
              <a:rPr lang="en-US" b="1" dirty="0" smtClean="0">
                <a:ln w="13462">
                  <a:solidFill>
                    <a:schemeClr val="bg1"/>
                  </a:solidFill>
                  <a:prstDash val="solid"/>
                </a:ln>
                <a:solidFill>
                  <a:srgbClr val="00B050"/>
                </a:solidFill>
                <a:effectLst>
                  <a:outerShdw dist="38100" dir="2700000" algn="bl" rotWithShape="0">
                    <a:schemeClr val="accent5"/>
                  </a:outerShdw>
                </a:effectLst>
                <a:latin typeface="Arial Black" panose="020B0A04020102020204" pitchFamily="34" charset="0"/>
              </a:rPr>
              <a:t>4) Globally Harmonized Systems</a:t>
            </a:r>
            <a:endParaRPr lang="en-US" b="1" dirty="0">
              <a:ln w="13462">
                <a:solidFill>
                  <a:schemeClr val="bg1"/>
                </a:solidFill>
                <a:prstDash val="solid"/>
              </a:ln>
              <a:solidFill>
                <a:srgbClr val="00B050"/>
              </a:solidFill>
              <a:effectLst>
                <a:outerShdw dist="38100" dir="2700000" algn="bl" rotWithShape="0">
                  <a:schemeClr val="accent5"/>
                </a:outerShdw>
              </a:effectLst>
              <a:latin typeface="Arial Black" panose="020B0A04020102020204" pitchFamily="34" charset="0"/>
            </a:endParaRPr>
          </a:p>
        </p:txBody>
      </p:sp>
      <p:pic>
        <p:nvPicPr>
          <p:cNvPr id="4" name="Picture 2" descr="Take GHS Training Classes online">
            <a:hlinkClick r:id="rId2"/>
          </p:cNvPr>
          <p:cNvPicPr>
            <a:picLocks noChangeAspect="1" noChangeArrowheads="1"/>
          </p:cNvPicPr>
          <p:nvPr/>
        </p:nvPicPr>
        <p:blipFill>
          <a:blip r:embed="rId3" cstate="print">
            <a:clrChange>
              <a:clrFrom>
                <a:srgbClr val="FBFBFB"/>
              </a:clrFrom>
              <a:clrTo>
                <a:srgbClr val="FBFBFB">
                  <a:alpha val="0"/>
                </a:srgbClr>
              </a:clrTo>
            </a:clrChange>
          </a:blip>
          <a:srcRect/>
          <a:stretch>
            <a:fillRect/>
          </a:stretch>
        </p:blipFill>
        <p:spPr bwMode="auto">
          <a:xfrm>
            <a:off x="2286000" y="1905000"/>
            <a:ext cx="6172200" cy="4141606"/>
          </a:xfrm>
          <a:prstGeom prst="rect">
            <a:avLst/>
          </a:prstGeom>
          <a:noFill/>
        </p:spPr>
      </p:pic>
      <p:sp>
        <p:nvSpPr>
          <p:cNvPr id="5" name="Rectangle 4"/>
          <p:cNvSpPr/>
          <p:nvPr/>
        </p:nvSpPr>
        <p:spPr>
          <a:xfrm>
            <a:off x="3390900" y="5943600"/>
            <a:ext cx="3962400" cy="707886"/>
          </a:xfrm>
          <a:prstGeom prst="rect">
            <a:avLst/>
          </a:prstGeom>
        </p:spPr>
        <p:txBody>
          <a:bodyPr wrap="square">
            <a:spAutoFit/>
          </a:bodyPr>
          <a:lstStyle/>
          <a:p>
            <a:pPr marL="342900" lvl="0" indent="-342900" algn="ctr">
              <a:spcBef>
                <a:spcPct val="20000"/>
              </a:spcBef>
              <a:buClr>
                <a:schemeClr val="hlink"/>
              </a:buClr>
              <a:buSzPct val="90000"/>
              <a:defRPr/>
            </a:pPr>
            <a:r>
              <a:rPr lang="en-US" sz="2000" b="1" kern="0" dirty="0" smtClean="0">
                <a:latin typeface="Arial" pitchFamily="34" charset="0"/>
                <a:cs typeface="Arial" pitchFamily="34" charset="0"/>
              </a:rPr>
              <a:t>Your need to know what’s new in Hazard Communications</a:t>
            </a:r>
            <a:endParaRPr lang="en-US" sz="2000" b="1" kern="0" dirty="0">
              <a:latin typeface="Arial" pitchFamily="34" charset="0"/>
              <a:cs typeface="Arial" pitchFamily="34" charset="0"/>
            </a:endParaRPr>
          </a:p>
        </p:txBody>
      </p:sp>
    </p:spTree>
    <p:extLst>
      <p:ext uri="{BB962C8B-B14F-4D97-AF65-F5344CB8AC3E}">
        <p14:creationId xmlns:p14="http://schemas.microsoft.com/office/powerpoint/2010/main" val="3795324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Arial Black" pitchFamily="34" charset="0"/>
              </a:rPr>
              <a:t>Major</a:t>
            </a:r>
            <a:r>
              <a:rPr lang="en-US" dirty="0">
                <a:latin typeface="Arial Black" pitchFamily="34" charset="0"/>
              </a:rPr>
              <a:t> </a:t>
            </a:r>
            <a:r>
              <a:rPr lang="en-US" b="1" dirty="0">
                <a:latin typeface="Arial Black" pitchFamily="34" charset="0"/>
              </a:rPr>
              <a:t>Changes Proposed</a:t>
            </a:r>
            <a:endParaRPr lang="en-US" dirty="0"/>
          </a:p>
        </p:txBody>
      </p:sp>
      <p:sp>
        <p:nvSpPr>
          <p:cNvPr id="3" name="Content Placeholder 2"/>
          <p:cNvSpPr>
            <a:spLocks noGrp="1"/>
          </p:cNvSpPr>
          <p:nvPr>
            <p:ph idx="1"/>
          </p:nvPr>
        </p:nvSpPr>
        <p:spPr/>
        <p:txBody>
          <a:bodyPr>
            <a:normAutofit fontScale="55000" lnSpcReduction="20000"/>
          </a:bodyPr>
          <a:lstStyle/>
          <a:p>
            <a:pPr>
              <a:lnSpc>
                <a:spcPct val="120000"/>
              </a:lnSpc>
            </a:pPr>
            <a:r>
              <a:rPr lang="en-US" sz="4800" dirty="0"/>
              <a:t>In 2012 OSHA revised the HazCom Standard to be consistent with the Globally Harmonized System (GHS)</a:t>
            </a:r>
          </a:p>
          <a:p>
            <a:pPr>
              <a:lnSpc>
                <a:spcPct val="120000"/>
              </a:lnSpc>
            </a:pPr>
            <a:r>
              <a:rPr lang="en-US" sz="5700" dirty="0">
                <a:solidFill>
                  <a:schemeClr val="tx2"/>
                </a:solidFill>
                <a:latin typeface="Arial Black" pitchFamily="34" charset="0"/>
              </a:rPr>
              <a:t>Globally Harmonized System</a:t>
            </a:r>
            <a:r>
              <a:rPr lang="en-US" sz="5700" dirty="0">
                <a:solidFill>
                  <a:schemeClr val="tx2"/>
                </a:solidFill>
              </a:rPr>
              <a:t> (AKA – GHS)</a:t>
            </a:r>
          </a:p>
          <a:p>
            <a:pPr>
              <a:lnSpc>
                <a:spcPct val="120000"/>
              </a:lnSpc>
            </a:pPr>
            <a:r>
              <a:rPr lang="en-US" sz="5700" dirty="0">
                <a:solidFill>
                  <a:schemeClr val="tx2"/>
                </a:solidFill>
              </a:rPr>
              <a:t>Will have changes to;</a:t>
            </a:r>
            <a:endParaRPr lang="en-US" sz="5700" dirty="0"/>
          </a:p>
          <a:p>
            <a:pPr marL="1200150" lvl="1" indent="-742950">
              <a:lnSpc>
                <a:spcPct val="120000"/>
              </a:lnSpc>
              <a:buFont typeface="+mj-lt"/>
              <a:buAutoNum type="arabicPeriod"/>
            </a:pPr>
            <a:r>
              <a:rPr lang="en-US" sz="4000" b="1" i="1" dirty="0"/>
              <a:t>Hazard Classification’s</a:t>
            </a:r>
            <a:endParaRPr lang="en-US" sz="4000" i="1" dirty="0"/>
          </a:p>
          <a:p>
            <a:pPr marL="1200150" lvl="1" indent="-742950">
              <a:lnSpc>
                <a:spcPct val="120000"/>
              </a:lnSpc>
              <a:buFont typeface="+mj-lt"/>
              <a:buAutoNum type="arabicPeriod"/>
            </a:pPr>
            <a:r>
              <a:rPr lang="en-US" sz="4000" b="1" i="1" dirty="0"/>
              <a:t>Labels</a:t>
            </a:r>
          </a:p>
          <a:p>
            <a:pPr marL="1200150" lvl="1" indent="-742950">
              <a:lnSpc>
                <a:spcPct val="120000"/>
              </a:lnSpc>
              <a:buFont typeface="+mj-lt"/>
              <a:buAutoNum type="arabicPeriod"/>
            </a:pPr>
            <a:r>
              <a:rPr lang="en-US" sz="4000" b="1" i="1" dirty="0"/>
              <a:t>Pictograms</a:t>
            </a:r>
            <a:endParaRPr lang="en-US" sz="4000" i="1" dirty="0"/>
          </a:p>
          <a:p>
            <a:pPr marL="1200150" lvl="1" indent="-742950">
              <a:lnSpc>
                <a:spcPct val="120000"/>
              </a:lnSpc>
              <a:buFont typeface="+mj-lt"/>
              <a:buAutoNum type="arabicPeriod"/>
            </a:pPr>
            <a:r>
              <a:rPr lang="en-US" sz="4000" b="1" i="1" dirty="0"/>
              <a:t>Safety Data Sheets (formally MSDS)</a:t>
            </a:r>
            <a:endParaRPr lang="en-US" sz="4000" i="1" dirty="0"/>
          </a:p>
          <a:p>
            <a:pPr marL="1200150" lvl="1" indent="-742950">
              <a:lnSpc>
                <a:spcPct val="120000"/>
              </a:lnSpc>
              <a:buFont typeface="+mj-lt"/>
              <a:buAutoNum type="arabicPeriod"/>
            </a:pPr>
            <a:r>
              <a:rPr lang="en-US" sz="4000" b="1" i="1" dirty="0"/>
              <a:t>Information and Training</a:t>
            </a:r>
            <a:endParaRPr lang="en-US" sz="4000" i="1" dirty="0"/>
          </a:p>
        </p:txBody>
      </p:sp>
    </p:spTree>
    <p:extLst>
      <p:ext uri="{BB962C8B-B14F-4D97-AF65-F5344CB8AC3E}">
        <p14:creationId xmlns:p14="http://schemas.microsoft.com/office/powerpoint/2010/main" val="200154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 Hazard </a:t>
            </a:r>
            <a:r>
              <a:rPr lang="en-US" b="1" dirty="0"/>
              <a:t>Classification</a:t>
            </a:r>
            <a:endParaRPr lang="en-US" dirty="0"/>
          </a:p>
        </p:txBody>
      </p:sp>
      <p:sp>
        <p:nvSpPr>
          <p:cNvPr id="3" name="Content Placeholder 2"/>
          <p:cNvSpPr>
            <a:spLocks noGrp="1"/>
          </p:cNvSpPr>
          <p:nvPr>
            <p:ph idx="1"/>
          </p:nvPr>
        </p:nvSpPr>
        <p:spPr/>
        <p:txBody>
          <a:bodyPr/>
          <a:lstStyle/>
          <a:p>
            <a:r>
              <a:rPr lang="en-US" dirty="0"/>
              <a:t>Provides specific criteria for classification of health and physical hazards, as well as classification of mixtures</a:t>
            </a:r>
          </a:p>
          <a:p>
            <a:r>
              <a:rPr lang="en-US" dirty="0"/>
              <a:t>Signal Words </a:t>
            </a:r>
            <a:r>
              <a:rPr lang="en-US" dirty="0" smtClean="0"/>
              <a:t>are either;</a:t>
            </a:r>
            <a:endParaRPr lang="en-US" dirty="0"/>
          </a:p>
          <a:p>
            <a:endParaRPr lang="en-US" dirty="0"/>
          </a:p>
        </p:txBody>
      </p:sp>
      <p:sp>
        <p:nvSpPr>
          <p:cNvPr id="4" name="Rectangle 3"/>
          <p:cNvSpPr/>
          <p:nvPr/>
        </p:nvSpPr>
        <p:spPr>
          <a:xfrm>
            <a:off x="2514600" y="4197965"/>
            <a:ext cx="5181600" cy="2431435"/>
          </a:xfrm>
          <a:prstGeom prst="rect">
            <a:avLst/>
          </a:prstGeom>
        </p:spPr>
        <p:txBody>
          <a:bodyPr wrap="square">
            <a:spAutoFit/>
          </a:bodyPr>
          <a:lstStyle/>
          <a:p>
            <a:pPr lvl="1" algn="ctr"/>
            <a:r>
              <a:rPr lang="en-US" sz="6000" b="1" i="1" spc="50" dirty="0" smtClean="0">
                <a:ln w="11430">
                  <a:solidFill>
                    <a:srgbClr val="003399"/>
                  </a:solidFill>
                </a:ln>
                <a:solidFill>
                  <a:srgbClr val="FF0000"/>
                </a:solidFill>
                <a:effectLst>
                  <a:outerShdw blurRad="76200" dist="50800" dir="5400000" algn="tl" rotWithShape="0">
                    <a:srgbClr val="000000">
                      <a:alpha val="65000"/>
                    </a:srgbClr>
                  </a:outerShdw>
                </a:effectLst>
                <a:latin typeface="Arial Black" pitchFamily="34" charset="0"/>
              </a:rPr>
              <a:t>DANGER</a:t>
            </a:r>
          </a:p>
          <a:p>
            <a:pPr lvl="1" algn="ctr"/>
            <a:r>
              <a:rPr lang="en-US" sz="3200" b="1" i="1" spc="50" dirty="0" smtClean="0">
                <a:ln w="11430">
                  <a:solidFill>
                    <a:srgbClr val="003399"/>
                  </a:solidFill>
                </a:ln>
                <a:solidFill>
                  <a:srgbClr val="FF0000"/>
                </a:solidFill>
                <a:effectLst>
                  <a:outerShdw blurRad="76200" dist="50800" dir="5400000" algn="tl" rotWithShape="0">
                    <a:srgbClr val="000000">
                      <a:alpha val="65000"/>
                    </a:srgbClr>
                  </a:outerShdw>
                </a:effectLst>
                <a:latin typeface="Arial Black" pitchFamily="34" charset="0"/>
              </a:rPr>
              <a:t>or</a:t>
            </a:r>
          </a:p>
          <a:p>
            <a:pPr lvl="1" algn="ctr"/>
            <a:r>
              <a:rPr lang="en-US" sz="6000" b="1" i="1" spc="50" dirty="0" smtClean="0">
                <a:ln w="11430">
                  <a:solidFill>
                    <a:srgbClr val="003399"/>
                  </a:solidFill>
                </a:ln>
                <a:solidFill>
                  <a:srgbClr val="FF0000"/>
                </a:solidFill>
                <a:effectLst>
                  <a:outerShdw blurRad="76200" dist="50800" dir="5400000" algn="tl" rotWithShape="0">
                    <a:srgbClr val="000000">
                      <a:alpha val="65000"/>
                    </a:srgbClr>
                  </a:outerShdw>
                </a:effectLst>
                <a:latin typeface="Arial Black" pitchFamily="34" charset="0"/>
              </a:rPr>
              <a:t>WARNING</a:t>
            </a:r>
            <a:endParaRPr lang="en-US" sz="6000" b="1" i="1" spc="50" dirty="0">
              <a:ln w="11430">
                <a:solidFill>
                  <a:srgbClr val="003399"/>
                </a:solidFill>
              </a:ln>
              <a:solidFill>
                <a:srgbClr val="FF0000"/>
              </a:solidFill>
              <a:effectLst>
                <a:outerShdw blurRad="76200" dist="50800" dir="5400000" algn="tl" rotWithShape="0">
                  <a:srgbClr val="000000">
                    <a:alpha val="65000"/>
                  </a:srgbClr>
                </a:outerShdw>
              </a:effectLst>
              <a:latin typeface="Arial Black" pitchFamily="34" charset="0"/>
            </a:endParaRPr>
          </a:p>
        </p:txBody>
      </p:sp>
    </p:spTree>
    <p:extLst>
      <p:ext uri="{BB962C8B-B14F-4D97-AF65-F5344CB8AC3E}">
        <p14:creationId xmlns:p14="http://schemas.microsoft.com/office/powerpoint/2010/main" val="4070518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 </a:t>
            </a:r>
            <a:r>
              <a:rPr lang="en-US" b="1" dirty="0"/>
              <a:t>Labels</a:t>
            </a:r>
          </a:p>
        </p:txBody>
      </p:sp>
      <p:sp>
        <p:nvSpPr>
          <p:cNvPr id="3" name="Content Placeholder 2"/>
          <p:cNvSpPr>
            <a:spLocks noGrp="1"/>
          </p:cNvSpPr>
          <p:nvPr>
            <p:ph idx="1"/>
          </p:nvPr>
        </p:nvSpPr>
        <p:spPr/>
        <p:txBody>
          <a:bodyPr/>
          <a:lstStyle/>
          <a:p>
            <a:r>
              <a:rPr lang="en-US" dirty="0"/>
              <a:t>Chemical manufacturers and importers will be required to provide a label that includes a harmonized signal word, pictogram, and hazard statement for each hazard class and category.</a:t>
            </a:r>
          </a:p>
          <a:p>
            <a:r>
              <a:rPr lang="en-US" sz="4000" b="1" i="1" dirty="0"/>
              <a:t>Precautionary statements must also be provided.</a:t>
            </a:r>
          </a:p>
          <a:p>
            <a:endParaRPr lang="en-US" dirty="0"/>
          </a:p>
        </p:txBody>
      </p:sp>
    </p:spTree>
    <p:extLst>
      <p:ext uri="{BB962C8B-B14F-4D97-AF65-F5344CB8AC3E}">
        <p14:creationId xmlns:p14="http://schemas.microsoft.com/office/powerpoint/2010/main" val="8025918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2312014" y="381000"/>
            <a:ext cx="6608268" cy="6096000"/>
          </a:xfrm>
          <a:prstGeom prst="rect">
            <a:avLst/>
          </a:prstGeom>
          <a:noFill/>
          <a:ln w="9525">
            <a:noFill/>
            <a:miter lim="800000"/>
            <a:headEnd/>
            <a:tailEnd/>
          </a:ln>
        </p:spPr>
      </p:pic>
    </p:spTree>
    <p:extLst>
      <p:ext uri="{BB962C8B-B14F-4D97-AF65-F5344CB8AC3E}">
        <p14:creationId xmlns:p14="http://schemas.microsoft.com/office/powerpoint/2010/main" val="28903196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blog.weberpackaging.com/wp-content/uploads/2013/04/Weber-Epson-Sample-GHS-label-n-propyl.jpg"/>
          <p:cNvPicPr>
            <a:picLocks noChangeAspect="1" noChangeArrowheads="1"/>
          </p:cNvPicPr>
          <p:nvPr/>
        </p:nvPicPr>
        <p:blipFill>
          <a:blip r:embed="rId2" cstate="print"/>
          <a:srcRect/>
          <a:stretch>
            <a:fillRect/>
          </a:stretch>
        </p:blipFill>
        <p:spPr bwMode="auto">
          <a:xfrm>
            <a:off x="2133600" y="152400"/>
            <a:ext cx="6781800" cy="5238942"/>
          </a:xfrm>
          <a:prstGeom prst="rect">
            <a:avLst/>
          </a:prstGeom>
          <a:noFill/>
        </p:spPr>
      </p:pic>
      <p:sp>
        <p:nvSpPr>
          <p:cNvPr id="5" name="TextBox 4"/>
          <p:cNvSpPr txBox="1"/>
          <p:nvPr/>
        </p:nvSpPr>
        <p:spPr>
          <a:xfrm>
            <a:off x="2286000" y="5416742"/>
            <a:ext cx="6629400" cy="1323439"/>
          </a:xfrm>
          <a:prstGeom prst="rect">
            <a:avLst/>
          </a:prstGeom>
          <a:noFill/>
        </p:spPr>
        <p:txBody>
          <a:bodyPr wrap="square" rtlCol="0">
            <a:spAutoFit/>
          </a:bodyPr>
          <a:lstStyle/>
          <a:p>
            <a:pPr algn="ctr"/>
            <a:r>
              <a:rPr lang="en-US" sz="4000" dirty="0" smtClean="0">
                <a:latin typeface="Arial Black" panose="020B0A04020102020204" pitchFamily="34" charset="0"/>
              </a:rPr>
              <a:t>NJRTK LABELS ARE STILL REQUIRED!</a:t>
            </a:r>
            <a:endParaRPr lang="en-US" sz="4000" dirty="0">
              <a:latin typeface="Arial Black" panose="020B0A04020102020204" pitchFamily="34" charset="0"/>
            </a:endParaRPr>
          </a:p>
        </p:txBody>
      </p:sp>
    </p:spTree>
    <p:extLst>
      <p:ext uri="{BB962C8B-B14F-4D97-AF65-F5344CB8AC3E}">
        <p14:creationId xmlns:p14="http://schemas.microsoft.com/office/powerpoint/2010/main" val="22764487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6300" y="1219200"/>
            <a:ext cx="6781800" cy="685800"/>
          </a:xfrm>
        </p:spPr>
        <p:txBody>
          <a:bodyPr>
            <a:normAutofit fontScale="90000"/>
          </a:bodyPr>
          <a:lstStyle/>
          <a:p>
            <a:r>
              <a:rPr lang="en-US" b="1" u="sng" dirty="0" smtClean="0">
                <a:solidFill>
                  <a:srgbClr val="FF0000"/>
                </a:solidFill>
                <a:latin typeface="Arial" panose="020B0604020202020204" pitchFamily="34" charset="0"/>
                <a:cs typeface="Arial" panose="020B0604020202020204" pitchFamily="34" charset="0"/>
              </a:rPr>
              <a:t>Understand</a:t>
            </a:r>
            <a:r>
              <a:rPr lang="en-US" b="1" u="sng" dirty="0">
                <a:solidFill>
                  <a:srgbClr val="FF0000"/>
                </a:solidFill>
                <a:latin typeface="Arial" panose="020B0604020202020204" pitchFamily="34" charset="0"/>
                <a:cs typeface="Arial" panose="020B0604020202020204" pitchFamily="34" charset="0"/>
              </a:rPr>
              <a:t> </a:t>
            </a:r>
            <a:r>
              <a:rPr lang="en-US" b="1" u="sng" dirty="0" smtClean="0">
                <a:solidFill>
                  <a:srgbClr val="FF0000"/>
                </a:solidFill>
                <a:latin typeface="Arial" panose="020B0604020202020204" pitchFamily="34" charset="0"/>
                <a:cs typeface="Arial" panose="020B0604020202020204" pitchFamily="34" charset="0"/>
              </a:rPr>
              <a:t>the </a:t>
            </a:r>
            <a:r>
              <a:rPr lang="en-US" b="1" u="sng" dirty="0">
                <a:solidFill>
                  <a:srgbClr val="FF0000"/>
                </a:solidFill>
                <a:latin typeface="Arial" panose="020B0604020202020204" pitchFamily="34" charset="0"/>
                <a:cs typeface="Arial" panose="020B0604020202020204" pitchFamily="34" charset="0"/>
              </a:rPr>
              <a:t>Difference</a:t>
            </a:r>
          </a:p>
        </p:txBody>
      </p:sp>
      <p:sp>
        <p:nvSpPr>
          <p:cNvPr id="5" name="Rectangle 4"/>
          <p:cNvSpPr/>
          <p:nvPr/>
        </p:nvSpPr>
        <p:spPr>
          <a:xfrm>
            <a:off x="2206385" y="245070"/>
            <a:ext cx="6661632" cy="1107996"/>
          </a:xfrm>
          <a:prstGeom prst="rect">
            <a:avLst/>
          </a:prstGeom>
          <a:noFill/>
        </p:spPr>
        <p:txBody>
          <a:bodyPr wrap="none" lIns="91440" tIns="45720" rIns="91440" bIns="45720">
            <a:spAutoFit/>
          </a:bodyPr>
          <a:lstStyle/>
          <a:p>
            <a:pPr algn="ctr"/>
            <a:r>
              <a:rPr lang="en-US" sz="6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Black" panose="020B0A04020102020204" pitchFamily="34" charset="0"/>
              </a:rPr>
              <a:t>“IMPORTANT”</a:t>
            </a:r>
            <a:endParaRPr lang="en-US" sz="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Black" panose="020B0A04020102020204"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2438400" y="1923288"/>
            <a:ext cx="6172200" cy="4725350"/>
          </a:xfrm>
          <a:prstGeom prst="rect">
            <a:avLst/>
          </a:prstGeom>
          <a:noFill/>
          <a:ln w="19050">
            <a:solidFill>
              <a:schemeClr val="tx1"/>
            </a:solidFill>
            <a:miter lim="800000"/>
            <a:headEnd/>
            <a:tailEnd/>
          </a:ln>
        </p:spPr>
      </p:pic>
      <p:sp>
        <p:nvSpPr>
          <p:cNvPr id="8" name="Rectangle 7"/>
          <p:cNvSpPr/>
          <p:nvPr/>
        </p:nvSpPr>
        <p:spPr>
          <a:xfrm>
            <a:off x="3733800" y="5257800"/>
            <a:ext cx="914400" cy="533400"/>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72200" y="5257800"/>
            <a:ext cx="1143000" cy="457200"/>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648200" y="5896753"/>
            <a:ext cx="1344168" cy="64633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bg1"/>
              </a:solidFill>
            </a:endParaRPr>
          </a:p>
        </p:txBody>
      </p:sp>
      <p:sp>
        <p:nvSpPr>
          <p:cNvPr id="10" name="TextBox 9"/>
          <p:cNvSpPr txBox="1"/>
          <p:nvPr/>
        </p:nvSpPr>
        <p:spPr>
          <a:xfrm>
            <a:off x="4648200" y="5896753"/>
            <a:ext cx="1344168" cy="646331"/>
          </a:xfrm>
          <a:prstGeom prst="rect">
            <a:avLst/>
          </a:prstGeom>
          <a:noFill/>
        </p:spPr>
        <p:txBody>
          <a:bodyPr wrap="square" rtlCol="0">
            <a:spAutoFit/>
          </a:bodyPr>
          <a:lstStyle/>
          <a:p>
            <a:pPr algn="ctr"/>
            <a:r>
              <a:rPr lang="en-US" b="1" dirty="0" smtClean="0">
                <a:solidFill>
                  <a:schemeClr val="bg1"/>
                </a:solidFill>
              </a:rPr>
              <a:t>CHECK THE DIFFERENCE</a:t>
            </a:r>
            <a:endParaRPr lang="en-US" b="1" dirty="0">
              <a:solidFill>
                <a:schemeClr val="bg1"/>
              </a:solidFill>
            </a:endParaRPr>
          </a:p>
        </p:txBody>
      </p:sp>
      <p:cxnSp>
        <p:nvCxnSpPr>
          <p:cNvPr id="12" name="Straight Arrow Connector 11"/>
          <p:cNvCxnSpPr/>
          <p:nvPr/>
        </p:nvCxnSpPr>
        <p:spPr>
          <a:xfrm flipH="1" flipV="1">
            <a:off x="4648200" y="5715000"/>
            <a:ext cx="672084" cy="18175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a:stCxn id="10" idx="0"/>
          </p:cNvCxnSpPr>
          <p:nvPr/>
        </p:nvCxnSpPr>
        <p:spPr>
          <a:xfrm flipV="1">
            <a:off x="5320284" y="5638800"/>
            <a:ext cx="775716" cy="25795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1377021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spcBef>
                <a:spcPct val="0"/>
              </a:spcBef>
            </a:pPr>
            <a:r>
              <a:rPr lang="en-US" sz="4000" b="1" i="1" dirty="0" smtClean="0"/>
              <a:t>3. Pictograms</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2200275" y="1752600"/>
            <a:ext cx="6715125" cy="4778357"/>
          </a:xfrm>
          <a:prstGeom prst="rect">
            <a:avLst/>
          </a:prstGeom>
          <a:noFill/>
          <a:ln w="9525">
            <a:noFill/>
            <a:miter lim="800000"/>
            <a:headEnd/>
            <a:tailEnd/>
          </a:ln>
        </p:spPr>
      </p:pic>
    </p:spTree>
    <p:extLst>
      <p:ext uri="{BB962C8B-B14F-4D97-AF65-F5344CB8AC3E}">
        <p14:creationId xmlns:p14="http://schemas.microsoft.com/office/powerpoint/2010/main" val="41459678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Physical Hazards</a:t>
            </a:r>
          </a:p>
        </p:txBody>
      </p:sp>
      <p:sp>
        <p:nvSpPr>
          <p:cNvPr id="3" name="Content Placeholder 2"/>
          <p:cNvSpPr>
            <a:spLocks noGrp="1"/>
          </p:cNvSpPr>
          <p:nvPr>
            <p:ph idx="1"/>
          </p:nvPr>
        </p:nvSpPr>
        <p:spPr>
          <a:xfrm>
            <a:off x="2133600" y="2057400"/>
            <a:ext cx="6781800" cy="4572000"/>
          </a:xfrm>
        </p:spPr>
        <p:txBody>
          <a:bodyPr/>
          <a:lstStyle/>
          <a:p>
            <a:r>
              <a:rPr lang="en-US" b="1" dirty="0">
                <a:latin typeface="Arial" charset="0"/>
              </a:rPr>
              <a:t>Flammables</a:t>
            </a:r>
          </a:p>
          <a:p>
            <a:r>
              <a:rPr lang="en-US" b="1" dirty="0">
                <a:latin typeface="Arial" charset="0"/>
              </a:rPr>
              <a:t>Combustibles</a:t>
            </a:r>
          </a:p>
          <a:p>
            <a:r>
              <a:rPr lang="en-US" b="1" dirty="0">
                <a:latin typeface="Arial" charset="0"/>
              </a:rPr>
              <a:t>Oxidizers</a:t>
            </a:r>
          </a:p>
          <a:p>
            <a:r>
              <a:rPr lang="en-US" b="1" dirty="0">
                <a:latin typeface="Arial" charset="0"/>
              </a:rPr>
              <a:t>Explosives</a:t>
            </a:r>
          </a:p>
          <a:p>
            <a:r>
              <a:rPr lang="en-US" b="1" dirty="0">
                <a:latin typeface="Arial" charset="0"/>
              </a:rPr>
              <a:t>Reactive</a:t>
            </a:r>
          </a:p>
          <a:p>
            <a:r>
              <a:rPr lang="en-US" b="1" dirty="0">
                <a:latin typeface="Arial" charset="0"/>
              </a:rPr>
              <a:t>Radioactive</a:t>
            </a:r>
            <a:endParaRPr lang="en-US" dirty="0"/>
          </a:p>
        </p:txBody>
      </p:sp>
      <p:pic>
        <p:nvPicPr>
          <p:cNvPr id="4" name="Picture 10" descr="http://images.wisegeek.com/radioactivity-sign.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86600" y="4592638"/>
            <a:ext cx="1859948" cy="1752600"/>
          </a:xfrm>
          <a:prstGeom prst="rect">
            <a:avLst/>
          </a:prstGeom>
          <a:noFill/>
        </p:spPr>
      </p:pic>
      <p:pic>
        <p:nvPicPr>
          <p:cNvPr id="5" name="Picture 1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486400" y="1392238"/>
            <a:ext cx="1990725" cy="1990725"/>
          </a:xfrm>
          <a:prstGeom prst="rect">
            <a:avLst/>
          </a:prstGeom>
          <a:noFill/>
          <a:ln w="9525">
            <a:noFill/>
            <a:miter lim="800000"/>
            <a:headEnd/>
            <a:tailEnd/>
          </a:ln>
        </p:spPr>
      </p:pic>
      <p:pic>
        <p:nvPicPr>
          <p:cNvPr id="6" name="Picture 1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781800" y="2535238"/>
            <a:ext cx="1978359" cy="1978359"/>
          </a:xfrm>
          <a:prstGeom prst="rect">
            <a:avLst/>
          </a:prstGeom>
          <a:noFill/>
          <a:ln w="9525">
            <a:noFill/>
            <a:miter lim="800000"/>
            <a:headEnd/>
            <a:tailEnd/>
          </a:ln>
        </p:spPr>
      </p:pic>
      <p:pic>
        <p:nvPicPr>
          <p:cNvPr id="7" name="Picture 1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562600" y="3754438"/>
            <a:ext cx="1978360" cy="1978360"/>
          </a:xfrm>
          <a:prstGeom prst="rect">
            <a:avLst/>
          </a:prstGeom>
          <a:noFill/>
          <a:ln w="9525">
            <a:noFill/>
            <a:miter lim="800000"/>
            <a:headEnd/>
            <a:tailEnd/>
          </a:ln>
        </p:spPr>
      </p:pic>
    </p:spTree>
    <p:extLst>
      <p:ext uri="{BB962C8B-B14F-4D97-AF65-F5344CB8AC3E}">
        <p14:creationId xmlns:p14="http://schemas.microsoft.com/office/powerpoint/2010/main" val="19422947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Health Hazards</a:t>
            </a:r>
          </a:p>
        </p:txBody>
      </p:sp>
      <p:sp>
        <p:nvSpPr>
          <p:cNvPr id="3" name="Content Placeholder 2"/>
          <p:cNvSpPr>
            <a:spLocks noGrp="1"/>
          </p:cNvSpPr>
          <p:nvPr>
            <p:ph idx="1"/>
          </p:nvPr>
        </p:nvSpPr>
        <p:spPr/>
        <p:txBody>
          <a:bodyPr/>
          <a:lstStyle/>
          <a:p>
            <a:r>
              <a:rPr lang="en-US" dirty="0"/>
              <a:t>Irritants</a:t>
            </a:r>
          </a:p>
          <a:p>
            <a:r>
              <a:rPr lang="en-US" dirty="0"/>
              <a:t>Corrosives</a:t>
            </a:r>
          </a:p>
          <a:p>
            <a:r>
              <a:rPr lang="en-US" dirty="0"/>
              <a:t>Asphyxiates</a:t>
            </a:r>
          </a:p>
          <a:p>
            <a:r>
              <a:rPr lang="en-US" dirty="0"/>
              <a:t>Anesthetics</a:t>
            </a:r>
          </a:p>
          <a:p>
            <a:r>
              <a:rPr lang="en-US" dirty="0"/>
              <a:t>Allergic Sensitizers</a:t>
            </a:r>
          </a:p>
          <a:p>
            <a:r>
              <a:rPr lang="en-US" dirty="0"/>
              <a:t>Carcinogens</a:t>
            </a:r>
          </a:p>
          <a:p>
            <a:r>
              <a:rPr lang="en-US" dirty="0"/>
              <a:t>Mutagens</a:t>
            </a:r>
          </a:p>
          <a:p>
            <a:r>
              <a:rPr lang="en-US" dirty="0"/>
              <a:t>Teratogens</a:t>
            </a:r>
          </a:p>
        </p:txBody>
      </p:sp>
      <p:pic>
        <p:nvPicPr>
          <p:cNvPr id="4"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245101" y="1443038"/>
            <a:ext cx="2133600" cy="21336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769101" y="2814638"/>
            <a:ext cx="2133599" cy="2133599"/>
          </a:xfrm>
          <a:prstGeom prst="rect">
            <a:avLst/>
          </a:prstGeom>
          <a:noFill/>
          <a:ln w="9525">
            <a:noFill/>
            <a:miter lim="800000"/>
            <a:headEnd/>
            <a:tailEnd/>
          </a:ln>
        </p:spPr>
      </p:pic>
      <p:pic>
        <p:nvPicPr>
          <p:cNvPr id="6"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245101" y="4262438"/>
            <a:ext cx="2133599" cy="2133599"/>
          </a:xfrm>
          <a:prstGeom prst="rect">
            <a:avLst/>
          </a:prstGeom>
          <a:noFill/>
          <a:ln w="9525">
            <a:noFill/>
            <a:miter lim="800000"/>
            <a:headEnd/>
            <a:tailEnd/>
          </a:ln>
        </p:spPr>
      </p:pic>
    </p:spTree>
    <p:extLst>
      <p:ext uri="{BB962C8B-B14F-4D97-AF65-F5344CB8AC3E}">
        <p14:creationId xmlns:p14="http://schemas.microsoft.com/office/powerpoint/2010/main" val="995886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rPr>
              <a:t>Keeping up to date on Compliance issues.</a:t>
            </a:r>
            <a:endParaRPr lang="en-US"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endParaRPr>
          </a:p>
        </p:txBody>
      </p:sp>
      <p:sp>
        <p:nvSpPr>
          <p:cNvPr id="3" name="Content Placeholder 2"/>
          <p:cNvSpPr>
            <a:spLocks noGrp="1"/>
          </p:cNvSpPr>
          <p:nvPr>
            <p:ph idx="1"/>
          </p:nvPr>
        </p:nvSpPr>
        <p:spPr>
          <a:xfrm>
            <a:off x="2133600" y="1905000"/>
            <a:ext cx="6934200" cy="4724400"/>
          </a:xfrm>
        </p:spPr>
        <p:txBody>
          <a:bodyPr>
            <a:normAutofit lnSpcReduction="10000"/>
          </a:bodyPr>
          <a:lstStyle/>
          <a:p>
            <a:pPr marL="742950" indent="-742950">
              <a:buFont typeface="+mj-lt"/>
              <a:buAutoNum type="arabicPeriod"/>
            </a:pPr>
            <a:r>
              <a:rPr lang="en-US" sz="4000" b="1" dirty="0">
                <a:ln w="13462">
                  <a:solidFill>
                    <a:schemeClr val="bg1"/>
                  </a:solidFill>
                  <a:prstDash val="solid"/>
                </a:ln>
                <a:solidFill>
                  <a:srgbClr val="C00000"/>
                </a:solidFill>
                <a:effectLst>
                  <a:outerShdw dist="38100" dir="2700000" algn="bl" rotWithShape="0">
                    <a:schemeClr val="accent5"/>
                  </a:outerShdw>
                </a:effectLst>
                <a:latin typeface="Arial Black" panose="020B0A04020102020204" pitchFamily="34" charset="0"/>
              </a:rPr>
              <a:t>HID Lights</a:t>
            </a:r>
          </a:p>
          <a:p>
            <a:pPr marL="742950" indent="-742950">
              <a:buFont typeface="+mj-lt"/>
              <a:buAutoNum type="arabicPeriod"/>
            </a:pPr>
            <a:r>
              <a:rPr lang="en-US" sz="4000" b="1" dirty="0">
                <a:ln w="13462">
                  <a:solidFill>
                    <a:schemeClr val="bg1"/>
                  </a:solidFill>
                  <a:prstDash val="solid"/>
                </a:ln>
                <a:solidFill>
                  <a:srgbClr val="002060"/>
                </a:solidFill>
                <a:effectLst>
                  <a:outerShdw dist="38100" dir="2700000" algn="bl" rotWithShape="0">
                    <a:schemeClr val="accent5"/>
                  </a:outerShdw>
                </a:effectLst>
                <a:latin typeface="Arial Black" panose="020B0A04020102020204" pitchFamily="34" charset="0"/>
              </a:rPr>
              <a:t>PCB’s in Ballasts</a:t>
            </a:r>
          </a:p>
          <a:p>
            <a:pPr marL="742950" indent="-742950">
              <a:buFont typeface="+mj-lt"/>
              <a:buAutoNum type="arabicPeriod"/>
            </a:pPr>
            <a:r>
              <a:rPr lang="en-US" sz="4000" b="1" dirty="0">
                <a:ln w="13462">
                  <a:solidFill>
                    <a:schemeClr val="bg1"/>
                  </a:solidFill>
                  <a:prstDash val="solid"/>
                </a:ln>
                <a:solidFill>
                  <a:srgbClr val="FFC000"/>
                </a:solidFill>
                <a:effectLst>
                  <a:outerShdw dist="38100" dir="2700000" algn="bl" rotWithShape="0">
                    <a:schemeClr val="accent5"/>
                  </a:outerShdw>
                </a:effectLst>
                <a:latin typeface="Arial Black" panose="020B0A04020102020204" pitchFamily="34" charset="0"/>
              </a:rPr>
              <a:t>Latex Paint Disposal</a:t>
            </a:r>
          </a:p>
          <a:p>
            <a:pPr marL="742950" indent="-742950">
              <a:buFont typeface="+mj-lt"/>
              <a:buAutoNum type="arabicPeriod"/>
            </a:pPr>
            <a:r>
              <a:rPr lang="en-US" sz="4000" b="1" dirty="0">
                <a:ln w="13462">
                  <a:solidFill>
                    <a:schemeClr val="bg1"/>
                  </a:solidFill>
                  <a:prstDash val="solid"/>
                </a:ln>
                <a:solidFill>
                  <a:srgbClr val="00B050"/>
                </a:solidFill>
                <a:effectLst>
                  <a:outerShdw dist="38100" dir="2700000" algn="bl" rotWithShape="0">
                    <a:schemeClr val="accent5"/>
                  </a:outerShdw>
                </a:effectLst>
                <a:latin typeface="Arial Black" panose="020B0A04020102020204" pitchFamily="34" charset="0"/>
              </a:rPr>
              <a:t>Globally Harmonized </a:t>
            </a:r>
            <a:r>
              <a:rPr lang="en-US" sz="4000" b="1" dirty="0" smtClean="0">
                <a:ln w="13462">
                  <a:solidFill>
                    <a:schemeClr val="bg1"/>
                  </a:solidFill>
                  <a:prstDash val="solid"/>
                </a:ln>
                <a:solidFill>
                  <a:srgbClr val="00B050"/>
                </a:solidFill>
                <a:effectLst>
                  <a:outerShdw dist="38100" dir="2700000" algn="bl" rotWithShape="0">
                    <a:schemeClr val="accent5"/>
                  </a:outerShdw>
                </a:effectLst>
                <a:latin typeface="Arial Black" panose="020B0A04020102020204" pitchFamily="34" charset="0"/>
              </a:rPr>
              <a:t>Systems</a:t>
            </a:r>
            <a:endParaRPr lang="en-US" sz="4000" b="1" dirty="0">
              <a:ln w="13462">
                <a:solidFill>
                  <a:schemeClr val="bg1"/>
                </a:solidFill>
                <a:prstDash val="solid"/>
              </a:ln>
              <a:solidFill>
                <a:srgbClr val="00B050"/>
              </a:solidFill>
              <a:effectLst>
                <a:outerShdw dist="38100" dir="2700000" algn="bl" rotWithShape="0">
                  <a:schemeClr val="accent5"/>
                </a:outerShdw>
              </a:effectLst>
              <a:latin typeface="Arial Black" panose="020B0A04020102020204" pitchFamily="34" charset="0"/>
            </a:endParaRPr>
          </a:p>
          <a:p>
            <a:pPr marL="742950" indent="-742950">
              <a:buFont typeface="+mj-lt"/>
              <a:buAutoNum type="arabicPeriod"/>
            </a:pPr>
            <a:r>
              <a:rPr lang="en-US" sz="4000" b="1" dirty="0">
                <a:ln w="13462">
                  <a:solidFill>
                    <a:schemeClr val="bg1"/>
                  </a:solidFill>
                  <a:prstDash val="solid"/>
                </a:ln>
                <a:solidFill>
                  <a:srgbClr val="7030A0"/>
                </a:solidFill>
                <a:effectLst>
                  <a:outerShdw dist="38100" dir="2700000" algn="bl" rotWithShape="0">
                    <a:schemeClr val="accent5"/>
                  </a:outerShdw>
                </a:effectLst>
                <a:latin typeface="Arial Black" panose="020B0A04020102020204" pitchFamily="34" charset="0"/>
              </a:rPr>
              <a:t>School </a:t>
            </a:r>
            <a:r>
              <a:rPr lang="en-US" sz="4000" b="1" dirty="0" smtClean="0">
                <a:ln w="13462">
                  <a:solidFill>
                    <a:schemeClr val="bg1"/>
                  </a:solidFill>
                  <a:prstDash val="solid"/>
                </a:ln>
                <a:solidFill>
                  <a:srgbClr val="7030A0"/>
                </a:solidFill>
                <a:effectLst>
                  <a:outerShdw dist="38100" dir="2700000" algn="bl" rotWithShape="0">
                    <a:schemeClr val="accent5"/>
                  </a:outerShdw>
                </a:effectLst>
                <a:latin typeface="Arial Black" panose="020B0A04020102020204" pitchFamily="34" charset="0"/>
              </a:rPr>
              <a:t>Sustainability</a:t>
            </a:r>
          </a:p>
          <a:p>
            <a:pPr marL="742950" indent="-742950">
              <a:buFont typeface="+mj-lt"/>
              <a:buAutoNum type="arabicPeriod"/>
            </a:pPr>
            <a:r>
              <a:rPr lang="en-US" sz="4000" b="1" dirty="0" smtClean="0">
                <a:ln w="13462">
                  <a:solidFill>
                    <a:schemeClr val="bg1"/>
                  </a:solidFill>
                  <a:prstDash val="solid"/>
                </a:ln>
                <a:solidFill>
                  <a:srgbClr val="FF0000"/>
                </a:solidFill>
                <a:effectLst>
                  <a:outerShdw dist="38100" dir="2700000" algn="bl" rotWithShape="0">
                    <a:schemeClr val="accent5"/>
                  </a:outerShdw>
                </a:effectLst>
                <a:latin typeface="Arial Black" panose="020B0A04020102020204" pitchFamily="34" charset="0"/>
              </a:rPr>
              <a:t>Janet's Law – AED’s</a:t>
            </a:r>
            <a:endParaRPr lang="en-US" sz="4000" b="1" dirty="0">
              <a:ln w="13462">
                <a:solidFill>
                  <a:schemeClr val="bg1"/>
                </a:solidFill>
                <a:prstDash val="solid"/>
              </a:ln>
              <a:solidFill>
                <a:srgbClr val="FF0000"/>
              </a:solidFill>
              <a:effectLst>
                <a:outerShdw dist="38100" dir="2700000" algn="bl" rotWithShape="0">
                  <a:schemeClr val="accent5"/>
                </a:outerShdw>
              </a:effectLst>
              <a:latin typeface="Arial Black" panose="020B0A04020102020204" pitchFamily="34" charset="0"/>
            </a:endParaRPr>
          </a:p>
        </p:txBody>
      </p:sp>
    </p:spTree>
    <p:extLst>
      <p:ext uri="{BB962C8B-B14F-4D97-AF65-F5344CB8AC3E}">
        <p14:creationId xmlns:p14="http://schemas.microsoft.com/office/powerpoint/2010/main" val="22694124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4</a:t>
            </a:r>
            <a:r>
              <a:rPr lang="en-US" b="1" dirty="0" smtClean="0"/>
              <a:t>. Safety </a:t>
            </a:r>
            <a:r>
              <a:rPr lang="en-US" b="1" dirty="0"/>
              <a:t>Data Sheets</a:t>
            </a:r>
            <a:endParaRPr lang="en-US" dirty="0"/>
          </a:p>
        </p:txBody>
      </p:sp>
      <p:sp>
        <p:nvSpPr>
          <p:cNvPr id="3" name="Content Placeholder 2"/>
          <p:cNvSpPr>
            <a:spLocks noGrp="1"/>
          </p:cNvSpPr>
          <p:nvPr>
            <p:ph idx="1"/>
          </p:nvPr>
        </p:nvSpPr>
        <p:spPr/>
        <p:txBody>
          <a:bodyPr>
            <a:normAutofit fontScale="92500" lnSpcReduction="10000"/>
          </a:bodyPr>
          <a:lstStyle/>
          <a:p>
            <a:r>
              <a:rPr lang="en-US" dirty="0"/>
              <a:t>Will now have a specified </a:t>
            </a:r>
            <a:r>
              <a:rPr lang="en-US" b="1" dirty="0"/>
              <a:t>16-section format</a:t>
            </a:r>
          </a:p>
          <a:p>
            <a:pPr lvl="1"/>
            <a:r>
              <a:rPr lang="en-US" dirty="0"/>
              <a:t>The 16 Section format is basically the ANSI Format</a:t>
            </a:r>
          </a:p>
          <a:p>
            <a:pPr lvl="1"/>
            <a:r>
              <a:rPr lang="en-US" i="1" dirty="0"/>
              <a:t>The OSHA Format was only 8 Sections and previously was the MINIMUM REQUIRED INFO.</a:t>
            </a:r>
          </a:p>
          <a:p>
            <a:r>
              <a:rPr lang="en-US" dirty="0"/>
              <a:t>Sections 11-15 Are not enforced by OSHA but are still important</a:t>
            </a:r>
            <a:r>
              <a:rPr lang="en-US" dirty="0" smtClean="0"/>
              <a:t>.</a:t>
            </a:r>
          </a:p>
          <a:p>
            <a:pPr lvl="1"/>
            <a:r>
              <a:rPr lang="en-US" dirty="0">
                <a:latin typeface="Arial" pitchFamily="34" charset="0"/>
                <a:cs typeface="Arial" pitchFamily="34" charset="0"/>
              </a:rPr>
              <a:t>These discuss Aquatic toxicity, Soil resilience and other topics governed by different agencies</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Tree>
    <p:extLst>
      <p:ext uri="{BB962C8B-B14F-4D97-AF65-F5344CB8AC3E}">
        <p14:creationId xmlns:p14="http://schemas.microsoft.com/office/powerpoint/2010/main" val="10487090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garyfage.files.wordpress.com/2012/03/safety-data-sheet.png"/>
          <p:cNvPicPr>
            <a:picLocks noChangeAspect="1" noChangeArrowheads="1"/>
          </p:cNvPicPr>
          <p:nvPr/>
        </p:nvPicPr>
        <p:blipFill>
          <a:blip r:embed="rId2" cstate="print"/>
          <a:srcRect l="7317" t="10000" r="6098"/>
          <a:stretch>
            <a:fillRect/>
          </a:stretch>
        </p:blipFill>
        <p:spPr bwMode="auto">
          <a:xfrm>
            <a:off x="2133600" y="838200"/>
            <a:ext cx="6781800" cy="5157988"/>
          </a:xfrm>
          <a:prstGeom prst="rect">
            <a:avLst/>
          </a:prstGeom>
          <a:noFill/>
          <a:ln>
            <a:solidFill>
              <a:srgbClr val="003399"/>
            </a:solidFill>
          </a:ln>
        </p:spPr>
      </p:pic>
    </p:spTree>
    <p:extLst>
      <p:ext uri="{BB962C8B-B14F-4D97-AF65-F5344CB8AC3E}">
        <p14:creationId xmlns:p14="http://schemas.microsoft.com/office/powerpoint/2010/main" val="11909554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spcBef>
                <a:spcPct val="0"/>
              </a:spcBef>
            </a:pPr>
            <a:r>
              <a:rPr lang="en-US" sz="4000" b="1" dirty="0" smtClean="0"/>
              <a:t>5. Information and Training</a:t>
            </a:r>
            <a:endParaRPr lang="en-US" dirty="0"/>
          </a:p>
        </p:txBody>
      </p:sp>
      <p:sp>
        <p:nvSpPr>
          <p:cNvPr id="3" name="Content Placeholder 2"/>
          <p:cNvSpPr>
            <a:spLocks noGrp="1"/>
          </p:cNvSpPr>
          <p:nvPr>
            <p:ph idx="1"/>
          </p:nvPr>
        </p:nvSpPr>
        <p:spPr/>
        <p:txBody>
          <a:bodyPr>
            <a:normAutofit lnSpcReduction="10000"/>
          </a:bodyPr>
          <a:lstStyle/>
          <a:p>
            <a:r>
              <a:rPr lang="en-US" dirty="0"/>
              <a:t>Even though NJ has not adopted the GHS, you will start seeing products that will have labels and Safety Data Sheets that will be in compliance with the Law.</a:t>
            </a:r>
          </a:p>
          <a:p>
            <a:r>
              <a:rPr lang="en-US" dirty="0"/>
              <a:t>You will now have the knowledge of what the GHS dictates and be able to understand the new Law and be in a better position to protect yourself and occupants of your school building</a:t>
            </a:r>
            <a:r>
              <a:rPr lang="en-US" dirty="0" smtClean="0"/>
              <a:t>.</a:t>
            </a:r>
            <a:endParaRPr lang="en-US" dirty="0"/>
          </a:p>
        </p:txBody>
      </p:sp>
    </p:spTree>
    <p:extLst>
      <p:ext uri="{BB962C8B-B14F-4D97-AF65-F5344CB8AC3E}">
        <p14:creationId xmlns:p14="http://schemas.microsoft.com/office/powerpoint/2010/main" val="3578828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TRAINING</a:t>
            </a:r>
            <a:endParaRPr lang="en-US" sz="6000" b="1" dirty="0"/>
          </a:p>
        </p:txBody>
      </p:sp>
      <p:sp>
        <p:nvSpPr>
          <p:cNvPr id="3" name="Content Placeholder 2"/>
          <p:cNvSpPr>
            <a:spLocks noGrp="1"/>
          </p:cNvSpPr>
          <p:nvPr>
            <p:ph idx="1"/>
          </p:nvPr>
        </p:nvSpPr>
        <p:spPr/>
        <p:txBody>
          <a:bodyPr/>
          <a:lstStyle/>
          <a:p>
            <a:r>
              <a:rPr lang="en-US" dirty="0"/>
              <a:t>The GHS does not address training.</a:t>
            </a:r>
          </a:p>
          <a:p>
            <a:r>
              <a:rPr lang="en-US" sz="3600" b="1" i="1" dirty="0"/>
              <a:t>However, the proposed HCS will require that workers are trained within two years of the publication of the final rule to facilitate recognition and understanding of the new labels and safety data sheets.</a:t>
            </a:r>
            <a:r>
              <a:rPr lang="en-US" b="1" i="1" dirty="0"/>
              <a:t/>
            </a:r>
            <a:br>
              <a:rPr lang="en-US" b="1" i="1" dirty="0"/>
            </a:br>
            <a:endParaRPr lang="en-US" b="1" i="1" dirty="0"/>
          </a:p>
          <a:p>
            <a:endParaRPr lang="en-US" dirty="0"/>
          </a:p>
        </p:txBody>
      </p:sp>
    </p:spTree>
    <p:extLst>
      <p:ext uri="{BB962C8B-B14F-4D97-AF65-F5344CB8AC3E}">
        <p14:creationId xmlns:p14="http://schemas.microsoft.com/office/powerpoint/2010/main" val="23304310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286000" y="579602"/>
            <a:ext cx="6773484" cy="54401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34660198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13462">
                  <a:solidFill>
                    <a:schemeClr val="bg1"/>
                  </a:solidFill>
                  <a:prstDash val="solid"/>
                </a:ln>
                <a:solidFill>
                  <a:srgbClr val="7030A0"/>
                </a:solidFill>
                <a:effectLst>
                  <a:outerShdw dist="38100" dir="2700000" algn="bl" rotWithShape="0">
                    <a:schemeClr val="accent5"/>
                  </a:outerShdw>
                </a:effectLst>
                <a:latin typeface="Arial Black" panose="020B0A04020102020204" pitchFamily="34" charset="0"/>
              </a:rPr>
              <a:t>6) School Sustainability</a:t>
            </a:r>
            <a:endParaRPr lang="en-US" b="1" dirty="0">
              <a:ln w="13462">
                <a:solidFill>
                  <a:schemeClr val="bg1"/>
                </a:solidFill>
                <a:prstDash val="solid"/>
              </a:ln>
              <a:solidFill>
                <a:srgbClr val="7030A0"/>
              </a:solidFill>
              <a:effectLst>
                <a:outerShdw dist="38100" dir="2700000" algn="bl" rotWithShape="0">
                  <a:schemeClr val="accent5"/>
                </a:outerShdw>
              </a:effectLst>
              <a:latin typeface="Arial Black" panose="020B0A04020102020204" pitchFamily="34" charset="0"/>
            </a:endParaRPr>
          </a:p>
        </p:txBody>
      </p:sp>
      <p:sp>
        <p:nvSpPr>
          <p:cNvPr id="3" name="Content Placeholder 2"/>
          <p:cNvSpPr>
            <a:spLocks noGrp="1"/>
          </p:cNvSpPr>
          <p:nvPr>
            <p:ph idx="1"/>
          </p:nvPr>
        </p:nvSpPr>
        <p:spPr/>
        <p:txBody>
          <a:bodyPr/>
          <a:lstStyle/>
          <a:p>
            <a:r>
              <a:rPr lang="en-US" dirty="0"/>
              <a:t>Sustainable Jersey for Schools, scheduled to launch in October 2014, will be a voluntary certification program for New Jersey public schools. </a:t>
            </a:r>
            <a:endParaRPr lang="en-US" dirty="0" smtClean="0"/>
          </a:p>
          <a:p>
            <a:r>
              <a:rPr lang="en-US" dirty="0" smtClean="0"/>
              <a:t>To </a:t>
            </a:r>
            <a:r>
              <a:rPr lang="en-US" dirty="0"/>
              <a:t>become certified, schools will be required to complete and submit a balanced package of sustainability actions.</a:t>
            </a:r>
          </a:p>
        </p:txBody>
      </p:sp>
    </p:spTree>
    <p:extLst>
      <p:ext uri="{BB962C8B-B14F-4D97-AF65-F5344CB8AC3E}">
        <p14:creationId xmlns:p14="http://schemas.microsoft.com/office/powerpoint/2010/main" val="34427286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program will</a:t>
            </a:r>
            <a:r>
              <a:rPr lang="en-US" dirty="0" smtClean="0"/>
              <a:t>:</a:t>
            </a:r>
            <a:endParaRPr lang="en-US" dirty="0"/>
          </a:p>
        </p:txBody>
      </p:sp>
      <p:sp>
        <p:nvSpPr>
          <p:cNvPr id="3" name="Content Placeholder 2"/>
          <p:cNvSpPr>
            <a:spLocks noGrp="1"/>
          </p:cNvSpPr>
          <p:nvPr>
            <p:ph idx="1"/>
          </p:nvPr>
        </p:nvSpPr>
        <p:spPr/>
        <p:txBody>
          <a:bodyPr/>
          <a:lstStyle/>
          <a:p>
            <a:pPr lvl="0"/>
            <a:r>
              <a:rPr lang="en-US" dirty="0" smtClean="0"/>
              <a:t>Advance </a:t>
            </a:r>
            <a:r>
              <a:rPr lang="en-US" dirty="0"/>
              <a:t>and support sustainable practices in </a:t>
            </a:r>
            <a:r>
              <a:rPr lang="en-US" dirty="0" smtClean="0"/>
              <a:t>schools.</a:t>
            </a:r>
            <a:endParaRPr lang="en-US" dirty="0"/>
          </a:p>
          <a:p>
            <a:pPr lvl="0"/>
            <a:r>
              <a:rPr lang="en-US" dirty="0"/>
              <a:t>Identify concrete actions that schools can implement to become </a:t>
            </a:r>
            <a:r>
              <a:rPr lang="en-US" dirty="0" smtClean="0"/>
              <a:t>certified.</a:t>
            </a:r>
            <a:endParaRPr lang="en-US" dirty="0"/>
          </a:p>
          <a:p>
            <a:pPr lvl="0"/>
            <a:r>
              <a:rPr lang="en-US" dirty="0"/>
              <a:t>Provide a comprehensive package of tools, guidance materials, training and financial incentives to support and reward progress.</a:t>
            </a:r>
          </a:p>
          <a:p>
            <a:endParaRPr lang="en-US" dirty="0"/>
          </a:p>
        </p:txBody>
      </p:sp>
    </p:spTree>
    <p:extLst>
      <p:ext uri="{BB962C8B-B14F-4D97-AF65-F5344CB8AC3E}">
        <p14:creationId xmlns:p14="http://schemas.microsoft.com/office/powerpoint/2010/main" val="31208342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Why participate? </a:t>
            </a:r>
            <a:endParaRPr lang="en-US" sz="5400" dirty="0"/>
          </a:p>
        </p:txBody>
      </p:sp>
      <p:sp>
        <p:nvSpPr>
          <p:cNvPr id="3" name="Content Placeholder 2"/>
          <p:cNvSpPr>
            <a:spLocks noGrp="1"/>
          </p:cNvSpPr>
          <p:nvPr>
            <p:ph idx="1"/>
          </p:nvPr>
        </p:nvSpPr>
        <p:spPr/>
        <p:txBody>
          <a:bodyPr/>
          <a:lstStyle/>
          <a:p>
            <a:r>
              <a:rPr lang="en-US" sz="4000" b="1" dirty="0"/>
              <a:t>Sustainable practices:</a:t>
            </a:r>
            <a:endParaRPr lang="en-US" sz="4000" dirty="0"/>
          </a:p>
          <a:p>
            <a:pPr lvl="1"/>
            <a:r>
              <a:rPr lang="en-US" sz="3600" dirty="0"/>
              <a:t>Result in healthier schools</a:t>
            </a:r>
          </a:p>
          <a:p>
            <a:pPr lvl="1"/>
            <a:r>
              <a:rPr lang="en-US" sz="3600" dirty="0"/>
              <a:t>Reduce operating costs and free up money for the classroom</a:t>
            </a:r>
          </a:p>
          <a:p>
            <a:pPr lvl="1"/>
            <a:r>
              <a:rPr lang="en-US" sz="3600" dirty="0"/>
              <a:t>Contribute to student success</a:t>
            </a:r>
          </a:p>
          <a:p>
            <a:endParaRPr lang="en-US" dirty="0"/>
          </a:p>
        </p:txBody>
      </p:sp>
    </p:spTree>
    <p:extLst>
      <p:ext uri="{BB962C8B-B14F-4D97-AF65-F5344CB8AC3E}">
        <p14:creationId xmlns:p14="http://schemas.microsoft.com/office/powerpoint/2010/main" val="37176941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Program </a:t>
            </a:r>
            <a:r>
              <a:rPr lang="en-US" b="1" dirty="0" smtClean="0"/>
              <a:t>Development</a:t>
            </a:r>
            <a:endParaRPr lang="en-US" dirty="0"/>
          </a:p>
        </p:txBody>
      </p:sp>
      <p:sp>
        <p:nvSpPr>
          <p:cNvPr id="3" name="Content Placeholder 2"/>
          <p:cNvSpPr>
            <a:spLocks noGrp="1"/>
          </p:cNvSpPr>
          <p:nvPr>
            <p:ph idx="1"/>
          </p:nvPr>
        </p:nvSpPr>
        <p:spPr/>
        <p:txBody>
          <a:bodyPr/>
          <a:lstStyle/>
          <a:p>
            <a:r>
              <a:rPr lang="en-US" dirty="0" smtClean="0"/>
              <a:t>School </a:t>
            </a:r>
            <a:r>
              <a:rPr lang="en-US" dirty="0"/>
              <a:t>districts in New Jersey are already on the path to building a more sustainable future. </a:t>
            </a:r>
            <a:endParaRPr lang="en-US" dirty="0" smtClean="0"/>
          </a:p>
          <a:p>
            <a:r>
              <a:rPr lang="en-US" dirty="0" smtClean="0"/>
              <a:t>Schools </a:t>
            </a:r>
            <a:r>
              <a:rPr lang="en-US" dirty="0"/>
              <a:t>throughout the state are conducting energy audits, completing building retrofits, and implementing energy efficiency projects to significantly reduce utility costs. </a:t>
            </a:r>
          </a:p>
          <a:p>
            <a:endParaRPr lang="en-US" dirty="0"/>
          </a:p>
        </p:txBody>
      </p:sp>
    </p:spTree>
    <p:extLst>
      <p:ext uri="{BB962C8B-B14F-4D97-AF65-F5344CB8AC3E}">
        <p14:creationId xmlns:p14="http://schemas.microsoft.com/office/powerpoint/2010/main" val="19131820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Health and Wellness</a:t>
            </a:r>
            <a:endParaRPr lang="en-US" sz="6000" dirty="0"/>
          </a:p>
        </p:txBody>
      </p:sp>
      <p:sp>
        <p:nvSpPr>
          <p:cNvPr id="3" name="Content Placeholder 2"/>
          <p:cNvSpPr>
            <a:spLocks noGrp="1"/>
          </p:cNvSpPr>
          <p:nvPr>
            <p:ph idx="1"/>
          </p:nvPr>
        </p:nvSpPr>
        <p:spPr/>
        <p:txBody>
          <a:bodyPr>
            <a:normAutofit/>
          </a:bodyPr>
          <a:lstStyle/>
          <a:p>
            <a:r>
              <a:rPr lang="en-US" dirty="0"/>
              <a:t>Schools are addressing health and wellness by converting to green cleaning products, providing healthy lunches, using school gardens as active learning laboratories, improving indoor air quality by using no VOC paints and flooring and promoting "walking school busses" to encourage physical activity and to save transportation </a:t>
            </a:r>
            <a:r>
              <a:rPr lang="en-US" dirty="0" smtClean="0"/>
              <a:t>costs.</a:t>
            </a:r>
          </a:p>
          <a:p>
            <a:endParaRPr lang="en-US" dirty="0"/>
          </a:p>
        </p:txBody>
      </p:sp>
    </p:spTree>
    <p:extLst>
      <p:ext uri="{BB962C8B-B14F-4D97-AF65-F5344CB8AC3E}">
        <p14:creationId xmlns:p14="http://schemas.microsoft.com/office/powerpoint/2010/main" val="1940772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13462">
                  <a:solidFill>
                    <a:schemeClr val="bg1"/>
                  </a:solidFill>
                  <a:prstDash val="solid"/>
                </a:ln>
                <a:solidFill>
                  <a:srgbClr val="FF0000"/>
                </a:solidFill>
                <a:effectLst>
                  <a:outerShdw dist="38100" dir="2700000" algn="bl" rotWithShape="0">
                    <a:schemeClr val="accent5"/>
                  </a:outerShdw>
                </a:effectLst>
                <a:latin typeface="Arial Black" panose="020B0A04020102020204" pitchFamily="34" charset="0"/>
              </a:rPr>
              <a:t>1) HID BULB DANGERS!</a:t>
            </a:r>
            <a:endParaRPr lang="en-US" b="1" dirty="0">
              <a:ln w="13462">
                <a:solidFill>
                  <a:schemeClr val="bg1"/>
                </a:solidFill>
                <a:prstDash val="solid"/>
              </a:ln>
              <a:solidFill>
                <a:srgbClr val="FF0000"/>
              </a:solidFill>
              <a:effectLst>
                <a:outerShdw dist="38100" dir="2700000" algn="bl" rotWithShape="0">
                  <a:schemeClr val="accent5"/>
                </a:outerShdw>
              </a:effectLst>
              <a:latin typeface="Arial Black" panose="020B0A04020102020204"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797" t="8633" r="4347" b="10209"/>
          <a:stretch/>
        </p:blipFill>
        <p:spPr>
          <a:xfrm>
            <a:off x="2819400" y="1295400"/>
            <a:ext cx="5562600" cy="5024284"/>
          </a:xfrm>
          <a:prstGeom prst="rect">
            <a:avLst/>
          </a:prstGeom>
          <a:ln>
            <a:noFill/>
          </a:ln>
          <a:effectLst>
            <a:outerShdw blurRad="149987" dist="250190" dir="8460000" algn="ctr">
              <a:srgbClr val="000000">
                <a:alpha val="28000"/>
              </a:srgbClr>
            </a:outerShdw>
            <a:softEdge rad="112500"/>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8961080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S.T.E.M.</a:t>
            </a:r>
            <a:endParaRPr lang="en-US" sz="6600" dirty="0"/>
          </a:p>
        </p:txBody>
      </p:sp>
      <p:sp>
        <p:nvSpPr>
          <p:cNvPr id="3" name="Content Placeholder 2"/>
          <p:cNvSpPr>
            <a:spLocks noGrp="1"/>
          </p:cNvSpPr>
          <p:nvPr>
            <p:ph idx="1"/>
          </p:nvPr>
        </p:nvSpPr>
        <p:spPr/>
        <p:txBody>
          <a:bodyPr>
            <a:normAutofit/>
          </a:bodyPr>
          <a:lstStyle/>
          <a:p>
            <a:r>
              <a:rPr lang="en-US" dirty="0" smtClean="0"/>
              <a:t>STEM </a:t>
            </a:r>
            <a:r>
              <a:rPr lang="en-US" dirty="0"/>
              <a:t>(Science, Technology, Engineering and Math) and sustainability education curriculum components are being incorporated in schools across the state to prepare students for meaningful employment and lifelong learning. </a:t>
            </a:r>
          </a:p>
          <a:p>
            <a:endParaRPr lang="en-US" dirty="0"/>
          </a:p>
        </p:txBody>
      </p:sp>
    </p:spTree>
    <p:extLst>
      <p:ext uri="{BB962C8B-B14F-4D97-AF65-F5344CB8AC3E}">
        <p14:creationId xmlns:p14="http://schemas.microsoft.com/office/powerpoint/2010/main" val="25812879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u="sng" dirty="0"/>
              <a:t>Task </a:t>
            </a:r>
            <a:r>
              <a:rPr lang="en-US" b="1" i="1" u="sng" dirty="0" smtClean="0"/>
              <a:t>Forces</a:t>
            </a:r>
            <a:endParaRPr lang="en-US" dirty="0"/>
          </a:p>
        </p:txBody>
      </p:sp>
      <p:sp>
        <p:nvSpPr>
          <p:cNvPr id="3" name="Content Placeholder 2"/>
          <p:cNvSpPr>
            <a:spLocks noGrp="1"/>
          </p:cNvSpPr>
          <p:nvPr>
            <p:ph idx="1"/>
          </p:nvPr>
        </p:nvSpPr>
        <p:spPr>
          <a:xfrm>
            <a:off x="2164080" y="1676400"/>
            <a:ext cx="6781800" cy="5029200"/>
          </a:xfrm>
        </p:spPr>
        <p:txBody>
          <a:bodyPr>
            <a:normAutofit fontScale="62500" lnSpcReduction="20000"/>
          </a:bodyPr>
          <a:lstStyle/>
          <a:p>
            <a:pPr>
              <a:lnSpc>
                <a:spcPct val="170000"/>
              </a:lnSpc>
            </a:pPr>
            <a:r>
              <a:rPr lang="en-US" dirty="0"/>
              <a:t>To create the Sustainable Jersey for Schools program we are using a transparent, participatory process that operates through topic specific task forces. </a:t>
            </a:r>
            <a:endParaRPr lang="en-US" dirty="0" smtClean="0"/>
          </a:p>
          <a:p>
            <a:pPr>
              <a:lnSpc>
                <a:spcPct val="170000"/>
              </a:lnSpc>
            </a:pPr>
            <a:r>
              <a:rPr lang="en-US" dirty="0" smtClean="0"/>
              <a:t>The </a:t>
            </a:r>
            <a:r>
              <a:rPr lang="en-US" dirty="0"/>
              <a:t>task force structure provides a collaborative framework that brings together leaders from school districts, state agencies, universities, government, non-profit associations and businesses to define sustainability standards. </a:t>
            </a:r>
            <a:endParaRPr lang="en-US" dirty="0" smtClean="0"/>
          </a:p>
          <a:p>
            <a:pPr>
              <a:lnSpc>
                <a:spcPct val="170000"/>
              </a:lnSpc>
            </a:pPr>
            <a:r>
              <a:rPr lang="en-US" dirty="0" smtClean="0"/>
              <a:t>The </a:t>
            </a:r>
            <a:r>
              <a:rPr lang="en-US" dirty="0"/>
              <a:t>task forces are developing a menu of actions that will be worth points in the certification program. </a:t>
            </a:r>
          </a:p>
          <a:p>
            <a:pPr>
              <a:lnSpc>
                <a:spcPct val="170000"/>
              </a:lnSpc>
            </a:pPr>
            <a:endParaRPr lang="en-US" dirty="0"/>
          </a:p>
        </p:txBody>
      </p:sp>
    </p:spTree>
    <p:extLst>
      <p:ext uri="{BB962C8B-B14F-4D97-AF65-F5344CB8AC3E}">
        <p14:creationId xmlns:p14="http://schemas.microsoft.com/office/powerpoint/2010/main" val="3026173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Sustainable Jersey for Schools Task </a:t>
            </a:r>
            <a:r>
              <a:rPr lang="en-US" b="1" i="1" dirty="0" smtClean="0"/>
              <a:t>Forces</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*Animals </a:t>
            </a:r>
            <a:r>
              <a:rPr lang="en-US" b="1" dirty="0"/>
              <a:t>in the Community School </a:t>
            </a:r>
            <a:r>
              <a:rPr lang="en-US" b="1" dirty="0" smtClean="0"/>
              <a:t>*Arts/Culture </a:t>
            </a:r>
            <a:r>
              <a:rPr lang="en-US" b="1" dirty="0"/>
              <a:t>School </a:t>
            </a:r>
            <a:r>
              <a:rPr lang="en-US" b="1" dirty="0" smtClean="0"/>
              <a:t>Community </a:t>
            </a:r>
            <a:r>
              <a:rPr lang="en-US" b="1" dirty="0"/>
              <a:t>Partnership and Outreach </a:t>
            </a:r>
            <a:endParaRPr lang="en-US" dirty="0"/>
          </a:p>
          <a:p>
            <a:r>
              <a:rPr lang="en-US" b="1" dirty="0" smtClean="0"/>
              <a:t>Sustainability </a:t>
            </a:r>
            <a:r>
              <a:rPr lang="en-US" b="1" dirty="0"/>
              <a:t>Curriculum/Student Learning</a:t>
            </a:r>
            <a:r>
              <a:rPr lang="en-US" dirty="0"/>
              <a:t> </a:t>
            </a:r>
          </a:p>
          <a:p>
            <a:r>
              <a:rPr lang="en-US" b="1" dirty="0" smtClean="0"/>
              <a:t>Diversity </a:t>
            </a:r>
            <a:r>
              <a:rPr lang="en-US" b="1" dirty="0"/>
              <a:t>and Equity</a:t>
            </a:r>
            <a:r>
              <a:rPr lang="en-US" dirty="0"/>
              <a:t> </a:t>
            </a:r>
          </a:p>
          <a:p>
            <a:r>
              <a:rPr lang="en-US" b="1" dirty="0" smtClean="0"/>
              <a:t>*Energy </a:t>
            </a:r>
            <a:r>
              <a:rPr lang="en-US" b="1" dirty="0"/>
              <a:t>and Greenhouse Gas </a:t>
            </a:r>
            <a:r>
              <a:rPr lang="en-US" b="1" dirty="0" smtClean="0"/>
              <a:t>Health </a:t>
            </a:r>
            <a:r>
              <a:rPr lang="en-US" b="1" dirty="0"/>
              <a:t>and Wellness </a:t>
            </a:r>
            <a:endParaRPr lang="en-US" dirty="0"/>
          </a:p>
          <a:p>
            <a:r>
              <a:rPr lang="en-US" b="1" dirty="0" smtClean="0"/>
              <a:t>Green </a:t>
            </a:r>
            <a:r>
              <a:rPr lang="en-US" b="1" dirty="0"/>
              <a:t>Design </a:t>
            </a:r>
            <a:endParaRPr lang="en-US" dirty="0"/>
          </a:p>
          <a:p>
            <a:r>
              <a:rPr lang="en-US" b="1" dirty="0" smtClean="0"/>
              <a:t>*Land </a:t>
            </a:r>
            <a:r>
              <a:rPr lang="en-US" b="1" dirty="0"/>
              <a:t>Use and Transportation </a:t>
            </a:r>
            <a:r>
              <a:rPr lang="en-US" b="1" dirty="0" smtClean="0"/>
              <a:t>Leadership </a:t>
            </a:r>
            <a:r>
              <a:rPr lang="en-US" b="1" dirty="0"/>
              <a:t>and Capacity Building </a:t>
            </a:r>
            <a:endParaRPr lang="en-US" dirty="0"/>
          </a:p>
          <a:p>
            <a:r>
              <a:rPr lang="en-US" b="1" i="1" u="sng" dirty="0" smtClean="0">
                <a:latin typeface="Arial Black" panose="020B0A04020102020204" pitchFamily="34" charset="0"/>
              </a:rPr>
              <a:t>Operations </a:t>
            </a:r>
            <a:r>
              <a:rPr lang="en-US" b="1" i="1" u="sng" dirty="0">
                <a:latin typeface="Arial Black" panose="020B0A04020102020204" pitchFamily="34" charset="0"/>
              </a:rPr>
              <a:t>and Maintenance </a:t>
            </a:r>
            <a:endParaRPr lang="en-US" i="1" u="sng" dirty="0">
              <a:latin typeface="Arial Black" panose="020B0A04020102020204" pitchFamily="34" charset="0"/>
            </a:endParaRPr>
          </a:p>
          <a:p>
            <a:r>
              <a:rPr lang="en-US" b="1" dirty="0" smtClean="0"/>
              <a:t>*Waste Management</a:t>
            </a:r>
            <a:endParaRPr lang="en-US" dirty="0"/>
          </a:p>
        </p:txBody>
      </p:sp>
      <p:sp>
        <p:nvSpPr>
          <p:cNvPr id="4" name="Rectangle 3"/>
          <p:cNvSpPr/>
          <p:nvPr/>
        </p:nvSpPr>
        <p:spPr>
          <a:xfrm>
            <a:off x="3352800" y="6290548"/>
            <a:ext cx="4108625" cy="369332"/>
          </a:xfrm>
          <a:prstGeom prst="rect">
            <a:avLst/>
          </a:prstGeom>
        </p:spPr>
        <p:txBody>
          <a:bodyPr wrap="none">
            <a:spAutoFit/>
          </a:bodyPr>
          <a:lstStyle/>
          <a:p>
            <a:r>
              <a:rPr lang="en-US" dirty="0" smtClean="0"/>
              <a:t>(*Subcommittee </a:t>
            </a:r>
            <a:r>
              <a:rPr lang="en-US" dirty="0"/>
              <a:t>of Municipal Task Force) </a:t>
            </a:r>
          </a:p>
        </p:txBody>
      </p:sp>
    </p:spTree>
    <p:extLst>
      <p:ext uri="{BB962C8B-B14F-4D97-AF65-F5344CB8AC3E}">
        <p14:creationId xmlns:p14="http://schemas.microsoft.com/office/powerpoint/2010/main" val="328219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Black" panose="020B0A04020102020204" pitchFamily="34" charset="0"/>
              </a:rPr>
              <a:t>Operations and Maintenance </a:t>
            </a:r>
            <a:endParaRPr lang="en-US" dirty="0"/>
          </a:p>
        </p:txBody>
      </p:sp>
      <p:sp>
        <p:nvSpPr>
          <p:cNvPr id="3" name="Content Placeholder 2"/>
          <p:cNvSpPr>
            <a:spLocks noGrp="1"/>
          </p:cNvSpPr>
          <p:nvPr>
            <p:ph idx="1"/>
          </p:nvPr>
        </p:nvSpPr>
        <p:spPr/>
        <p:txBody>
          <a:bodyPr/>
          <a:lstStyle/>
          <a:p>
            <a:pPr marL="0" indent="0">
              <a:buNone/>
            </a:pPr>
            <a:r>
              <a:rPr lang="en-US" b="1" dirty="0" smtClean="0"/>
              <a:t>8 Best Practice and Policy Procedures;</a:t>
            </a:r>
          </a:p>
          <a:p>
            <a:pPr marL="914400" lvl="1" indent="-514350">
              <a:buFont typeface="+mj-lt"/>
              <a:buAutoNum type="arabicPeriod"/>
            </a:pPr>
            <a:r>
              <a:rPr lang="en-US" sz="3200" b="1" i="1" dirty="0" smtClean="0"/>
              <a:t>HVAC Maintenance</a:t>
            </a:r>
          </a:p>
          <a:p>
            <a:pPr marL="914400" lvl="1" indent="-514350">
              <a:buFont typeface="+mj-lt"/>
              <a:buAutoNum type="arabicPeriod"/>
            </a:pPr>
            <a:r>
              <a:rPr lang="en-US" sz="3200" b="1" i="1" dirty="0" smtClean="0"/>
              <a:t>Classroom Cleaning</a:t>
            </a:r>
          </a:p>
          <a:p>
            <a:pPr marL="914400" lvl="1" indent="-514350">
              <a:buFont typeface="+mj-lt"/>
              <a:buAutoNum type="arabicPeriod"/>
            </a:pPr>
            <a:r>
              <a:rPr lang="en-US" sz="3200" b="1" i="1" dirty="0" smtClean="0"/>
              <a:t>Energy Efficiency</a:t>
            </a:r>
          </a:p>
          <a:p>
            <a:pPr marL="914400" lvl="1" indent="-514350">
              <a:buFont typeface="+mj-lt"/>
              <a:buAutoNum type="arabicPeriod"/>
            </a:pPr>
            <a:r>
              <a:rPr lang="en-US" sz="3200" b="1" i="1" dirty="0" smtClean="0"/>
              <a:t>Green Cleaning Equipment</a:t>
            </a:r>
          </a:p>
          <a:p>
            <a:pPr marL="914400" lvl="1" indent="-514350">
              <a:buFont typeface="+mj-lt"/>
              <a:buAutoNum type="arabicPeriod"/>
            </a:pPr>
            <a:r>
              <a:rPr lang="en-US" sz="3200" b="1" i="1" dirty="0" smtClean="0"/>
              <a:t>Green Cleaning Supplies</a:t>
            </a:r>
          </a:p>
          <a:p>
            <a:pPr marL="914400" lvl="1" indent="-514350">
              <a:buFont typeface="+mj-lt"/>
              <a:buAutoNum type="arabicPeriod"/>
            </a:pPr>
            <a:r>
              <a:rPr lang="en-US" sz="3200" b="1" i="1" dirty="0" smtClean="0"/>
              <a:t>Green Purchasing Policy</a:t>
            </a:r>
          </a:p>
          <a:p>
            <a:pPr marL="914400" lvl="1" indent="-514350">
              <a:buFont typeface="+mj-lt"/>
              <a:buAutoNum type="arabicPeriod"/>
            </a:pPr>
            <a:r>
              <a:rPr lang="en-US" sz="3200" b="1" i="1" dirty="0" smtClean="0"/>
              <a:t>Integrated Pest Management</a:t>
            </a:r>
            <a:endParaRPr lang="en-US" sz="3200" b="1" i="1" dirty="0"/>
          </a:p>
        </p:txBody>
      </p:sp>
    </p:spTree>
    <p:extLst>
      <p:ext uri="{BB962C8B-B14F-4D97-AF65-F5344CB8AC3E}">
        <p14:creationId xmlns:p14="http://schemas.microsoft.com/office/powerpoint/2010/main" val="4967274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 HVAC </a:t>
            </a:r>
            <a:r>
              <a:rPr lang="en-US" dirty="0" smtClean="0"/>
              <a:t>Maintenance</a:t>
            </a:r>
            <a:endParaRPr lang="en-US" dirty="0"/>
          </a:p>
        </p:txBody>
      </p:sp>
      <p:sp>
        <p:nvSpPr>
          <p:cNvPr id="3" name="Content Placeholder 2"/>
          <p:cNvSpPr>
            <a:spLocks noGrp="1"/>
          </p:cNvSpPr>
          <p:nvPr>
            <p:ph idx="1"/>
          </p:nvPr>
        </p:nvSpPr>
        <p:spPr/>
        <p:txBody>
          <a:bodyPr>
            <a:normAutofit fontScale="77500" lnSpcReduction="20000"/>
          </a:bodyPr>
          <a:lstStyle/>
          <a:p>
            <a:pPr>
              <a:lnSpc>
                <a:spcPct val="120000"/>
              </a:lnSpc>
            </a:pPr>
            <a:r>
              <a:rPr lang="en-US" dirty="0" smtClean="0"/>
              <a:t>Regular </a:t>
            </a:r>
            <a:r>
              <a:rPr lang="en-US" dirty="0"/>
              <a:t>scheduled maintenance of heating, ventilation and air conditioning (HVAC) systems have shown to improve efficiency while also saving energy. </a:t>
            </a:r>
            <a:endParaRPr lang="en-US" dirty="0" smtClean="0"/>
          </a:p>
          <a:p>
            <a:pPr>
              <a:lnSpc>
                <a:spcPct val="120000"/>
              </a:lnSpc>
            </a:pPr>
            <a:r>
              <a:rPr lang="en-US" dirty="0" smtClean="0"/>
              <a:t>Good </a:t>
            </a:r>
            <a:r>
              <a:rPr lang="en-US" dirty="0"/>
              <a:t>housekeeping allows the HVAC system of a school to perform as designed to provide proper air filtration. </a:t>
            </a:r>
            <a:endParaRPr lang="en-US" dirty="0" smtClean="0"/>
          </a:p>
          <a:p>
            <a:pPr>
              <a:lnSpc>
                <a:spcPct val="120000"/>
              </a:lnSpc>
            </a:pPr>
            <a:r>
              <a:rPr lang="en-US" dirty="0" smtClean="0"/>
              <a:t>Properly </a:t>
            </a:r>
            <a:r>
              <a:rPr lang="en-US" dirty="0"/>
              <a:t>maintained HVAC systems can consistently provide schools with good thermal and ventilation control while reducing the risk of biological contamination from dust and other particles built up in the system. </a:t>
            </a:r>
          </a:p>
        </p:txBody>
      </p:sp>
    </p:spTree>
    <p:extLst>
      <p:ext uri="{BB962C8B-B14F-4D97-AF65-F5344CB8AC3E}">
        <p14:creationId xmlns:p14="http://schemas.microsoft.com/office/powerpoint/2010/main" val="4896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Classroom </a:t>
            </a:r>
            <a:r>
              <a:rPr lang="en-US" dirty="0" smtClean="0"/>
              <a:t>Cleaning</a:t>
            </a:r>
            <a:endParaRPr lang="en-US" dirty="0"/>
          </a:p>
        </p:txBody>
      </p:sp>
      <p:sp>
        <p:nvSpPr>
          <p:cNvPr id="3" name="Content Placeholder 2"/>
          <p:cNvSpPr>
            <a:spLocks noGrp="1"/>
          </p:cNvSpPr>
          <p:nvPr>
            <p:ph idx="1"/>
          </p:nvPr>
        </p:nvSpPr>
        <p:spPr/>
        <p:txBody>
          <a:bodyPr>
            <a:normAutofit fontScale="77500" lnSpcReduction="20000"/>
          </a:bodyPr>
          <a:lstStyle/>
          <a:p>
            <a:pPr>
              <a:lnSpc>
                <a:spcPct val="120000"/>
              </a:lnSpc>
            </a:pPr>
            <a:r>
              <a:rPr lang="en-US" dirty="0" smtClean="0"/>
              <a:t>A </a:t>
            </a:r>
            <a:r>
              <a:rPr lang="en-US" dirty="0"/>
              <a:t>Classroom Cleanup Policy will ensure that all classrooms throughout the District or School are allergy and asthma safe. </a:t>
            </a:r>
            <a:endParaRPr lang="en-US" dirty="0" smtClean="0"/>
          </a:p>
          <a:p>
            <a:pPr>
              <a:lnSpc>
                <a:spcPct val="120000"/>
              </a:lnSpc>
            </a:pPr>
            <a:r>
              <a:rPr lang="en-US" dirty="0" smtClean="0"/>
              <a:t>Each </a:t>
            </a:r>
            <a:r>
              <a:rPr lang="en-US" dirty="0"/>
              <a:t>classroom is uniquely decorated and managed so establishing a protocol for daily cleanup in addition to cleanup for classroom parties and art projects will ensure a standard Indoor Air Quality throughout the school. </a:t>
            </a:r>
            <a:endParaRPr lang="en-US" dirty="0" smtClean="0"/>
          </a:p>
          <a:p>
            <a:pPr>
              <a:lnSpc>
                <a:spcPct val="120000"/>
              </a:lnSpc>
            </a:pPr>
            <a:r>
              <a:rPr lang="en-US" dirty="0" smtClean="0"/>
              <a:t>Establishing </a:t>
            </a:r>
            <a:r>
              <a:rPr lang="en-US" dirty="0"/>
              <a:t>what products and supplies are allowed in classrooms also protects students from potential exposure to harmful toxins due to unregulated cleaning and art supplies. </a:t>
            </a:r>
          </a:p>
        </p:txBody>
      </p:sp>
    </p:spTree>
    <p:extLst>
      <p:ext uri="{BB962C8B-B14F-4D97-AF65-F5344CB8AC3E}">
        <p14:creationId xmlns:p14="http://schemas.microsoft.com/office/powerpoint/2010/main" val="26327906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04800"/>
            <a:ext cx="6781800" cy="1143000"/>
          </a:xfrm>
        </p:spPr>
        <p:txBody>
          <a:bodyPr/>
          <a:lstStyle/>
          <a:p>
            <a:r>
              <a:rPr lang="en-US" dirty="0" smtClean="0"/>
              <a:t>3. Moisture and Mold</a:t>
            </a:r>
            <a:endParaRPr lang="en-US" dirty="0"/>
          </a:p>
        </p:txBody>
      </p:sp>
      <p:sp>
        <p:nvSpPr>
          <p:cNvPr id="3" name="Content Placeholder 2"/>
          <p:cNvSpPr>
            <a:spLocks noGrp="1"/>
          </p:cNvSpPr>
          <p:nvPr>
            <p:ph idx="1"/>
          </p:nvPr>
        </p:nvSpPr>
        <p:spPr/>
        <p:txBody>
          <a:bodyPr>
            <a:normAutofit fontScale="77500" lnSpcReduction="20000"/>
          </a:bodyPr>
          <a:lstStyle/>
          <a:p>
            <a:pPr>
              <a:lnSpc>
                <a:spcPct val="120000"/>
              </a:lnSpc>
            </a:pPr>
            <a:r>
              <a:rPr lang="en-US" dirty="0" smtClean="0"/>
              <a:t>This </a:t>
            </a:r>
            <a:r>
              <a:rPr lang="en-US" dirty="0"/>
              <a:t>action includes steps on identifying and correcting common mold and moisture problems, how to clean mold, and steps schools can take to reduce moisture and mold growth. </a:t>
            </a:r>
            <a:endParaRPr lang="en-US" dirty="0" smtClean="0"/>
          </a:p>
          <a:p>
            <a:pPr>
              <a:lnSpc>
                <a:spcPct val="120000"/>
              </a:lnSpc>
            </a:pPr>
            <a:r>
              <a:rPr lang="en-US" dirty="0" smtClean="0"/>
              <a:t>Mold </a:t>
            </a:r>
            <a:r>
              <a:rPr lang="en-US" dirty="0"/>
              <a:t>can grow within drywall, wood, paper, carpet, and foods. </a:t>
            </a:r>
            <a:endParaRPr lang="en-US" dirty="0" smtClean="0"/>
          </a:p>
          <a:p>
            <a:pPr>
              <a:lnSpc>
                <a:spcPct val="120000"/>
              </a:lnSpc>
            </a:pPr>
            <a:r>
              <a:rPr lang="en-US" dirty="0" smtClean="0"/>
              <a:t>When </a:t>
            </a:r>
            <a:r>
              <a:rPr lang="en-US" dirty="0"/>
              <a:t>excessive moisture accumulates inside the building or on building materials, mold growth will often occur. In addition to classrooms, labs and offices, lunch rooms, libraries, gyms and locker rooms may be sources of dust and mold. </a:t>
            </a:r>
            <a:endParaRPr lang="en-US" dirty="0" smtClean="0"/>
          </a:p>
        </p:txBody>
      </p:sp>
    </p:spTree>
    <p:extLst>
      <p:ext uri="{BB962C8B-B14F-4D97-AF65-F5344CB8AC3E}">
        <p14:creationId xmlns:p14="http://schemas.microsoft.com/office/powerpoint/2010/main" val="17766496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04800"/>
            <a:ext cx="6781800" cy="1143000"/>
          </a:xfrm>
        </p:spPr>
        <p:txBody>
          <a:bodyPr/>
          <a:lstStyle/>
          <a:p>
            <a:r>
              <a:rPr lang="en-US" dirty="0" smtClean="0"/>
              <a:t>3. Moisture and Mold…..</a:t>
            </a:r>
            <a:endParaRPr lang="en-US" dirty="0"/>
          </a:p>
        </p:txBody>
      </p:sp>
      <p:sp>
        <p:nvSpPr>
          <p:cNvPr id="3" name="Content Placeholder 2"/>
          <p:cNvSpPr>
            <a:spLocks noGrp="1"/>
          </p:cNvSpPr>
          <p:nvPr>
            <p:ph idx="1"/>
          </p:nvPr>
        </p:nvSpPr>
        <p:spPr/>
        <p:txBody>
          <a:bodyPr>
            <a:normAutofit fontScale="92500" lnSpcReduction="20000"/>
          </a:bodyPr>
          <a:lstStyle/>
          <a:p>
            <a:pPr>
              <a:lnSpc>
                <a:spcPct val="120000"/>
              </a:lnSpc>
            </a:pPr>
            <a:r>
              <a:rPr lang="en-US" dirty="0" smtClean="0"/>
              <a:t>Monitoring </a:t>
            </a:r>
            <a:r>
              <a:rPr lang="en-US" dirty="0"/>
              <a:t>moisture levels is the key to controlling mold and often time’s moisture issues remain undiscovered or addressed. </a:t>
            </a:r>
            <a:endParaRPr lang="en-US" dirty="0" smtClean="0"/>
          </a:p>
          <a:p>
            <a:pPr>
              <a:lnSpc>
                <a:spcPct val="120000"/>
              </a:lnSpc>
            </a:pPr>
            <a:r>
              <a:rPr lang="en-US" dirty="0" smtClean="0"/>
              <a:t>There </a:t>
            </a:r>
            <a:r>
              <a:rPr lang="en-US" dirty="0"/>
              <a:t>is no practical way to eliminate all mold and mold spores in the indoor environment; cleaning mold upon discovery and controlling moisture will keep the school environment as mold free as humanly possible. </a:t>
            </a:r>
          </a:p>
        </p:txBody>
      </p:sp>
    </p:spTree>
    <p:extLst>
      <p:ext uri="{BB962C8B-B14F-4D97-AF65-F5344CB8AC3E}">
        <p14:creationId xmlns:p14="http://schemas.microsoft.com/office/powerpoint/2010/main" val="18497683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 </a:t>
            </a:r>
            <a:r>
              <a:rPr lang="en-US" dirty="0"/>
              <a:t>Energy </a:t>
            </a:r>
            <a:r>
              <a:rPr lang="en-US" dirty="0" smtClean="0"/>
              <a:t>Efficiency</a:t>
            </a:r>
            <a:endParaRPr lang="en-US" dirty="0"/>
          </a:p>
        </p:txBody>
      </p:sp>
      <p:sp>
        <p:nvSpPr>
          <p:cNvPr id="3" name="Content Placeholder 2"/>
          <p:cNvSpPr>
            <a:spLocks noGrp="1"/>
          </p:cNvSpPr>
          <p:nvPr>
            <p:ph idx="1"/>
          </p:nvPr>
        </p:nvSpPr>
        <p:spPr/>
        <p:txBody>
          <a:bodyPr>
            <a:normAutofit fontScale="77500" lnSpcReduction="20000"/>
          </a:bodyPr>
          <a:lstStyle/>
          <a:p>
            <a:pPr>
              <a:lnSpc>
                <a:spcPct val="110000"/>
              </a:lnSpc>
            </a:pPr>
            <a:r>
              <a:rPr lang="en-US" dirty="0" smtClean="0"/>
              <a:t>For </a:t>
            </a:r>
            <a:r>
              <a:rPr lang="en-US" dirty="0"/>
              <a:t>this Action, Districts or Schools will select products with the ENERGY STAR labels when purchasing appliances or equipment for school operations. </a:t>
            </a:r>
            <a:endParaRPr lang="en-US" dirty="0" smtClean="0"/>
          </a:p>
          <a:p>
            <a:pPr>
              <a:lnSpc>
                <a:spcPct val="110000"/>
              </a:lnSpc>
            </a:pPr>
            <a:r>
              <a:rPr lang="en-US" dirty="0" smtClean="0"/>
              <a:t>ENERGY </a:t>
            </a:r>
            <a:r>
              <a:rPr lang="en-US" dirty="0"/>
              <a:t>STAR, a joint program of the U.S. Environmental Protection Agency (EPA) and the U.S. Department of </a:t>
            </a:r>
            <a:r>
              <a:rPr lang="en-US" dirty="0" smtClean="0"/>
              <a:t>Energy.</a:t>
            </a:r>
            <a:endParaRPr lang="en-US" dirty="0"/>
          </a:p>
          <a:p>
            <a:pPr>
              <a:lnSpc>
                <a:spcPct val="110000"/>
              </a:lnSpc>
            </a:pPr>
            <a:r>
              <a:rPr lang="en-US" dirty="0" smtClean="0"/>
              <a:t>It aims </a:t>
            </a:r>
            <a:r>
              <a:rPr lang="en-US" dirty="0"/>
              <a:t>to reduce costs and protect the environment through energy efficient products and practices for homes and buildings. </a:t>
            </a:r>
            <a:endParaRPr lang="en-US" dirty="0" smtClean="0"/>
          </a:p>
          <a:p>
            <a:pPr>
              <a:lnSpc>
                <a:spcPct val="110000"/>
              </a:lnSpc>
            </a:pPr>
            <a:r>
              <a:rPr lang="en-US" dirty="0" smtClean="0"/>
              <a:t>Appliances </a:t>
            </a:r>
            <a:r>
              <a:rPr lang="en-US" dirty="0"/>
              <a:t>that carry the ENERGY STAR label are significantly more energy efficient than other products. </a:t>
            </a:r>
          </a:p>
        </p:txBody>
      </p:sp>
    </p:spTree>
    <p:extLst>
      <p:ext uri="{BB962C8B-B14F-4D97-AF65-F5344CB8AC3E}">
        <p14:creationId xmlns:p14="http://schemas.microsoft.com/office/powerpoint/2010/main" val="22332098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a:t>
            </a:r>
            <a:r>
              <a:rPr lang="en-US" dirty="0"/>
              <a:t>Green Cleaning </a:t>
            </a:r>
            <a:r>
              <a:rPr lang="en-US" dirty="0" smtClean="0"/>
              <a:t>Equipment</a:t>
            </a:r>
            <a:endParaRPr lang="en-US" dirty="0"/>
          </a:p>
        </p:txBody>
      </p:sp>
      <p:sp>
        <p:nvSpPr>
          <p:cNvPr id="3" name="Content Placeholder 2"/>
          <p:cNvSpPr>
            <a:spLocks noGrp="1"/>
          </p:cNvSpPr>
          <p:nvPr>
            <p:ph idx="1"/>
          </p:nvPr>
        </p:nvSpPr>
        <p:spPr/>
        <p:txBody>
          <a:bodyPr>
            <a:normAutofit lnSpcReduction="10000"/>
          </a:bodyPr>
          <a:lstStyle/>
          <a:p>
            <a:r>
              <a:rPr lang="en-US" dirty="0" smtClean="0"/>
              <a:t>Green </a:t>
            </a:r>
            <a:r>
              <a:rPr lang="en-US" dirty="0"/>
              <a:t>purchasing, also known as environmentally preferable purchasing (EPP), is the coordinated purchasing of goods and services to minimize impacts on human health and the natural environment. </a:t>
            </a:r>
            <a:endParaRPr lang="en-US" dirty="0" smtClean="0"/>
          </a:p>
          <a:p>
            <a:r>
              <a:rPr lang="en-US" dirty="0" smtClean="0"/>
              <a:t>Alternatives </a:t>
            </a:r>
            <a:r>
              <a:rPr lang="en-US" dirty="0"/>
              <a:t>exist for almost every product used by Schools that are less hazardous, save energy and water, and reduce waste. </a:t>
            </a:r>
          </a:p>
        </p:txBody>
      </p:sp>
    </p:spTree>
    <p:extLst>
      <p:ext uri="{BB962C8B-B14F-4D97-AF65-F5344CB8AC3E}">
        <p14:creationId xmlns:p14="http://schemas.microsoft.com/office/powerpoint/2010/main" val="4050154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Arial Black" pitchFamily="34" charset="0"/>
              </a:rPr>
              <a:t>Dangers of HID Lighting</a:t>
            </a:r>
            <a:br>
              <a:rPr lang="en-US" sz="3600" dirty="0">
                <a:latin typeface="Arial Black" pitchFamily="34" charset="0"/>
              </a:rPr>
            </a:br>
            <a:r>
              <a:rPr lang="en-US" sz="3600" dirty="0">
                <a:latin typeface="Arial Black" pitchFamily="34" charset="0"/>
              </a:rPr>
              <a:t>Report from 4/1/2013</a:t>
            </a:r>
            <a:endParaRPr lang="en-US" sz="3600" dirty="0"/>
          </a:p>
        </p:txBody>
      </p:sp>
      <p:sp>
        <p:nvSpPr>
          <p:cNvPr id="3" name="Content Placeholder 2"/>
          <p:cNvSpPr>
            <a:spLocks noGrp="1"/>
          </p:cNvSpPr>
          <p:nvPr>
            <p:ph idx="1"/>
          </p:nvPr>
        </p:nvSpPr>
        <p:spPr>
          <a:xfrm>
            <a:off x="2133600" y="1600200"/>
            <a:ext cx="5410200" cy="5029200"/>
          </a:xfrm>
        </p:spPr>
        <p:txBody>
          <a:bodyPr>
            <a:normAutofit lnSpcReduction="10000"/>
          </a:bodyPr>
          <a:lstStyle/>
          <a:p>
            <a:r>
              <a:rPr lang="en-US" dirty="0"/>
              <a:t>Metal halide lights and other high-intensity discharge lights are frequently used in both indoor and outdoor facilities.</a:t>
            </a:r>
          </a:p>
          <a:p>
            <a:r>
              <a:rPr lang="en-US" dirty="0"/>
              <a:t>If not maintained properly, </a:t>
            </a:r>
            <a:r>
              <a:rPr lang="en-US" b="1" i="1" dirty="0"/>
              <a:t>they</a:t>
            </a:r>
            <a:r>
              <a:rPr lang="en-US" dirty="0"/>
              <a:t> </a:t>
            </a:r>
            <a:r>
              <a:rPr lang="en-US" b="1" i="1" dirty="0"/>
              <a:t>can lead to eye injuries</a:t>
            </a:r>
            <a:r>
              <a:rPr lang="en-US" dirty="0"/>
              <a:t>  in children and workers who occupy the rooms those lights are in. </a:t>
            </a:r>
          </a:p>
        </p:txBody>
      </p:sp>
      <p:pic>
        <p:nvPicPr>
          <p:cNvPr id="4" name="Picture 2" descr="http://i.ebayimg.com/14/!BWJDdv!Bmk~$(KGrHgoH-EMEjlLlwLjKBKWBC5HOvg~~_12.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705600" y="3943350"/>
            <a:ext cx="2686050" cy="2686050"/>
          </a:xfrm>
          <a:prstGeom prst="rect">
            <a:avLst/>
          </a:prstGeom>
          <a:noFill/>
        </p:spPr>
      </p:pic>
    </p:spTree>
    <p:extLst>
      <p:ext uri="{BB962C8B-B14F-4D97-AF65-F5344CB8AC3E}">
        <p14:creationId xmlns:p14="http://schemas.microsoft.com/office/powerpoint/2010/main" val="6290737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5. </a:t>
            </a:r>
            <a:r>
              <a:rPr lang="en-US" dirty="0"/>
              <a:t>Green Cleaning </a:t>
            </a:r>
            <a:r>
              <a:rPr lang="en-US" dirty="0" smtClean="0"/>
              <a:t>Equip…..</a:t>
            </a:r>
            <a:endParaRPr lang="en-US" dirty="0"/>
          </a:p>
        </p:txBody>
      </p:sp>
      <p:sp>
        <p:nvSpPr>
          <p:cNvPr id="3" name="Content Placeholder 2"/>
          <p:cNvSpPr>
            <a:spLocks noGrp="1"/>
          </p:cNvSpPr>
          <p:nvPr>
            <p:ph idx="1"/>
          </p:nvPr>
        </p:nvSpPr>
        <p:spPr/>
        <p:txBody>
          <a:bodyPr>
            <a:normAutofit fontScale="92500" lnSpcReduction="20000"/>
          </a:bodyPr>
          <a:lstStyle/>
          <a:p>
            <a:pPr>
              <a:lnSpc>
                <a:spcPct val="110000"/>
              </a:lnSpc>
            </a:pPr>
            <a:r>
              <a:rPr lang="en-US" dirty="0" smtClean="0"/>
              <a:t>Selecting </a:t>
            </a:r>
            <a:r>
              <a:rPr lang="en-US" dirty="0"/>
              <a:t>Environmentally Preferable Products for School Cleaning Equipment is a simple yet essential way to make progress toward implementing a comprehensive Green Purchasing policy. </a:t>
            </a:r>
            <a:endParaRPr lang="en-US" dirty="0" smtClean="0"/>
          </a:p>
          <a:p>
            <a:pPr>
              <a:lnSpc>
                <a:spcPct val="110000"/>
              </a:lnSpc>
            </a:pPr>
            <a:r>
              <a:rPr lang="en-US" dirty="0" smtClean="0"/>
              <a:t>Green </a:t>
            </a:r>
            <a:r>
              <a:rPr lang="en-US" dirty="0"/>
              <a:t>Cleaning Equipment will help schools clean more efficiently to ensure allergy and asthma </a:t>
            </a:r>
            <a:r>
              <a:rPr lang="en-US" dirty="0" smtClean="0"/>
              <a:t>friendly environments </a:t>
            </a:r>
            <a:r>
              <a:rPr lang="en-US" dirty="0"/>
              <a:t>by improving Indoor Air Quality and eliminating harmful cleaning products. </a:t>
            </a:r>
          </a:p>
        </p:txBody>
      </p:sp>
    </p:spTree>
    <p:extLst>
      <p:ext uri="{BB962C8B-B14F-4D97-AF65-F5344CB8AC3E}">
        <p14:creationId xmlns:p14="http://schemas.microsoft.com/office/powerpoint/2010/main" val="21573173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6</a:t>
            </a:r>
            <a:r>
              <a:rPr lang="en-US" dirty="0" smtClean="0"/>
              <a:t>. Green </a:t>
            </a:r>
            <a:r>
              <a:rPr lang="en-US" dirty="0"/>
              <a:t>Cleaning Supplies</a:t>
            </a:r>
            <a:br>
              <a:rPr lang="en-US" dirty="0"/>
            </a:br>
            <a:endParaRPr lang="en-US" dirty="0"/>
          </a:p>
        </p:txBody>
      </p:sp>
      <p:sp>
        <p:nvSpPr>
          <p:cNvPr id="3" name="Content Placeholder 2"/>
          <p:cNvSpPr>
            <a:spLocks noGrp="1"/>
          </p:cNvSpPr>
          <p:nvPr>
            <p:ph idx="1"/>
          </p:nvPr>
        </p:nvSpPr>
        <p:spPr>
          <a:xfrm>
            <a:off x="2133600" y="990600"/>
            <a:ext cx="6781800" cy="5638800"/>
          </a:xfrm>
        </p:spPr>
        <p:txBody>
          <a:bodyPr>
            <a:normAutofit fontScale="77500" lnSpcReduction="20000"/>
          </a:bodyPr>
          <a:lstStyle/>
          <a:p>
            <a:pPr>
              <a:lnSpc>
                <a:spcPct val="120000"/>
              </a:lnSpc>
            </a:pPr>
            <a:r>
              <a:rPr lang="en-US" dirty="0" smtClean="0"/>
              <a:t>Green </a:t>
            </a:r>
            <a:r>
              <a:rPr lang="en-US" dirty="0"/>
              <a:t>cleaning products offer effective performance while minimizing effects on health, environment, and worker safety. </a:t>
            </a:r>
            <a:endParaRPr lang="en-US" dirty="0" smtClean="0"/>
          </a:p>
          <a:p>
            <a:pPr>
              <a:lnSpc>
                <a:spcPct val="120000"/>
              </a:lnSpc>
            </a:pPr>
            <a:r>
              <a:rPr lang="en-US" dirty="0" smtClean="0"/>
              <a:t>For </a:t>
            </a:r>
            <a:r>
              <a:rPr lang="en-US" dirty="0"/>
              <a:t>this action, schools will select environmentally preferable cleaning products for facilities. </a:t>
            </a:r>
            <a:endParaRPr lang="en-US" dirty="0" smtClean="0"/>
          </a:p>
          <a:p>
            <a:pPr>
              <a:lnSpc>
                <a:spcPct val="120000"/>
              </a:lnSpc>
            </a:pPr>
            <a:r>
              <a:rPr lang="en-US" dirty="0" smtClean="0"/>
              <a:t>Schools </a:t>
            </a:r>
            <a:r>
              <a:rPr lang="en-US" dirty="0"/>
              <a:t>can also save money by using green cleaning products while improving Indoor Air Quality and reducing pollution and adverse health effects. </a:t>
            </a:r>
            <a:endParaRPr lang="en-US" dirty="0" smtClean="0"/>
          </a:p>
          <a:p>
            <a:pPr>
              <a:lnSpc>
                <a:spcPct val="120000"/>
              </a:lnSpc>
            </a:pPr>
            <a:r>
              <a:rPr lang="en-US" dirty="0" smtClean="0"/>
              <a:t>Communication </a:t>
            </a:r>
            <a:r>
              <a:rPr lang="en-US" dirty="0"/>
              <a:t>with vendors and service providers will be necessary to express the District or School’s desire for these products. </a:t>
            </a:r>
          </a:p>
        </p:txBody>
      </p:sp>
    </p:spTree>
    <p:extLst>
      <p:ext uri="{BB962C8B-B14F-4D97-AF65-F5344CB8AC3E}">
        <p14:creationId xmlns:p14="http://schemas.microsoft.com/office/powerpoint/2010/main" val="18780938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7. Green </a:t>
            </a:r>
            <a:r>
              <a:rPr lang="en-US" dirty="0"/>
              <a:t>Purchasing </a:t>
            </a:r>
            <a:r>
              <a:rPr lang="en-US" dirty="0" smtClean="0"/>
              <a:t>Policy</a:t>
            </a:r>
            <a:endParaRPr lang="en-US" dirty="0"/>
          </a:p>
        </p:txBody>
      </p:sp>
      <p:sp>
        <p:nvSpPr>
          <p:cNvPr id="3" name="Content Placeholder 2"/>
          <p:cNvSpPr>
            <a:spLocks noGrp="1"/>
          </p:cNvSpPr>
          <p:nvPr>
            <p:ph idx="1"/>
          </p:nvPr>
        </p:nvSpPr>
        <p:spPr/>
        <p:txBody>
          <a:bodyPr>
            <a:normAutofit fontScale="85000" lnSpcReduction="20000"/>
          </a:bodyPr>
          <a:lstStyle/>
          <a:p>
            <a:pPr>
              <a:lnSpc>
                <a:spcPct val="120000"/>
              </a:lnSpc>
            </a:pPr>
            <a:r>
              <a:rPr lang="en-US" dirty="0" smtClean="0"/>
              <a:t>Green </a:t>
            </a:r>
            <a:r>
              <a:rPr lang="en-US" dirty="0"/>
              <a:t>Purchasing, also known as environmentally preferable purchasing (EPP), is the coordinated purchasing of goods and services to minimize impacts on human health and the natural environment. </a:t>
            </a:r>
            <a:endParaRPr lang="en-US" dirty="0" smtClean="0"/>
          </a:p>
          <a:p>
            <a:pPr>
              <a:lnSpc>
                <a:spcPct val="120000"/>
              </a:lnSpc>
            </a:pPr>
            <a:r>
              <a:rPr lang="en-US" dirty="0" smtClean="0"/>
              <a:t>Alternatives </a:t>
            </a:r>
            <a:r>
              <a:rPr lang="en-US" dirty="0"/>
              <a:t>exist for almost every product used by schools that are less hazardous, save energy and water, and reduce waste. </a:t>
            </a:r>
            <a:endParaRPr lang="en-US" dirty="0" smtClean="0"/>
          </a:p>
          <a:p>
            <a:pPr>
              <a:lnSpc>
                <a:spcPct val="120000"/>
              </a:lnSpc>
            </a:pPr>
            <a:r>
              <a:rPr lang="en-US" dirty="0" smtClean="0"/>
              <a:t>A </a:t>
            </a:r>
            <a:r>
              <a:rPr lang="en-US" dirty="0"/>
              <a:t>simple first step is to purchase products made from recycled content that are themselves recyclable. </a:t>
            </a:r>
            <a:endParaRPr lang="en-US" dirty="0" smtClean="0"/>
          </a:p>
        </p:txBody>
      </p:sp>
    </p:spTree>
    <p:extLst>
      <p:ext uri="{BB962C8B-B14F-4D97-AF65-F5344CB8AC3E}">
        <p14:creationId xmlns:p14="http://schemas.microsoft.com/office/powerpoint/2010/main" val="41232230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7. Green Purchasing …..</a:t>
            </a:r>
            <a:endParaRPr lang="en-US" dirty="0"/>
          </a:p>
        </p:txBody>
      </p:sp>
      <p:sp>
        <p:nvSpPr>
          <p:cNvPr id="3" name="Content Placeholder 2"/>
          <p:cNvSpPr>
            <a:spLocks noGrp="1"/>
          </p:cNvSpPr>
          <p:nvPr>
            <p:ph idx="1"/>
          </p:nvPr>
        </p:nvSpPr>
        <p:spPr/>
        <p:txBody>
          <a:bodyPr>
            <a:normAutofit lnSpcReduction="10000"/>
          </a:bodyPr>
          <a:lstStyle/>
          <a:p>
            <a:pPr>
              <a:lnSpc>
                <a:spcPct val="120000"/>
              </a:lnSpc>
            </a:pPr>
            <a:r>
              <a:rPr lang="en-US" dirty="0" smtClean="0"/>
              <a:t>Green </a:t>
            </a:r>
            <a:r>
              <a:rPr lang="en-US" dirty="0"/>
              <a:t>Purchasing moves beyond recycled materials and also takes into consideration: </a:t>
            </a:r>
          </a:p>
          <a:p>
            <a:pPr lvl="1">
              <a:lnSpc>
                <a:spcPct val="120000"/>
              </a:lnSpc>
            </a:pPr>
            <a:r>
              <a:rPr lang="en-US" dirty="0" smtClean="0"/>
              <a:t>The </a:t>
            </a:r>
            <a:r>
              <a:rPr lang="en-US" dirty="0"/>
              <a:t>raw materials, including energy and water, used to manufacture products. </a:t>
            </a:r>
          </a:p>
          <a:p>
            <a:pPr lvl="1">
              <a:lnSpc>
                <a:spcPct val="120000"/>
              </a:lnSpc>
            </a:pPr>
            <a:r>
              <a:rPr lang="en-US" dirty="0" smtClean="0"/>
              <a:t>The </a:t>
            </a:r>
            <a:r>
              <a:rPr lang="en-US" dirty="0"/>
              <a:t>production process itself. </a:t>
            </a:r>
          </a:p>
          <a:p>
            <a:pPr lvl="1">
              <a:lnSpc>
                <a:spcPct val="120000"/>
              </a:lnSpc>
            </a:pPr>
            <a:r>
              <a:rPr lang="en-US" dirty="0" smtClean="0"/>
              <a:t>The </a:t>
            </a:r>
            <a:r>
              <a:rPr lang="en-US" dirty="0"/>
              <a:t>packaging and distribution method. </a:t>
            </a:r>
          </a:p>
          <a:p>
            <a:pPr lvl="1">
              <a:lnSpc>
                <a:spcPct val="120000"/>
              </a:lnSpc>
            </a:pPr>
            <a:r>
              <a:rPr lang="en-US" dirty="0" smtClean="0"/>
              <a:t>The </a:t>
            </a:r>
            <a:r>
              <a:rPr lang="en-US" dirty="0"/>
              <a:t>distance of transport and proximity of production. </a:t>
            </a:r>
          </a:p>
        </p:txBody>
      </p:sp>
    </p:spTree>
    <p:extLst>
      <p:ext uri="{BB962C8B-B14F-4D97-AF65-F5344CB8AC3E}">
        <p14:creationId xmlns:p14="http://schemas.microsoft.com/office/powerpoint/2010/main" val="22627146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7. Green Purchasing …..</a:t>
            </a:r>
            <a:endParaRPr lang="en-US" dirty="0"/>
          </a:p>
        </p:txBody>
      </p:sp>
      <p:sp>
        <p:nvSpPr>
          <p:cNvPr id="3" name="Content Placeholder 2"/>
          <p:cNvSpPr>
            <a:spLocks noGrp="1"/>
          </p:cNvSpPr>
          <p:nvPr>
            <p:ph idx="1"/>
          </p:nvPr>
        </p:nvSpPr>
        <p:spPr/>
        <p:txBody>
          <a:bodyPr>
            <a:normAutofit fontScale="70000" lnSpcReduction="20000"/>
          </a:bodyPr>
          <a:lstStyle/>
          <a:p>
            <a:pPr>
              <a:lnSpc>
                <a:spcPct val="120000"/>
              </a:lnSpc>
            </a:pPr>
            <a:r>
              <a:rPr lang="en-US" dirty="0" smtClean="0"/>
              <a:t>Districts </a:t>
            </a:r>
            <a:r>
              <a:rPr lang="en-US" dirty="0"/>
              <a:t>are encouraged to commit to environmentally preferable purchasing by enacting an official policy. </a:t>
            </a:r>
            <a:endParaRPr lang="en-US" dirty="0" smtClean="0"/>
          </a:p>
          <a:p>
            <a:pPr>
              <a:lnSpc>
                <a:spcPct val="120000"/>
              </a:lnSpc>
            </a:pPr>
            <a:r>
              <a:rPr lang="en-US" dirty="0" smtClean="0"/>
              <a:t>This </a:t>
            </a:r>
            <a:r>
              <a:rPr lang="en-US" dirty="0"/>
              <a:t>Green Purchasing Policy should outline standards and procedures for selecting products based on environmental criteria. </a:t>
            </a:r>
            <a:endParaRPr lang="en-US" dirty="0" smtClean="0"/>
          </a:p>
          <a:p>
            <a:pPr>
              <a:lnSpc>
                <a:spcPct val="120000"/>
              </a:lnSpc>
            </a:pPr>
            <a:r>
              <a:rPr lang="en-US" dirty="0" smtClean="0"/>
              <a:t>To </a:t>
            </a:r>
            <a:r>
              <a:rPr lang="en-US" dirty="0"/>
              <a:t>establish a Green Purchasing Program, start small and build on success! </a:t>
            </a:r>
          </a:p>
          <a:p>
            <a:pPr>
              <a:lnSpc>
                <a:spcPct val="120000"/>
              </a:lnSpc>
            </a:pPr>
            <a:r>
              <a:rPr lang="en-US" dirty="0"/>
              <a:t>Green Purchasing actions will assist District Schools in improving purchasing practices and finding more environmentally friendly products and services. </a:t>
            </a:r>
            <a:endParaRPr lang="en-US" dirty="0" smtClean="0"/>
          </a:p>
          <a:p>
            <a:pPr>
              <a:lnSpc>
                <a:spcPct val="120000"/>
              </a:lnSpc>
            </a:pPr>
            <a:r>
              <a:rPr lang="en-US" dirty="0" smtClean="0"/>
              <a:t>Green </a:t>
            </a:r>
            <a:r>
              <a:rPr lang="en-US" dirty="0"/>
              <a:t>Purchasing Programs have been carried out successfully by municipalities, businesses, universities, and the federal government. </a:t>
            </a:r>
          </a:p>
        </p:txBody>
      </p:sp>
    </p:spTree>
    <p:extLst>
      <p:ext uri="{BB962C8B-B14F-4D97-AF65-F5344CB8AC3E}">
        <p14:creationId xmlns:p14="http://schemas.microsoft.com/office/powerpoint/2010/main" val="7869776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6781800" cy="685800"/>
          </a:xfrm>
        </p:spPr>
        <p:txBody>
          <a:bodyPr>
            <a:normAutofit fontScale="90000"/>
          </a:bodyPr>
          <a:lstStyle/>
          <a:p>
            <a:r>
              <a:rPr lang="en-US" dirty="0" smtClean="0"/>
              <a:t>8. Integrated </a:t>
            </a:r>
            <a:r>
              <a:rPr lang="en-US" dirty="0"/>
              <a:t>Pest </a:t>
            </a:r>
            <a:r>
              <a:rPr lang="en-US" dirty="0" smtClean="0"/>
              <a:t>Management</a:t>
            </a:r>
            <a:endParaRPr lang="en-US" dirty="0"/>
          </a:p>
        </p:txBody>
      </p:sp>
      <p:sp>
        <p:nvSpPr>
          <p:cNvPr id="3" name="Content Placeholder 2"/>
          <p:cNvSpPr>
            <a:spLocks noGrp="1"/>
          </p:cNvSpPr>
          <p:nvPr>
            <p:ph idx="1"/>
          </p:nvPr>
        </p:nvSpPr>
        <p:spPr>
          <a:xfrm>
            <a:off x="2133600" y="990600"/>
            <a:ext cx="6781800" cy="5638800"/>
          </a:xfrm>
        </p:spPr>
        <p:txBody>
          <a:bodyPr>
            <a:normAutofit fontScale="55000" lnSpcReduction="20000"/>
          </a:bodyPr>
          <a:lstStyle/>
          <a:p>
            <a:pPr>
              <a:lnSpc>
                <a:spcPct val="120000"/>
              </a:lnSpc>
            </a:pPr>
            <a:r>
              <a:rPr lang="en-US" dirty="0" smtClean="0"/>
              <a:t>Integrated </a:t>
            </a:r>
            <a:r>
              <a:rPr lang="en-US" dirty="0"/>
              <a:t>Pest Management (IPM) is a system of pest management that uses multiple approaches to pest control to minimize pesticide use, production costs, damage to the natural environment, erosion of the natural landscape and human health issues. </a:t>
            </a:r>
            <a:endParaRPr lang="en-US" dirty="0" smtClean="0"/>
          </a:p>
          <a:p>
            <a:pPr>
              <a:lnSpc>
                <a:spcPct val="120000"/>
              </a:lnSpc>
            </a:pPr>
            <a:r>
              <a:rPr lang="en-US" dirty="0" smtClean="0"/>
              <a:t>IPM </a:t>
            </a:r>
            <a:r>
              <a:rPr lang="en-US" dirty="0"/>
              <a:t>optimizes eco-friendly pest management techniques such as natural predators, improved sanitation, physical barriers, traps, and organic products. </a:t>
            </a:r>
            <a:endParaRPr lang="en-US" dirty="0" smtClean="0"/>
          </a:p>
          <a:p>
            <a:pPr>
              <a:lnSpc>
                <a:spcPct val="120000"/>
              </a:lnSpc>
            </a:pPr>
            <a:r>
              <a:rPr lang="en-US" dirty="0" smtClean="0"/>
              <a:t>The </a:t>
            </a:r>
            <a:r>
              <a:rPr lang="en-US" dirty="0"/>
              <a:t>primary goal is to significantly reduce or eliminate the use of pesticides. Points will be awarded for techniques above and beyond the standard already required in schools. </a:t>
            </a:r>
            <a:endParaRPr lang="en-US" dirty="0" smtClean="0"/>
          </a:p>
          <a:p>
            <a:pPr>
              <a:lnSpc>
                <a:spcPct val="120000"/>
              </a:lnSpc>
            </a:pPr>
            <a:r>
              <a:rPr lang="en-US" dirty="0" smtClean="0"/>
              <a:t>Schools </a:t>
            </a:r>
            <a:r>
              <a:rPr lang="en-US" dirty="0"/>
              <a:t>should initially inspect the property for pests, establish an updated IPM plan (such as fertilizing athletic fields with compost instead of fertilizer or implementing a soil testing schedule) and regularly monitor the successes and challenges of the schools IPM program</a:t>
            </a:r>
            <a:r>
              <a:rPr lang="en-US" dirty="0" smtClean="0"/>
              <a:t>.</a:t>
            </a:r>
          </a:p>
          <a:p>
            <a:pPr>
              <a:lnSpc>
                <a:spcPct val="120000"/>
              </a:lnSpc>
            </a:pPr>
            <a:r>
              <a:rPr lang="en-US" dirty="0" smtClean="0"/>
              <a:t> </a:t>
            </a:r>
            <a:r>
              <a:rPr lang="en-US" dirty="0"/>
              <a:t>The Schools Facilities Management and Administration should also regularly attend trainings and keep necessary certifications up to date. </a:t>
            </a:r>
          </a:p>
        </p:txBody>
      </p:sp>
    </p:spTree>
    <p:extLst>
      <p:ext uri="{BB962C8B-B14F-4D97-AF65-F5344CB8AC3E}">
        <p14:creationId xmlns:p14="http://schemas.microsoft.com/office/powerpoint/2010/main" val="37546977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8 Steps to Sustainability</a:t>
            </a:r>
            <a:endParaRPr lang="en-US" b="1" dirty="0"/>
          </a:p>
        </p:txBody>
      </p:sp>
      <p:sp>
        <p:nvSpPr>
          <p:cNvPr id="3" name="Content Placeholder 2"/>
          <p:cNvSpPr>
            <a:spLocks noGrp="1"/>
          </p:cNvSpPr>
          <p:nvPr>
            <p:ph idx="1"/>
          </p:nvPr>
        </p:nvSpPr>
        <p:spPr/>
        <p:txBody>
          <a:bodyPr>
            <a:normAutofit/>
          </a:bodyPr>
          <a:lstStyle/>
          <a:p>
            <a:r>
              <a:rPr lang="en-US" sz="3600" dirty="0" smtClean="0"/>
              <a:t>These 8 steps are just the Operations part of School Sustainability.</a:t>
            </a:r>
          </a:p>
          <a:p>
            <a:r>
              <a:rPr lang="en-US" sz="3600" dirty="0" smtClean="0"/>
              <a:t>The rest of the package is just as important.</a:t>
            </a:r>
          </a:p>
          <a:p>
            <a:r>
              <a:rPr lang="en-US" sz="3600" dirty="0" smtClean="0"/>
              <a:t>Institute them and make your school better.</a:t>
            </a:r>
            <a:endParaRPr lang="en-US" sz="3600" dirty="0"/>
          </a:p>
        </p:txBody>
      </p:sp>
    </p:spTree>
    <p:extLst>
      <p:ext uri="{BB962C8B-B14F-4D97-AF65-F5344CB8AC3E}">
        <p14:creationId xmlns:p14="http://schemas.microsoft.com/office/powerpoint/2010/main" val="6076433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Ever Changing Regulations</a:t>
            </a:r>
            <a:endParaRPr lang="en-US" b="1" dirty="0"/>
          </a:p>
        </p:txBody>
      </p:sp>
      <p:sp>
        <p:nvSpPr>
          <p:cNvPr id="3" name="Content Placeholder 2"/>
          <p:cNvSpPr>
            <a:spLocks noGrp="1"/>
          </p:cNvSpPr>
          <p:nvPr>
            <p:ph idx="1"/>
          </p:nvPr>
        </p:nvSpPr>
        <p:spPr/>
        <p:txBody>
          <a:bodyPr>
            <a:normAutofit/>
          </a:bodyPr>
          <a:lstStyle/>
          <a:p>
            <a:r>
              <a:rPr lang="en-US" sz="4000" dirty="0" smtClean="0"/>
              <a:t>Stay on top of all the ever changing regulations that make our schools safe for children and all other occupants.</a:t>
            </a:r>
          </a:p>
          <a:p>
            <a:r>
              <a:rPr lang="en-US" sz="4000" dirty="0" smtClean="0"/>
              <a:t>Keep Informed</a:t>
            </a:r>
          </a:p>
          <a:p>
            <a:r>
              <a:rPr lang="en-US" sz="4000" dirty="0" smtClean="0"/>
              <a:t>Stay Informed</a:t>
            </a:r>
            <a:endParaRPr lang="en-US" sz="4000" dirty="0"/>
          </a:p>
        </p:txBody>
      </p:sp>
    </p:spTree>
    <p:extLst>
      <p:ext uri="{BB962C8B-B14F-4D97-AF65-F5344CB8AC3E}">
        <p14:creationId xmlns:p14="http://schemas.microsoft.com/office/powerpoint/2010/main" val="203635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74638"/>
            <a:ext cx="6781800" cy="792162"/>
          </a:xfrm>
        </p:spPr>
        <p:txBody>
          <a:bodyPr/>
          <a:lstStyle/>
          <a:p>
            <a:r>
              <a:rPr lang="en-US" b="1" dirty="0" smtClean="0"/>
              <a:t>Add your school to the list.</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7861" y="1417638"/>
            <a:ext cx="6473278" cy="485891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309403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74638"/>
            <a:ext cx="6781800" cy="1143000"/>
          </a:xfrm>
        </p:spPr>
        <p:txBody>
          <a:bodyPr>
            <a:normAutofit/>
          </a:bodyPr>
          <a:lstStyle/>
          <a:p>
            <a:r>
              <a:rPr lang="en-US" sz="6000" b="1" dirty="0">
                <a:ln w="13462">
                  <a:solidFill>
                    <a:schemeClr val="bg1"/>
                  </a:solidFill>
                  <a:prstDash val="solid"/>
                </a:ln>
                <a:solidFill>
                  <a:srgbClr val="FF0000"/>
                </a:solidFill>
                <a:effectLst>
                  <a:outerShdw dist="38100" dir="2700000" algn="bl" rotWithShape="0">
                    <a:schemeClr val="accent5"/>
                  </a:outerShdw>
                </a:effectLst>
                <a:latin typeface="Arial Black" panose="020B0A04020102020204" pitchFamily="34" charset="0"/>
              </a:rPr>
              <a:t>Janet’s Law</a:t>
            </a:r>
            <a:endParaRPr lang="en-US" sz="6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1198" y="1295400"/>
            <a:ext cx="6660154" cy="518160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6"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62600" y="3200400"/>
            <a:ext cx="3086100" cy="3086100"/>
          </a:xfrm>
          <a:prstGeom prst="rect">
            <a:avLst/>
          </a:prstGeom>
        </p:spPr>
      </p:pic>
    </p:spTree>
    <p:extLst>
      <p:ext uri="{BB962C8B-B14F-4D97-AF65-F5344CB8AC3E}">
        <p14:creationId xmlns:p14="http://schemas.microsoft.com/office/powerpoint/2010/main" val="440313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Arial Black" pitchFamily="34" charset="0"/>
              </a:rPr>
              <a:t>Dangers of HID Lighting</a:t>
            </a:r>
            <a:br>
              <a:rPr lang="en-US" sz="3600" dirty="0">
                <a:latin typeface="Arial Black" pitchFamily="34" charset="0"/>
              </a:rPr>
            </a:br>
            <a:r>
              <a:rPr lang="en-US" sz="3600" dirty="0">
                <a:latin typeface="Arial Black" pitchFamily="34" charset="0"/>
              </a:rPr>
              <a:t>Report from 4/1/2013</a:t>
            </a:r>
            <a:endParaRPr lang="en-US" sz="3600" dirty="0"/>
          </a:p>
        </p:txBody>
      </p:sp>
      <p:sp>
        <p:nvSpPr>
          <p:cNvPr id="3" name="Content Placeholder 2"/>
          <p:cNvSpPr>
            <a:spLocks noGrp="1"/>
          </p:cNvSpPr>
          <p:nvPr>
            <p:ph idx="1"/>
          </p:nvPr>
        </p:nvSpPr>
        <p:spPr/>
        <p:txBody>
          <a:bodyPr/>
          <a:lstStyle/>
          <a:p>
            <a:r>
              <a:rPr lang="en-US" sz="4400" dirty="0"/>
              <a:t>High-intensity discharge lights are available in three basic types:</a:t>
            </a:r>
          </a:p>
          <a:p>
            <a:pPr marL="800100" lvl="1" indent="-342900">
              <a:buFont typeface="+mj-lt"/>
              <a:buAutoNum type="arabicPeriod"/>
            </a:pPr>
            <a:r>
              <a:rPr lang="en-US" sz="3600" b="1" i="1" dirty="0"/>
              <a:t>Metal Halide</a:t>
            </a:r>
            <a:r>
              <a:rPr lang="en-US" sz="3600" b="1" i="1" dirty="0" smtClean="0"/>
              <a:t>,</a:t>
            </a:r>
            <a:endParaRPr lang="en-US" sz="3600" b="1" i="1" dirty="0"/>
          </a:p>
          <a:p>
            <a:pPr marL="800100" lvl="1" indent="-342900">
              <a:buFont typeface="+mj-lt"/>
              <a:buAutoNum type="arabicPeriod"/>
            </a:pPr>
            <a:r>
              <a:rPr lang="en-US" sz="3600" b="1" i="1" dirty="0"/>
              <a:t>Mercury Vapor </a:t>
            </a:r>
            <a:r>
              <a:rPr lang="en-US" sz="3600" b="1" i="1" dirty="0" smtClean="0"/>
              <a:t>and</a:t>
            </a:r>
            <a:endParaRPr lang="en-US" sz="3600" b="1" i="1" dirty="0"/>
          </a:p>
          <a:p>
            <a:pPr marL="800100" lvl="1" indent="-342900">
              <a:buFont typeface="+mj-lt"/>
              <a:buAutoNum type="arabicPeriod"/>
            </a:pPr>
            <a:r>
              <a:rPr lang="en-US" sz="3600" b="1" i="1" dirty="0"/>
              <a:t>High Pressure Sodium. </a:t>
            </a:r>
          </a:p>
        </p:txBody>
      </p:sp>
    </p:spTree>
    <p:extLst>
      <p:ext uri="{BB962C8B-B14F-4D97-AF65-F5344CB8AC3E}">
        <p14:creationId xmlns:p14="http://schemas.microsoft.com/office/powerpoint/2010/main" val="35471031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81000"/>
            <a:ext cx="6781800" cy="967245"/>
          </a:xfrm>
        </p:spPr>
        <p:txBody>
          <a:bodyPr>
            <a:noAutofit/>
          </a:bodyPr>
          <a:lstStyle/>
          <a:p>
            <a:r>
              <a:rPr lang="en-US" sz="7200" b="1" dirty="0" smtClean="0">
                <a:ln w="13462">
                  <a:solidFill>
                    <a:schemeClr val="bg1"/>
                  </a:solidFill>
                  <a:prstDash val="solid"/>
                </a:ln>
                <a:solidFill>
                  <a:srgbClr val="FF0000"/>
                </a:solidFill>
                <a:effectLst>
                  <a:outerShdw dist="38100" dir="2700000" algn="bl" rotWithShape="0">
                    <a:schemeClr val="accent5"/>
                  </a:outerShdw>
                </a:effectLst>
                <a:latin typeface="Arial Black" panose="020B0A04020102020204" pitchFamily="34" charset="0"/>
              </a:rPr>
              <a:t>Janet’s Law</a:t>
            </a:r>
            <a:endParaRPr lang="en-US" sz="7200" b="1" dirty="0">
              <a:ln w="13462">
                <a:solidFill>
                  <a:schemeClr val="bg1"/>
                </a:solidFill>
                <a:prstDash val="solid"/>
              </a:ln>
              <a:solidFill>
                <a:srgbClr val="FF0000"/>
              </a:solidFill>
              <a:effectLst>
                <a:outerShdw dist="38100" dir="2700000" algn="bl" rotWithShape="0">
                  <a:schemeClr val="accent5"/>
                </a:outerShdw>
              </a:effectLst>
              <a:latin typeface="Arial Black" panose="020B0A04020102020204" pitchFamily="34" charset="0"/>
            </a:endParaRPr>
          </a:p>
        </p:txBody>
      </p:sp>
      <p:sp>
        <p:nvSpPr>
          <p:cNvPr id="6" name="Content Placeholder 5"/>
          <p:cNvSpPr>
            <a:spLocks noGrp="1"/>
          </p:cNvSpPr>
          <p:nvPr>
            <p:ph idx="1"/>
          </p:nvPr>
        </p:nvSpPr>
        <p:spPr/>
        <p:txBody>
          <a:bodyPr>
            <a:normAutofit fontScale="85000" lnSpcReduction="20000"/>
          </a:bodyPr>
          <a:lstStyle/>
          <a:p>
            <a:pPr>
              <a:lnSpc>
                <a:spcPct val="120000"/>
              </a:lnSpc>
              <a:buFont typeface="Wingdings" panose="05000000000000000000" pitchFamily="2" charset="2"/>
              <a:buChar char="ü"/>
            </a:pPr>
            <a:r>
              <a:rPr lang="en-US" b="1" dirty="0">
                <a:latin typeface="Arial" panose="020B0604020202020204" pitchFamily="34" charset="0"/>
                <a:cs typeface="Arial" panose="020B0604020202020204" pitchFamily="34" charset="0"/>
              </a:rPr>
              <a:t>Janet’s Law requires that all public and private K-12 schools in New Jersey have an automatic external defibrillator (AED) on site. </a:t>
            </a:r>
          </a:p>
          <a:p>
            <a:pPr>
              <a:lnSpc>
                <a:spcPct val="120000"/>
              </a:lnSpc>
              <a:buFont typeface="Wingdings" panose="05000000000000000000" pitchFamily="2" charset="2"/>
              <a:buChar char="ü"/>
            </a:pPr>
            <a:r>
              <a:rPr lang="en-US" b="1" dirty="0">
                <a:latin typeface="Arial" panose="020B0604020202020204" pitchFamily="34" charset="0"/>
                <a:cs typeface="Arial" panose="020B0604020202020204" pitchFamily="34" charset="0"/>
              </a:rPr>
              <a:t>Not only does the law require that every school have an AED properly installed by September 1, 2014, it also requires that schools have an emergency plan in place and staff members who have received CPR/AED training.</a:t>
            </a:r>
          </a:p>
        </p:txBody>
      </p:sp>
    </p:spTree>
    <p:extLst>
      <p:ext uri="{BB962C8B-B14F-4D97-AF65-F5344CB8AC3E}">
        <p14:creationId xmlns:p14="http://schemas.microsoft.com/office/powerpoint/2010/main" val="9493769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337816" y="5774993"/>
            <a:ext cx="6553200" cy="762000"/>
          </a:xfrm>
          <a:prstGeom prst="ellipse">
            <a:avLst/>
          </a:prstGeom>
          <a:solidFill>
            <a:schemeClr val="bg1">
              <a:lumMod val="50000"/>
            </a:schemeClr>
          </a:solidFill>
          <a:ln>
            <a:solidFill>
              <a:schemeClr val="bg1">
                <a:lumMod val="50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33600" y="274638"/>
            <a:ext cx="6781800" cy="1554162"/>
          </a:xfrm>
        </p:spPr>
        <p:txBody>
          <a:bodyPr>
            <a:noAutofit/>
          </a:bodyPr>
          <a:lstStyle/>
          <a:p>
            <a:r>
              <a:rPr lang="en-US" sz="5400" b="1" dirty="0">
                <a:ln w="13462">
                  <a:solidFill>
                    <a:schemeClr val="bg1"/>
                  </a:solidFill>
                  <a:prstDash val="solid"/>
                </a:ln>
                <a:solidFill>
                  <a:srgbClr val="FF0000"/>
                </a:solidFill>
                <a:effectLst>
                  <a:outerShdw dist="38100" dir="2700000" algn="bl" rotWithShape="0">
                    <a:schemeClr val="accent5"/>
                  </a:outerShdw>
                </a:effectLst>
                <a:latin typeface="Arial Black" panose="020B0A04020102020204" pitchFamily="34" charset="0"/>
              </a:rPr>
              <a:t>The 5 W’s of Janet’s Law</a:t>
            </a:r>
          </a:p>
        </p:txBody>
      </p:sp>
      <p:pic>
        <p:nvPicPr>
          <p:cNvPr id="3" name="Picture 2"/>
          <p:cNvPicPr>
            <a:picLocks noChangeAspect="1"/>
          </p:cNvPicPr>
          <p:nvPr/>
        </p:nvPicPr>
        <p:blipFill>
          <a:blip r:embed="rId2"/>
          <a:stretch>
            <a:fillRect/>
          </a:stretch>
        </p:blipFill>
        <p:spPr>
          <a:xfrm>
            <a:off x="3200400" y="1917007"/>
            <a:ext cx="3030160" cy="423898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737360"/>
            <a:ext cx="2743200" cy="4439969"/>
          </a:xfrm>
          <a:prstGeom prst="rect">
            <a:avLst/>
          </a:prstGeom>
        </p:spPr>
      </p:pic>
    </p:spTree>
    <p:extLst>
      <p:ext uri="{BB962C8B-B14F-4D97-AF65-F5344CB8AC3E}">
        <p14:creationId xmlns:p14="http://schemas.microsoft.com/office/powerpoint/2010/main" val="5560609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74638"/>
            <a:ext cx="6781800" cy="868362"/>
          </a:xfrm>
        </p:spPr>
        <p:txBody>
          <a:bodyPr>
            <a:normAutofit/>
          </a:bodyPr>
          <a:lstStyle/>
          <a:p>
            <a:r>
              <a:rPr lang="en-US" sz="3600" dirty="0">
                <a:latin typeface="Arial Black" panose="020B0A04020102020204" pitchFamily="34" charset="0"/>
              </a:rPr>
              <a:t>The 5 W’s of Janet’s Law</a:t>
            </a:r>
          </a:p>
        </p:txBody>
      </p:sp>
      <p:sp>
        <p:nvSpPr>
          <p:cNvPr id="3" name="Content Placeholder 2"/>
          <p:cNvSpPr>
            <a:spLocks noGrp="1"/>
          </p:cNvSpPr>
          <p:nvPr>
            <p:ph idx="1"/>
          </p:nvPr>
        </p:nvSpPr>
        <p:spPr>
          <a:xfrm>
            <a:off x="2133600" y="1143000"/>
            <a:ext cx="6781800" cy="5486400"/>
          </a:xfrm>
        </p:spPr>
        <p:txBody>
          <a:bodyPr>
            <a:normAutofit fontScale="85000" lnSpcReduction="10000"/>
          </a:bodyPr>
          <a:lstStyle/>
          <a:p>
            <a:pPr marL="742950" indent="-742950">
              <a:buFont typeface="+mj-lt"/>
              <a:buAutoNum type="arabicPeriod"/>
            </a:pPr>
            <a:r>
              <a:rPr lang="en-US" sz="4700" i="1" dirty="0" smtClean="0">
                <a:latin typeface="Arial Black" panose="020B0A04020102020204" pitchFamily="34" charset="0"/>
              </a:rPr>
              <a:t>Who</a:t>
            </a:r>
          </a:p>
          <a:p>
            <a:pPr lvl="1"/>
            <a:r>
              <a:rPr lang="en-US" dirty="0" smtClean="0"/>
              <a:t>Janet </a:t>
            </a:r>
            <a:r>
              <a:rPr lang="en-US" dirty="0"/>
              <a:t>Zilinski was an 11 year old cheerleader died from cardiac arrest. This caused the initial wave of support for AED defibrillators to be placed at school </a:t>
            </a:r>
            <a:r>
              <a:rPr lang="en-US" dirty="0" smtClean="0"/>
              <a:t>grounds.</a:t>
            </a:r>
          </a:p>
          <a:p>
            <a:r>
              <a:rPr lang="en-US" dirty="0" smtClean="0"/>
              <a:t>Does </a:t>
            </a:r>
            <a:r>
              <a:rPr lang="en-US" dirty="0"/>
              <a:t>anyone need to be trained to use the AED or be certified in CPR</a:t>
            </a:r>
            <a:r>
              <a:rPr lang="en-US" dirty="0" smtClean="0"/>
              <a:t>?</a:t>
            </a:r>
          </a:p>
          <a:p>
            <a:pPr lvl="1"/>
            <a:r>
              <a:rPr lang="en-US" dirty="0" smtClean="0"/>
              <a:t>“</a:t>
            </a:r>
            <a:r>
              <a:rPr lang="en-US" dirty="0"/>
              <a:t>A school district or nonpublic school shall be deemed to be in compliance with this requirement if a State-certified emergency services provider or other certified first responder is on site at the event or practice” </a:t>
            </a:r>
            <a:endParaRPr lang="en-US" dirty="0" smtClean="0"/>
          </a:p>
          <a:p>
            <a:pPr lvl="1"/>
            <a:r>
              <a:rPr lang="en-US" dirty="0" smtClean="0"/>
              <a:t>This </a:t>
            </a:r>
            <a:r>
              <a:rPr lang="en-US" dirty="0"/>
              <a:t>means a coach, athletic trainer, or any other licensed staff member. </a:t>
            </a:r>
          </a:p>
        </p:txBody>
      </p:sp>
    </p:spTree>
    <p:extLst>
      <p:ext uri="{BB962C8B-B14F-4D97-AF65-F5344CB8AC3E}">
        <p14:creationId xmlns:p14="http://schemas.microsoft.com/office/powerpoint/2010/main" val="12315198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Black" panose="020B0A04020102020204" pitchFamily="34" charset="0"/>
              </a:rPr>
              <a:t>The 5 W’s of Janet’s Law</a:t>
            </a:r>
            <a:endParaRPr lang="en-US" sz="3600" dirty="0"/>
          </a:p>
        </p:txBody>
      </p:sp>
      <p:sp>
        <p:nvSpPr>
          <p:cNvPr id="3" name="Content Placeholder 2"/>
          <p:cNvSpPr>
            <a:spLocks noGrp="1"/>
          </p:cNvSpPr>
          <p:nvPr>
            <p:ph idx="1"/>
          </p:nvPr>
        </p:nvSpPr>
        <p:spPr>
          <a:xfrm>
            <a:off x="2133600" y="1524000"/>
            <a:ext cx="6781800" cy="5334000"/>
          </a:xfrm>
        </p:spPr>
        <p:txBody>
          <a:bodyPr>
            <a:normAutofit/>
          </a:bodyPr>
          <a:lstStyle/>
          <a:p>
            <a:pPr marL="514350" indent="-514350">
              <a:buFont typeface="+mj-lt"/>
              <a:buAutoNum type="arabicPeriod" startAt="2"/>
            </a:pPr>
            <a:r>
              <a:rPr lang="en-US" sz="4000" i="1" dirty="0" smtClean="0">
                <a:latin typeface="Arial Black" panose="020B0A04020102020204" pitchFamily="34" charset="0"/>
              </a:rPr>
              <a:t> What </a:t>
            </a:r>
          </a:p>
          <a:p>
            <a:pPr lvl="1"/>
            <a:r>
              <a:rPr lang="en-US" dirty="0" smtClean="0"/>
              <a:t>An </a:t>
            </a:r>
            <a:r>
              <a:rPr lang="en-US" dirty="0"/>
              <a:t>AED must be placed onsite in an unlocked location with an appropriate sign to identify it. </a:t>
            </a:r>
            <a:endParaRPr lang="en-US" dirty="0" smtClean="0"/>
          </a:p>
          <a:p>
            <a:pPr lvl="1"/>
            <a:r>
              <a:rPr lang="en-US" dirty="0" smtClean="0"/>
              <a:t>It </a:t>
            </a:r>
            <a:r>
              <a:rPr lang="en-US" dirty="0"/>
              <a:t>should be accessible during the school day and any other time an athletic event, including practices is taking place. The defibrillator needs to be “within reasonable proximity of the school athletic field, as </a:t>
            </a:r>
            <a:r>
              <a:rPr lang="en-US" dirty="0" smtClean="0"/>
              <a:t>applicable</a:t>
            </a:r>
            <a:endParaRPr lang="en-US" dirty="0"/>
          </a:p>
        </p:txBody>
      </p:sp>
    </p:spTree>
    <p:extLst>
      <p:ext uri="{BB962C8B-B14F-4D97-AF65-F5344CB8AC3E}">
        <p14:creationId xmlns:p14="http://schemas.microsoft.com/office/powerpoint/2010/main" val="41365804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74638"/>
            <a:ext cx="6781800" cy="715962"/>
          </a:xfrm>
        </p:spPr>
        <p:txBody>
          <a:bodyPr>
            <a:normAutofit/>
          </a:bodyPr>
          <a:lstStyle/>
          <a:p>
            <a:r>
              <a:rPr lang="en-US" sz="3600" dirty="0">
                <a:latin typeface="Arial Black" panose="020B0A04020102020204" pitchFamily="34" charset="0"/>
              </a:rPr>
              <a:t>The 5 W’s of Janet’s Law</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72472" y="3200400"/>
            <a:ext cx="3642928" cy="3504097"/>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 name="Rectangle 4"/>
          <p:cNvSpPr/>
          <p:nvPr/>
        </p:nvSpPr>
        <p:spPr>
          <a:xfrm>
            <a:off x="2209800" y="2000071"/>
            <a:ext cx="6705600" cy="1200329"/>
          </a:xfrm>
          <a:prstGeom prst="rect">
            <a:avLst/>
          </a:prstGeom>
        </p:spPr>
        <p:txBody>
          <a:bodyPr wrap="square">
            <a:spAutoFit/>
          </a:bodyPr>
          <a:lstStyle/>
          <a:p>
            <a:pPr marL="285750" indent="-285750">
              <a:buFont typeface="Wingdings" panose="05000000000000000000" pitchFamily="2" charset="2"/>
              <a:buChar char="ü"/>
            </a:pPr>
            <a:r>
              <a:rPr lang="en-US" dirty="0"/>
              <a:t>R</a:t>
            </a:r>
            <a:r>
              <a:rPr lang="en-US" dirty="0" smtClean="0"/>
              <a:t>easonable </a:t>
            </a:r>
            <a:r>
              <a:rPr lang="en-US" dirty="0"/>
              <a:t>proximity can be defined as any AED that can be retrieved and used within 90 seconds. </a:t>
            </a:r>
            <a:endParaRPr lang="en-US" dirty="0" smtClean="0"/>
          </a:p>
          <a:p>
            <a:pPr marL="285750" indent="-285750">
              <a:buFont typeface="Wingdings" panose="05000000000000000000" pitchFamily="2" charset="2"/>
              <a:buChar char="ü"/>
            </a:pPr>
            <a:r>
              <a:rPr lang="en-US" dirty="0" smtClean="0"/>
              <a:t>For </a:t>
            </a:r>
            <a:r>
              <a:rPr lang="en-US" dirty="0"/>
              <a:t>every minute that passes the chance of survival decreases 10 percent. </a:t>
            </a:r>
            <a:endParaRPr lang="en-US" dirty="0" smtClean="0"/>
          </a:p>
        </p:txBody>
      </p:sp>
      <p:sp>
        <p:nvSpPr>
          <p:cNvPr id="6" name="Rectangle 5"/>
          <p:cNvSpPr/>
          <p:nvPr/>
        </p:nvSpPr>
        <p:spPr>
          <a:xfrm>
            <a:off x="2209800" y="3200400"/>
            <a:ext cx="2895600" cy="3139321"/>
          </a:xfrm>
          <a:prstGeom prst="rect">
            <a:avLst/>
          </a:prstGeom>
        </p:spPr>
        <p:txBody>
          <a:bodyPr wrap="square">
            <a:spAutoFit/>
          </a:bodyPr>
          <a:lstStyle/>
          <a:p>
            <a:pPr marL="285750" indent="-285750">
              <a:buFont typeface="Wingdings" panose="05000000000000000000" pitchFamily="2" charset="2"/>
              <a:buChar char="ü"/>
            </a:pPr>
            <a:r>
              <a:rPr lang="en-US" dirty="0" smtClean="0"/>
              <a:t>Assuming </a:t>
            </a:r>
            <a:r>
              <a:rPr lang="en-US" dirty="0"/>
              <a:t>the average person runs 5 miles per hour, in a lifesaving situation, an AED would need to be placed in a known position approximately 325 feet away from the epicenter of the SCA event to make sure the person is shocked in 90 seconds. </a:t>
            </a:r>
          </a:p>
        </p:txBody>
      </p:sp>
      <p:sp>
        <p:nvSpPr>
          <p:cNvPr id="7" name="TextBox 6"/>
          <p:cNvSpPr txBox="1"/>
          <p:nvPr/>
        </p:nvSpPr>
        <p:spPr>
          <a:xfrm>
            <a:off x="2362200" y="1196554"/>
            <a:ext cx="2807179" cy="646331"/>
          </a:xfrm>
          <a:prstGeom prst="rect">
            <a:avLst/>
          </a:prstGeom>
          <a:noFill/>
        </p:spPr>
        <p:txBody>
          <a:bodyPr wrap="none" rtlCol="0">
            <a:spAutoFit/>
          </a:bodyPr>
          <a:lstStyle/>
          <a:p>
            <a:pPr marL="742950" indent="-742950">
              <a:buFont typeface="+mj-lt"/>
              <a:buAutoNum type="arabicPeriod" startAt="3"/>
            </a:pPr>
            <a:r>
              <a:rPr lang="en-US" sz="3600" i="1" dirty="0" smtClean="0">
                <a:latin typeface="Arial Black" panose="020B0A04020102020204" pitchFamily="34" charset="0"/>
              </a:rPr>
              <a:t>WHERE</a:t>
            </a:r>
            <a:endParaRPr lang="en-US" sz="3600" i="1" dirty="0">
              <a:latin typeface="Arial Black" panose="020B0A04020102020204" pitchFamily="34" charset="0"/>
            </a:endParaRPr>
          </a:p>
        </p:txBody>
      </p:sp>
    </p:spTree>
    <p:extLst>
      <p:ext uri="{BB962C8B-B14F-4D97-AF65-F5344CB8AC3E}">
        <p14:creationId xmlns:p14="http://schemas.microsoft.com/office/powerpoint/2010/main" val="37733889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Black" panose="020B0A04020102020204" pitchFamily="34" charset="0"/>
              </a:rPr>
              <a:t>The 5 W’s of Janet’s Law</a:t>
            </a:r>
            <a:endParaRPr lang="en-US" sz="3600" dirty="0"/>
          </a:p>
        </p:txBody>
      </p:sp>
      <p:sp>
        <p:nvSpPr>
          <p:cNvPr id="3" name="Content Placeholder 2"/>
          <p:cNvSpPr>
            <a:spLocks noGrp="1"/>
          </p:cNvSpPr>
          <p:nvPr>
            <p:ph idx="1"/>
          </p:nvPr>
        </p:nvSpPr>
        <p:spPr/>
        <p:txBody>
          <a:bodyPr/>
          <a:lstStyle/>
          <a:p>
            <a:pPr marL="514350" indent="-514350">
              <a:buFont typeface="+mj-lt"/>
              <a:buAutoNum type="arabicPeriod" startAt="4"/>
            </a:pPr>
            <a:r>
              <a:rPr lang="en-US" sz="4000" i="1" dirty="0" smtClean="0">
                <a:latin typeface="Arial Black" panose="020B0A04020102020204" pitchFamily="34" charset="0"/>
              </a:rPr>
              <a:t> When </a:t>
            </a:r>
          </a:p>
          <a:p>
            <a:pPr lvl="1"/>
            <a:r>
              <a:rPr lang="en-US" dirty="0" smtClean="0"/>
              <a:t>Your </a:t>
            </a:r>
            <a:r>
              <a:rPr lang="en-US" dirty="0"/>
              <a:t>school needs to have these measures in place by September 1, 2014. </a:t>
            </a:r>
            <a:endParaRPr lang="en-US" dirty="0" smtClean="0"/>
          </a:p>
          <a:p>
            <a:pPr marL="514350" indent="-514350">
              <a:buFont typeface="+mj-lt"/>
              <a:buAutoNum type="arabicPeriod" startAt="4"/>
            </a:pPr>
            <a:r>
              <a:rPr lang="en-US" sz="4000" i="1" dirty="0" smtClean="0">
                <a:latin typeface="Arial Black" panose="020B0A04020102020204" pitchFamily="34" charset="0"/>
              </a:rPr>
              <a:t> Why </a:t>
            </a:r>
          </a:p>
          <a:p>
            <a:pPr lvl="1"/>
            <a:r>
              <a:rPr lang="en-US" dirty="0" smtClean="0"/>
              <a:t>That’s </a:t>
            </a:r>
            <a:r>
              <a:rPr lang="en-US" dirty="0"/>
              <a:t>easy; AEDs save lives. </a:t>
            </a:r>
            <a:r>
              <a:rPr lang="en-US" dirty="0" smtClean="0"/>
              <a:t>-</a:t>
            </a:r>
            <a:endParaRPr lang="en-US" dirty="0"/>
          </a:p>
        </p:txBody>
      </p:sp>
    </p:spTree>
    <p:extLst>
      <p:ext uri="{BB962C8B-B14F-4D97-AF65-F5344CB8AC3E}">
        <p14:creationId xmlns:p14="http://schemas.microsoft.com/office/powerpoint/2010/main" val="1883125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Testing and Maintenance</a:t>
            </a:r>
            <a:endParaRPr lang="en-US" b="1" dirty="0"/>
          </a:p>
        </p:txBody>
      </p:sp>
      <p:sp>
        <p:nvSpPr>
          <p:cNvPr id="3" name="Content Placeholder 2"/>
          <p:cNvSpPr>
            <a:spLocks noGrp="1"/>
          </p:cNvSpPr>
          <p:nvPr>
            <p:ph idx="1"/>
          </p:nvPr>
        </p:nvSpPr>
        <p:spPr/>
        <p:txBody>
          <a:bodyPr>
            <a:normAutofit fontScale="77500" lnSpcReduction="20000"/>
          </a:bodyPr>
          <a:lstStyle/>
          <a:p>
            <a:pPr>
              <a:lnSpc>
                <a:spcPct val="120000"/>
              </a:lnSpc>
            </a:pPr>
            <a:r>
              <a:rPr lang="en-US" dirty="0"/>
              <a:t>The defibrillators need to be tested and maintained according to the manufacturers operational guidelines. </a:t>
            </a:r>
            <a:endParaRPr lang="en-US" dirty="0" smtClean="0"/>
          </a:p>
          <a:p>
            <a:pPr>
              <a:lnSpc>
                <a:spcPct val="120000"/>
              </a:lnSpc>
            </a:pPr>
            <a:r>
              <a:rPr lang="en-US" dirty="0" smtClean="0"/>
              <a:t>If </a:t>
            </a:r>
            <a:r>
              <a:rPr lang="en-US" dirty="0"/>
              <a:t>an AED is used, the proper reports must be made. </a:t>
            </a:r>
            <a:endParaRPr lang="en-US" dirty="0" smtClean="0"/>
          </a:p>
          <a:p>
            <a:pPr>
              <a:lnSpc>
                <a:spcPct val="120000"/>
              </a:lnSpc>
            </a:pPr>
            <a:r>
              <a:rPr lang="en-US" dirty="0" smtClean="0"/>
              <a:t>Janet’s </a:t>
            </a:r>
            <a:r>
              <a:rPr lang="en-US" dirty="0"/>
              <a:t>Law about onsite AED defibrillators on school grounds also mandates that schools “shall establish and implement an emergency action plan for responding to a sudden cardiac event including, but not limited to, an event in which the use of an automated external defibrillator may be necessary.” </a:t>
            </a:r>
            <a:r>
              <a:rPr lang="en-US" dirty="0" smtClean="0"/>
              <a:t>-</a:t>
            </a:r>
            <a:endParaRPr lang="en-US" dirty="0"/>
          </a:p>
        </p:txBody>
      </p:sp>
    </p:spTree>
    <p:extLst>
      <p:ext uri="{BB962C8B-B14F-4D97-AF65-F5344CB8AC3E}">
        <p14:creationId xmlns:p14="http://schemas.microsoft.com/office/powerpoint/2010/main" val="40560196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Arial Black" panose="020B0A04020102020204" pitchFamily="34" charset="0"/>
              </a:rPr>
              <a:t>Janet’s Law Emergency Action Plan Guidelines</a:t>
            </a:r>
          </a:p>
        </p:txBody>
      </p:sp>
      <p:sp>
        <p:nvSpPr>
          <p:cNvPr id="3" name="Content Placeholder 2"/>
          <p:cNvSpPr>
            <a:spLocks noGrp="1"/>
          </p:cNvSpPr>
          <p:nvPr>
            <p:ph idx="1"/>
          </p:nvPr>
        </p:nvSpPr>
        <p:spPr/>
        <p:txBody>
          <a:bodyPr>
            <a:normAutofit lnSpcReduction="10000"/>
          </a:bodyPr>
          <a:lstStyle/>
          <a:p>
            <a:r>
              <a:rPr lang="en-US" dirty="0"/>
              <a:t>Your school’s emergency action plan must contain </a:t>
            </a:r>
            <a:r>
              <a:rPr lang="en-US" dirty="0" smtClean="0"/>
              <a:t>these items</a:t>
            </a:r>
            <a:r>
              <a:rPr lang="en-US" dirty="0"/>
              <a:t>: </a:t>
            </a:r>
            <a:endParaRPr lang="en-US" dirty="0" smtClean="0"/>
          </a:p>
          <a:p>
            <a:pPr lvl="1">
              <a:buFont typeface="Arial" panose="020B0604020202020204" pitchFamily="34" charset="0"/>
              <a:buChar char="•"/>
            </a:pPr>
            <a:r>
              <a:rPr lang="en-US" i="1" dirty="0" smtClean="0"/>
              <a:t>A </a:t>
            </a:r>
            <a:r>
              <a:rPr lang="en-US" i="1" dirty="0"/>
              <a:t>List of at least 5 faculty members with CPR/AED certifications from a qualified </a:t>
            </a:r>
            <a:r>
              <a:rPr lang="en-US" i="1" dirty="0" smtClean="0"/>
              <a:t>source. </a:t>
            </a:r>
          </a:p>
          <a:p>
            <a:pPr lvl="1">
              <a:buFont typeface="Arial" panose="020B0604020202020204" pitchFamily="34" charset="0"/>
              <a:buChar char="•"/>
            </a:pPr>
            <a:r>
              <a:rPr lang="en-US" i="1" dirty="0" smtClean="0"/>
              <a:t>Detailed </a:t>
            </a:r>
            <a:r>
              <a:rPr lang="en-US" i="1" dirty="0"/>
              <a:t>procedures on </a:t>
            </a:r>
            <a:r>
              <a:rPr lang="en-US" i="1" dirty="0" smtClean="0"/>
              <a:t>Sudden Cardiac Arrest (SCA) events. </a:t>
            </a:r>
          </a:p>
          <a:p>
            <a:pPr lvl="2"/>
            <a:r>
              <a:rPr lang="en-US" i="1" dirty="0" smtClean="0"/>
              <a:t>Calling 911. </a:t>
            </a:r>
          </a:p>
          <a:p>
            <a:pPr lvl="2"/>
            <a:r>
              <a:rPr lang="en-US" i="1" dirty="0" smtClean="0"/>
              <a:t>Starting </a:t>
            </a:r>
            <a:r>
              <a:rPr lang="en-US" i="1" dirty="0"/>
              <a:t>CPR </a:t>
            </a:r>
            <a:endParaRPr lang="en-US" i="1" dirty="0" smtClean="0"/>
          </a:p>
          <a:p>
            <a:pPr lvl="2"/>
            <a:r>
              <a:rPr lang="en-US" i="1" dirty="0" smtClean="0"/>
              <a:t>Get </a:t>
            </a:r>
            <a:r>
              <a:rPr lang="en-US" i="1" dirty="0"/>
              <a:t>and </a:t>
            </a:r>
            <a:r>
              <a:rPr lang="en-US" i="1" dirty="0" smtClean="0"/>
              <a:t>Use </a:t>
            </a:r>
            <a:r>
              <a:rPr lang="en-US" i="1" dirty="0"/>
              <a:t>an </a:t>
            </a:r>
            <a:r>
              <a:rPr lang="en-US" i="1" dirty="0" smtClean="0"/>
              <a:t>AED. </a:t>
            </a:r>
          </a:p>
          <a:p>
            <a:pPr lvl="2"/>
            <a:r>
              <a:rPr lang="en-US" i="1" dirty="0" smtClean="0"/>
              <a:t>Assisting </a:t>
            </a:r>
            <a:r>
              <a:rPr lang="en-US" i="1" dirty="0"/>
              <a:t>rescue </a:t>
            </a:r>
            <a:r>
              <a:rPr lang="en-US" i="1" dirty="0" smtClean="0"/>
              <a:t>responders </a:t>
            </a:r>
            <a:r>
              <a:rPr lang="en-US" i="1" dirty="0"/>
              <a:t>on finding the sudden cardiac arrest </a:t>
            </a:r>
            <a:r>
              <a:rPr lang="en-US" i="1" dirty="0" smtClean="0"/>
              <a:t>victim.</a:t>
            </a:r>
            <a:endParaRPr lang="en-US" i="1" dirty="0"/>
          </a:p>
        </p:txBody>
      </p:sp>
    </p:spTree>
    <p:extLst>
      <p:ext uri="{BB962C8B-B14F-4D97-AF65-F5344CB8AC3E}">
        <p14:creationId xmlns:p14="http://schemas.microsoft.com/office/powerpoint/2010/main" val="22761268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86000" y="228600"/>
            <a:ext cx="6410325" cy="6410325"/>
            <a:chOff x="2286000" y="228600"/>
            <a:chExt cx="6410325" cy="6410325"/>
          </a:xfrm>
        </p:grpSpPr>
        <p:pic>
          <p:nvPicPr>
            <p:cNvPr id="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362200" y="304800"/>
              <a:ext cx="6334125" cy="6334125"/>
            </a:xfrm>
            <a:prstGeom prst="rect">
              <a:avLst/>
            </a:prstGeom>
            <a:noFill/>
            <a:ln w="9525">
              <a:noFill/>
              <a:miter lim="800000"/>
              <a:headEnd/>
              <a:tailEnd/>
            </a:ln>
          </p:spPr>
        </p:pic>
        <p:sp>
          <p:nvSpPr>
            <p:cNvPr id="6" name="Oval 5"/>
            <p:cNvSpPr/>
            <p:nvPr/>
          </p:nvSpPr>
          <p:spPr>
            <a:xfrm>
              <a:off x="2286000" y="228600"/>
              <a:ext cx="6324600" cy="6324600"/>
            </a:xfrm>
            <a:prstGeom prst="ellipse">
              <a:avLst/>
            </a:prstGeom>
            <a:noFill/>
            <a:ln w="228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85026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6781800" cy="1935162"/>
          </a:xfrm>
        </p:spPr>
        <p:txBody>
          <a:bodyPr>
            <a:noAutofit/>
          </a:bodyPr>
          <a:lstStyle/>
          <a:p>
            <a:r>
              <a:rPr lang="en-US" sz="5400" b="1" dirty="0" smtClean="0">
                <a:ln w="13462">
                  <a:solidFill>
                    <a:schemeClr val="bg1"/>
                  </a:solidFill>
                  <a:prstDash val="solid"/>
                </a:ln>
                <a:solidFill>
                  <a:srgbClr val="FF0000"/>
                </a:solidFill>
                <a:effectLst>
                  <a:outerShdw dist="38100" dir="2700000" algn="bl" rotWithShape="0">
                    <a:schemeClr val="accent5"/>
                  </a:outerShdw>
                </a:effectLst>
                <a:latin typeface="Arial Black" panose="020B0A04020102020204" pitchFamily="34" charset="0"/>
              </a:rPr>
              <a:t>NJSBGA is your KEY…</a:t>
            </a:r>
            <a:endParaRPr lang="en-US" sz="5400" b="1" dirty="0">
              <a:ln w="13462">
                <a:solidFill>
                  <a:schemeClr val="bg1"/>
                </a:solidFill>
                <a:prstDash val="solid"/>
              </a:ln>
              <a:solidFill>
                <a:srgbClr val="FF0000"/>
              </a:solidFill>
              <a:effectLst>
                <a:outerShdw dist="38100" dir="2700000" algn="bl" rotWithShape="0">
                  <a:schemeClr val="accent5"/>
                </a:outerShdw>
              </a:effectLst>
              <a:latin typeface="Arial Black" panose="020B0A04020102020204" pitchFamily="34" charset="0"/>
            </a:endParaRPr>
          </a:p>
        </p:txBody>
      </p:sp>
      <p:pic>
        <p:nvPicPr>
          <p:cNvPr id="4" name="Picture 3"/>
          <p:cNvPicPr>
            <a:picLocks noChangeAspect="1"/>
          </p:cNvPicPr>
          <p:nvPr/>
        </p:nvPicPr>
        <p:blipFill>
          <a:blip r:embed="rId2"/>
          <a:stretch>
            <a:fillRect/>
          </a:stretch>
        </p:blipFill>
        <p:spPr>
          <a:xfrm>
            <a:off x="2118360" y="2027238"/>
            <a:ext cx="6948439" cy="3306762"/>
          </a:xfrm>
          <a:prstGeom prst="rect">
            <a:avLst/>
          </a:prstGeom>
        </p:spPr>
      </p:pic>
      <p:sp>
        <p:nvSpPr>
          <p:cNvPr id="5" name="Title 1"/>
          <p:cNvSpPr txBox="1">
            <a:spLocks/>
          </p:cNvSpPr>
          <p:nvPr/>
        </p:nvSpPr>
        <p:spPr>
          <a:xfrm>
            <a:off x="2133600" y="4922838"/>
            <a:ext cx="6781800" cy="19351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smtClean="0">
                <a:ln w="13462">
                  <a:solidFill>
                    <a:schemeClr val="bg1"/>
                  </a:solidFill>
                  <a:prstDash val="solid"/>
                </a:ln>
                <a:solidFill>
                  <a:srgbClr val="FF0000"/>
                </a:solidFill>
                <a:effectLst>
                  <a:outerShdw dist="38100" dir="2700000" algn="bl" rotWithShape="0">
                    <a:schemeClr val="accent5"/>
                  </a:outerShdw>
                </a:effectLst>
                <a:latin typeface="Arial Black" panose="020B0A04020102020204" pitchFamily="34" charset="0"/>
              </a:rPr>
              <a:t>to COMPLIANCE.</a:t>
            </a:r>
            <a:endParaRPr lang="en-US" sz="5400" b="1" dirty="0">
              <a:ln w="13462">
                <a:solidFill>
                  <a:schemeClr val="bg1"/>
                </a:solidFill>
                <a:prstDash val="solid"/>
              </a:ln>
              <a:solidFill>
                <a:srgbClr val="FF0000"/>
              </a:solidFill>
              <a:effectLst>
                <a:outerShdw dist="38100" dir="2700000" algn="bl" rotWithShape="0">
                  <a:schemeClr val="accent5"/>
                </a:outerShdw>
              </a:effectLst>
              <a:latin typeface="Arial Black" panose="020B0A04020102020204" pitchFamily="34" charset="0"/>
            </a:endParaRPr>
          </a:p>
        </p:txBody>
      </p:sp>
    </p:spTree>
    <p:extLst>
      <p:ext uri="{BB962C8B-B14F-4D97-AF65-F5344CB8AC3E}">
        <p14:creationId xmlns:p14="http://schemas.microsoft.com/office/powerpoint/2010/main" val="3294663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3631850"/>
            <a:ext cx="2362200" cy="792162"/>
          </a:xfrm>
        </p:spPr>
        <p:txBody>
          <a:bodyPr>
            <a:normAutofit/>
          </a:bodyPr>
          <a:lstStyle/>
          <a:p>
            <a:r>
              <a:rPr lang="en-US" sz="2400" dirty="0" smtClean="0"/>
              <a:t>Metal Halide</a:t>
            </a:r>
            <a:endParaRPr lang="en-US" sz="2400" dirty="0"/>
          </a:p>
        </p:txBody>
      </p:sp>
      <p:pic>
        <p:nvPicPr>
          <p:cNvPr id="4" name="Picture 4" descr="http://clcbulbs.com/wp-content/uploads/2012/03/hidmetal_middle.gif">
            <a:hlinkClick r:id="rId2"/>
          </p:cNvPr>
          <p:cNvPicPr>
            <a:picLocks noChangeAspect="1" noChangeArrowheads="1"/>
          </p:cNvPicPr>
          <p:nvPr/>
        </p:nvPicPr>
        <p:blipFill>
          <a:blip r:embed="rId3" cstate="print"/>
          <a:srcRect/>
          <a:stretch>
            <a:fillRect/>
          </a:stretch>
        </p:blipFill>
        <p:spPr bwMode="auto">
          <a:xfrm>
            <a:off x="3724871" y="4357147"/>
            <a:ext cx="1952308" cy="1981200"/>
          </a:xfrm>
          <a:prstGeom prst="rect">
            <a:avLst/>
          </a:prstGeom>
          <a:noFill/>
        </p:spPr>
      </p:pic>
      <p:sp>
        <p:nvSpPr>
          <p:cNvPr id="5" name="Rectangle 4"/>
          <p:cNvSpPr/>
          <p:nvPr/>
        </p:nvSpPr>
        <p:spPr>
          <a:xfrm>
            <a:off x="5939522" y="4635637"/>
            <a:ext cx="2627376" cy="1169551"/>
          </a:xfrm>
          <a:prstGeom prst="rect">
            <a:avLst/>
          </a:prstGeom>
        </p:spPr>
        <p:txBody>
          <a:bodyPr wrap="square">
            <a:spAutoFit/>
          </a:bodyPr>
          <a:lstStyle/>
          <a:p>
            <a:pPr lvl="0" algn="ctr" fontAlgn="base">
              <a:spcBef>
                <a:spcPct val="0"/>
              </a:spcBef>
              <a:spcAft>
                <a:spcPct val="0"/>
              </a:spcAft>
            </a:pPr>
            <a:r>
              <a:rPr lang="en-US" sz="1400" dirty="0">
                <a:latin typeface="Arial" pitchFamily="34" charset="0"/>
                <a:cs typeface="Arial" pitchFamily="34" charset="0"/>
              </a:rPr>
              <a:t>Metal Halide produce light when an arc passes through a capsule holding mercury vapor and chemical components called “metal halides”</a:t>
            </a:r>
          </a:p>
        </p:txBody>
      </p:sp>
      <p:sp>
        <p:nvSpPr>
          <p:cNvPr id="6" name="Title 1"/>
          <p:cNvSpPr txBox="1">
            <a:spLocks/>
          </p:cNvSpPr>
          <p:nvPr/>
        </p:nvSpPr>
        <p:spPr>
          <a:xfrm>
            <a:off x="6019799" y="0"/>
            <a:ext cx="2895600" cy="8683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t>Mercury Vapor</a:t>
            </a:r>
            <a:endParaRPr lang="en-US" sz="2400" dirty="0"/>
          </a:p>
        </p:txBody>
      </p:sp>
      <p:pic>
        <p:nvPicPr>
          <p:cNvPr id="7" name="Picture 2" descr="http://clcbulbs.com/wp-content/uploads/2012/03/hidmercury.gif">
            <a:hlinkClick r:id="rId4"/>
          </p:cNvPr>
          <p:cNvPicPr>
            <a:picLocks noGrp="1" noChangeAspect="1" noChangeArrowheads="1"/>
          </p:cNvPicPr>
          <p:nvPr>
            <p:ph idx="1"/>
          </p:nvPr>
        </p:nvPicPr>
        <p:blipFill>
          <a:blip r:embed="rId5" cstate="print"/>
          <a:srcRect/>
          <a:stretch>
            <a:fillRect/>
          </a:stretch>
        </p:blipFill>
        <p:spPr bwMode="auto">
          <a:xfrm>
            <a:off x="6543841" y="632619"/>
            <a:ext cx="1936639" cy="2079612"/>
          </a:xfrm>
          <a:prstGeom prst="rect">
            <a:avLst/>
          </a:prstGeom>
          <a:noFill/>
        </p:spPr>
      </p:pic>
      <p:sp>
        <p:nvSpPr>
          <p:cNvPr id="8" name="Rectangle 7"/>
          <p:cNvSpPr/>
          <p:nvPr/>
        </p:nvSpPr>
        <p:spPr>
          <a:xfrm>
            <a:off x="6358020" y="2791768"/>
            <a:ext cx="2308280" cy="738664"/>
          </a:xfrm>
          <a:prstGeom prst="rect">
            <a:avLst/>
          </a:prstGeom>
        </p:spPr>
        <p:txBody>
          <a:bodyPr wrap="square">
            <a:spAutoFit/>
          </a:bodyPr>
          <a:lstStyle/>
          <a:p>
            <a:pPr algn="ctr"/>
            <a:r>
              <a:rPr lang="en-US" sz="1400" dirty="0"/>
              <a:t>Mercury Vapor lamps emit light when a short arc passes through mercury vapor</a:t>
            </a:r>
          </a:p>
        </p:txBody>
      </p:sp>
      <p:sp>
        <p:nvSpPr>
          <p:cNvPr id="9" name="Rectangle 8"/>
          <p:cNvSpPr/>
          <p:nvPr/>
        </p:nvSpPr>
        <p:spPr>
          <a:xfrm>
            <a:off x="1987296" y="3036399"/>
            <a:ext cx="2707171" cy="523220"/>
          </a:xfrm>
          <a:prstGeom prst="rect">
            <a:avLst/>
          </a:prstGeom>
        </p:spPr>
        <p:txBody>
          <a:bodyPr wrap="square">
            <a:spAutoFit/>
          </a:bodyPr>
          <a:lstStyle/>
          <a:p>
            <a:pPr lvl="0" algn="ctr" fontAlgn="base">
              <a:spcBef>
                <a:spcPct val="0"/>
              </a:spcBef>
              <a:spcAft>
                <a:spcPct val="0"/>
              </a:spcAft>
            </a:pPr>
            <a:r>
              <a:rPr lang="en-US" sz="1400" dirty="0" smtClean="0">
                <a:latin typeface="Arial" pitchFamily="34" charset="0"/>
                <a:cs typeface="Arial" pitchFamily="34" charset="0"/>
              </a:rPr>
              <a:t>Named </a:t>
            </a:r>
            <a:r>
              <a:rPr lang="en-US" sz="1400" dirty="0">
                <a:latin typeface="Arial" pitchFamily="34" charset="0"/>
                <a:cs typeface="Arial" pitchFamily="34" charset="0"/>
              </a:rPr>
              <a:t>for the sodium vapor arc that generates their light.</a:t>
            </a:r>
          </a:p>
        </p:txBody>
      </p:sp>
      <p:sp>
        <p:nvSpPr>
          <p:cNvPr id="10" name="Title 1"/>
          <p:cNvSpPr txBox="1">
            <a:spLocks/>
          </p:cNvSpPr>
          <p:nvPr/>
        </p:nvSpPr>
        <p:spPr>
          <a:xfrm>
            <a:off x="2244820" y="198438"/>
            <a:ext cx="2449647" cy="8683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t>High Pressure Sodium</a:t>
            </a:r>
            <a:endParaRPr lang="en-US" sz="2400" dirty="0"/>
          </a:p>
        </p:txBody>
      </p:sp>
      <p:pic>
        <p:nvPicPr>
          <p:cNvPr id="11" name="Picture 2" descr="http://clcbulbs.com/wp-content/uploads/2012/03/hid_sodium_middle.gif">
            <a:hlinkClick r:id="rId6"/>
          </p:cNvPr>
          <p:cNvPicPr>
            <a:picLocks noChangeAspect="1" noChangeArrowheads="1"/>
          </p:cNvPicPr>
          <p:nvPr/>
        </p:nvPicPr>
        <p:blipFill>
          <a:blip r:embed="rId7" cstate="print"/>
          <a:srcRect/>
          <a:stretch>
            <a:fillRect/>
          </a:stretch>
        </p:blipFill>
        <p:spPr bwMode="auto">
          <a:xfrm>
            <a:off x="2599559" y="1048512"/>
            <a:ext cx="1439042" cy="1987887"/>
          </a:xfrm>
          <a:prstGeom prst="rect">
            <a:avLst/>
          </a:prstGeom>
          <a:noFill/>
        </p:spPr>
      </p:pic>
    </p:spTree>
    <p:extLst>
      <p:ext uri="{BB962C8B-B14F-4D97-AF65-F5344CB8AC3E}">
        <p14:creationId xmlns:p14="http://schemas.microsoft.com/office/powerpoint/2010/main" val="39515511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228601"/>
            <a:ext cx="6553200" cy="3124200"/>
          </a:xfrm>
          <a:prstGeom prst="rect">
            <a:avLst/>
          </a:prstGeom>
        </p:spPr>
      </p:pic>
      <p:pic>
        <p:nvPicPr>
          <p:cNvPr id="3"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38400" y="2232913"/>
            <a:ext cx="6096000" cy="4603751"/>
          </a:xfrm>
          <a:prstGeom prst="rect">
            <a:avLst/>
          </a:prstGeom>
        </p:spPr>
      </p:pic>
    </p:spTree>
    <p:extLst>
      <p:ext uri="{BB962C8B-B14F-4D97-AF65-F5344CB8AC3E}">
        <p14:creationId xmlns:p14="http://schemas.microsoft.com/office/powerpoint/2010/main" val="3808460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74638"/>
            <a:ext cx="6781800" cy="1630362"/>
          </a:xfrm>
        </p:spPr>
        <p:txBody>
          <a:bodyPr>
            <a:normAutofit/>
          </a:bodyPr>
          <a:lstStyle/>
          <a:p>
            <a:r>
              <a:rPr lang="en-US" sz="3200" b="1" i="1" dirty="0"/>
              <a:t>When these lights are turned on, they can produce potentially harmful levels of ultraviolet radiation. </a:t>
            </a:r>
            <a:endParaRPr lang="en-US" sz="3200" dirty="0"/>
          </a:p>
        </p:txBody>
      </p:sp>
      <p:sp>
        <p:nvSpPr>
          <p:cNvPr id="3" name="Content Placeholder 2"/>
          <p:cNvSpPr>
            <a:spLocks noGrp="1"/>
          </p:cNvSpPr>
          <p:nvPr>
            <p:ph idx="1"/>
          </p:nvPr>
        </p:nvSpPr>
        <p:spPr>
          <a:xfrm>
            <a:off x="2133600" y="1905000"/>
            <a:ext cx="6781800" cy="4724400"/>
          </a:xfrm>
        </p:spPr>
        <p:txBody>
          <a:bodyPr>
            <a:normAutofit fontScale="70000" lnSpcReduction="20000"/>
          </a:bodyPr>
          <a:lstStyle/>
          <a:p>
            <a:pPr>
              <a:lnSpc>
                <a:spcPct val="150000"/>
              </a:lnSpc>
            </a:pPr>
            <a:r>
              <a:rPr lang="en-US" dirty="0"/>
              <a:t>This is not a concern as long as the light is undamaged. However, cracked bulbs or covers can expose workers and children to harmful UV radiation, often without an individual even being aware.</a:t>
            </a:r>
          </a:p>
          <a:p>
            <a:pPr>
              <a:lnSpc>
                <a:spcPct val="150000"/>
              </a:lnSpc>
            </a:pPr>
            <a:r>
              <a:rPr lang="en-US" b="1" i="1" dirty="0"/>
              <a:t>Possible health effects range from skin irritation and temporary loss of vision to severe skin burns and long-term damage to the eye’s cornea, depending on the length of exposure. </a:t>
            </a:r>
          </a:p>
          <a:p>
            <a:pPr>
              <a:lnSpc>
                <a:spcPct val="150000"/>
              </a:lnSpc>
            </a:pPr>
            <a:r>
              <a:rPr lang="en-US" dirty="0"/>
              <a:t>The onset of symptoms and health effects from overexposure to UV radiation is often delayed. </a:t>
            </a:r>
          </a:p>
        </p:txBody>
      </p:sp>
    </p:spTree>
    <p:extLst>
      <p:ext uri="{BB962C8B-B14F-4D97-AF65-F5344CB8AC3E}">
        <p14:creationId xmlns:p14="http://schemas.microsoft.com/office/powerpoint/2010/main" val="20856082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TotalTime>
  <Words>3770</Words>
  <Application>Microsoft Office PowerPoint</Application>
  <PresentationFormat>On-screen Show (4:3)</PresentationFormat>
  <Paragraphs>293</Paragraphs>
  <Slides>80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80</vt:i4>
      </vt:variant>
    </vt:vector>
  </HeadingPairs>
  <TitlesOfParts>
    <vt:vector size="86" baseType="lpstr">
      <vt:lpstr>Arial</vt:lpstr>
      <vt:lpstr>Arial Black</vt:lpstr>
      <vt:lpstr>Calibri</vt:lpstr>
      <vt:lpstr>Times New Roman</vt:lpstr>
      <vt:lpstr>Wingdings</vt:lpstr>
      <vt:lpstr>Office Theme</vt:lpstr>
      <vt:lpstr>2014</vt:lpstr>
      <vt:lpstr>Why is the school physical environment important?</vt:lpstr>
      <vt:lpstr>Why is the school physical environment important?</vt:lpstr>
      <vt:lpstr>Keeping up to date on Compliance issues.</vt:lpstr>
      <vt:lpstr>1) HID BULB DANGERS!</vt:lpstr>
      <vt:lpstr>Dangers of HID Lighting Report from 4/1/2013</vt:lpstr>
      <vt:lpstr>Dangers of HID Lighting Report from 4/1/2013</vt:lpstr>
      <vt:lpstr>Metal Halide</vt:lpstr>
      <vt:lpstr>When these lights are turned on, they can produce potentially harmful levels of ultraviolet radiation. </vt:lpstr>
      <vt:lpstr>HID Lighting Inspections</vt:lpstr>
      <vt:lpstr>SAFETY CONCERNS</vt:lpstr>
      <vt:lpstr>PowerPoint Presentation</vt:lpstr>
      <vt:lpstr>2) PCB’s in School’s</vt:lpstr>
      <vt:lpstr>PCB-Containing FLBs in School Buildings</vt:lpstr>
      <vt:lpstr>PowerPoint Presentation</vt:lpstr>
      <vt:lpstr>Ballast PCB’s</vt:lpstr>
      <vt:lpstr>Exposure to PCBs from FLBs in Schools</vt:lpstr>
      <vt:lpstr>Exposure to PCBs from FLBs in Schools</vt:lpstr>
      <vt:lpstr>Identifying FLBs that May Contain PCBs</vt:lpstr>
      <vt:lpstr>Identifying FLBs that May Contain PCBs</vt:lpstr>
      <vt:lpstr>Determining Whether  PCB-Containing FLBs are  Present in Your School Buildin</vt:lpstr>
      <vt:lpstr>PowerPoint Presentation</vt:lpstr>
      <vt:lpstr>PowerPoint Presentation</vt:lpstr>
      <vt:lpstr>3) Latex Paint Disposal</vt:lpstr>
      <vt:lpstr>Latex Paint</vt:lpstr>
      <vt:lpstr>PowerPoint Presentation</vt:lpstr>
      <vt:lpstr>Solidifying Latex Paint</vt:lpstr>
      <vt:lpstr>Disposal of wash water containing only Latex Paint Residue</vt:lpstr>
      <vt:lpstr>PowerPoint Presentation</vt:lpstr>
      <vt:lpstr>4) Globally Harmonized Systems</vt:lpstr>
      <vt:lpstr>Major Changes Proposed</vt:lpstr>
      <vt:lpstr>1. Hazard Classification</vt:lpstr>
      <vt:lpstr>2. Labels</vt:lpstr>
      <vt:lpstr>PowerPoint Presentation</vt:lpstr>
      <vt:lpstr>PowerPoint Presentation</vt:lpstr>
      <vt:lpstr>Understand the Difference</vt:lpstr>
      <vt:lpstr>3. Pictograms</vt:lpstr>
      <vt:lpstr>Physical Hazards</vt:lpstr>
      <vt:lpstr>Health Hazards</vt:lpstr>
      <vt:lpstr>4. Safety Data Sheets</vt:lpstr>
      <vt:lpstr>PowerPoint Presentation</vt:lpstr>
      <vt:lpstr>5. Information and Training</vt:lpstr>
      <vt:lpstr>TRAINING</vt:lpstr>
      <vt:lpstr>PowerPoint Presentation</vt:lpstr>
      <vt:lpstr>6) School Sustainability</vt:lpstr>
      <vt:lpstr>The program will:</vt:lpstr>
      <vt:lpstr>Why participate? </vt:lpstr>
      <vt:lpstr>Program Development</vt:lpstr>
      <vt:lpstr>Health and Wellness</vt:lpstr>
      <vt:lpstr>S.T.E.M.</vt:lpstr>
      <vt:lpstr>Task Forces</vt:lpstr>
      <vt:lpstr>Sustainable Jersey for Schools Task Forces</vt:lpstr>
      <vt:lpstr>Operations and Maintenance </vt:lpstr>
      <vt:lpstr>1. HVAC Maintenance</vt:lpstr>
      <vt:lpstr>2. Classroom Cleaning</vt:lpstr>
      <vt:lpstr>3. Moisture and Mold</vt:lpstr>
      <vt:lpstr>3. Moisture and Mold…..</vt:lpstr>
      <vt:lpstr>4. Energy Efficiency</vt:lpstr>
      <vt:lpstr>5. Green Cleaning Equipment</vt:lpstr>
      <vt:lpstr>5. Green Cleaning Equip…..</vt:lpstr>
      <vt:lpstr>6. Green Cleaning Supplies </vt:lpstr>
      <vt:lpstr>7. Green Purchasing Policy</vt:lpstr>
      <vt:lpstr>7. Green Purchasing …..</vt:lpstr>
      <vt:lpstr>7. Green Purchasing …..</vt:lpstr>
      <vt:lpstr>8. Integrated Pest Management</vt:lpstr>
      <vt:lpstr>8 Steps to Sustainability</vt:lpstr>
      <vt:lpstr>Ever Changing Regulations</vt:lpstr>
      <vt:lpstr>Add your school to the list.</vt:lpstr>
      <vt:lpstr>Janet’s Law</vt:lpstr>
      <vt:lpstr>Janet’s Law</vt:lpstr>
      <vt:lpstr>The 5 W’s of Janet’s Law</vt:lpstr>
      <vt:lpstr>The 5 W’s of Janet’s Law</vt:lpstr>
      <vt:lpstr>The 5 W’s of Janet’s Law</vt:lpstr>
      <vt:lpstr>The 5 W’s of Janet’s Law</vt:lpstr>
      <vt:lpstr>The 5 W’s of Janet’s Law</vt:lpstr>
      <vt:lpstr>Testing and Maintenance</vt:lpstr>
      <vt:lpstr>Janet’s Law Emergency Action Plan Guidelines</vt:lpstr>
      <vt:lpstr>PowerPoint Presentation</vt:lpstr>
      <vt:lpstr>NJSBGA is your KEY…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dc:creator>
  <cp:lastModifiedBy>Keith Laptop 17</cp:lastModifiedBy>
  <cp:revision>66</cp:revision>
  <dcterms:created xsi:type="dcterms:W3CDTF">2013-05-09T22:20:31Z</dcterms:created>
  <dcterms:modified xsi:type="dcterms:W3CDTF">2015-03-30T00:31:34Z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