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3" r:id="rId6"/>
    <p:sldId id="264" r:id="rId7"/>
    <p:sldId id="265" r:id="rId8"/>
    <p:sldId id="266" r:id="rId9"/>
    <p:sldId id="278" r:id="rId10"/>
    <p:sldId id="279" r:id="rId11"/>
    <p:sldId id="268" r:id="rId12"/>
    <p:sldId id="267" r:id="rId13"/>
    <p:sldId id="269" r:id="rId14"/>
    <p:sldId id="280" r:id="rId15"/>
    <p:sldId id="270" r:id="rId16"/>
    <p:sldId id="271" r:id="rId17"/>
    <p:sldId id="281" r:id="rId18"/>
    <p:sldId id="272" r:id="rId19"/>
    <p:sldId id="274" r:id="rId20"/>
    <p:sldId id="282" r:id="rId21"/>
    <p:sldId id="273" r:id="rId22"/>
    <p:sldId id="283" r:id="rId23"/>
    <p:sldId id="275" r:id="rId24"/>
    <p:sldId id="286" r:id="rId25"/>
    <p:sldId id="287"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9" d="100"/>
          <a:sy n="89" d="100"/>
        </p:scale>
        <p:origin x="2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000" y="334962"/>
            <a:ext cx="8102600" cy="3267075"/>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254000" y="3915304"/>
            <a:ext cx="8102600" cy="26632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grpSp>
        <p:nvGrpSpPr>
          <p:cNvPr id="7" name="Group 6"/>
          <p:cNvGrpSpPr/>
          <p:nvPr userDrawn="1"/>
        </p:nvGrpSpPr>
        <p:grpSpPr>
          <a:xfrm>
            <a:off x="8466667" y="245534"/>
            <a:ext cx="3413596" cy="3505200"/>
            <a:chOff x="152400" y="221480"/>
            <a:chExt cx="1541715" cy="1607320"/>
          </a:xfrm>
        </p:grpSpPr>
        <p:sp>
          <p:nvSpPr>
            <p:cNvPr id="8" name="Oval 7"/>
            <p:cNvSpPr/>
            <p:nvPr userDrawn="1"/>
          </p:nvSpPr>
          <p:spPr>
            <a:xfrm>
              <a:off x="457200" y="609600"/>
              <a:ext cx="914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90" t="22222" r="16928" b="23333"/>
            <a:stretch/>
          </p:blipFill>
          <p:spPr>
            <a:xfrm>
              <a:off x="152400" y="221480"/>
              <a:ext cx="1541715" cy="1607320"/>
            </a:xfrm>
            <a:prstGeom prst="rect">
              <a:avLst/>
            </a:prstGeom>
          </p:spPr>
        </p:pic>
      </p:grpSp>
      <p:pic>
        <p:nvPicPr>
          <p:cNvPr id="10" name="Picture 9"/>
          <p:cNvPicPr>
            <a:picLocks noChangeAspect="1"/>
          </p:cNvPicPr>
          <p:nvPr userDrawn="1"/>
        </p:nvPicPr>
        <p:blipFill>
          <a:blip r:embed="rId3"/>
          <a:stretch>
            <a:fillRect/>
          </a:stretch>
        </p:blipFill>
        <p:spPr>
          <a:xfrm>
            <a:off x="9374387" y="3766262"/>
            <a:ext cx="2021745" cy="3020776"/>
          </a:xfrm>
          <a:prstGeom prst="rect">
            <a:avLst/>
          </a:prstGeom>
        </p:spPr>
      </p:pic>
      <p:sp>
        <p:nvSpPr>
          <p:cNvPr id="11" name="TextBox 10"/>
          <p:cNvSpPr txBox="1"/>
          <p:nvPr userDrawn="1"/>
        </p:nvSpPr>
        <p:spPr>
          <a:xfrm>
            <a:off x="9374387" y="4077816"/>
            <a:ext cx="1194558" cy="738664"/>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NJSBGA</a:t>
            </a:r>
          </a:p>
          <a:p>
            <a:pPr algn="ctr"/>
            <a:r>
              <a:rPr lang="en-US" sz="1400" b="1" dirty="0" smtClean="0">
                <a:latin typeface="Arial" panose="020B0604020202020204" pitchFamily="34" charset="0"/>
                <a:cs typeface="Arial" panose="020B0604020202020204" pitchFamily="34" charset="0"/>
              </a:rPr>
              <a:t>APPROVED</a:t>
            </a:r>
          </a:p>
          <a:p>
            <a:pPr algn="ctr"/>
            <a:r>
              <a:rPr lang="en-US" sz="1400" b="1" dirty="0" smtClean="0">
                <a:latin typeface="Arial" panose="020B0604020202020204" pitchFamily="34" charset="0"/>
                <a:cs typeface="Arial" panose="020B0604020202020204" pitchFamily="34" charset="0"/>
              </a:rPr>
              <a:t>TRAINING</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66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97EE86-B7A0-460E-AEEC-7ACAE3A80E9D}" type="datetimeFigureOut">
              <a:rPr lang="en-US" smtClean="0"/>
              <a:t>1/6/2015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6B30D74-E825-4ABE-9B40-A74D94509706}" type="slidenum">
              <a:rPr lang="en-US" smtClean="0"/>
              <a:t>‹#›</a:t>
            </a:fld>
            <a:endParaRPr lang="en-US"/>
          </a:p>
        </p:txBody>
      </p:sp>
    </p:spTree>
    <p:extLst>
      <p:ext uri="{BB962C8B-B14F-4D97-AF65-F5344CB8AC3E}">
        <p14:creationId xmlns:p14="http://schemas.microsoft.com/office/powerpoint/2010/main" val="187542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97EE86-B7A0-460E-AEEC-7ACAE3A80E9D}" type="datetimeFigureOut">
              <a:rPr lang="en-US" smtClean="0"/>
              <a:t>1/6/2015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6B30D74-E825-4ABE-9B40-A74D94509706}" type="slidenum">
              <a:rPr lang="en-US" smtClean="0"/>
              <a:t>‹#›</a:t>
            </a:fld>
            <a:endParaRPr lang="en-US"/>
          </a:p>
        </p:txBody>
      </p:sp>
    </p:spTree>
    <p:extLst>
      <p:ext uri="{BB962C8B-B14F-4D97-AF65-F5344CB8AC3E}">
        <p14:creationId xmlns:p14="http://schemas.microsoft.com/office/powerpoint/2010/main" val="399355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7100" y="365125"/>
            <a:ext cx="9461500" cy="1325563"/>
          </a:xfrm>
        </p:spPr>
        <p:txBody>
          <a:bodyPr/>
          <a:lstStyle>
            <a:lvl1pPr>
              <a:defRPr>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97100" y="1825625"/>
            <a:ext cx="9461500" cy="483377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106680" y="274565"/>
            <a:ext cx="1840653" cy="6384834"/>
          </a:xfrm>
          <a:prstGeom prst="rect">
            <a:avLst/>
          </a:prstGeom>
          <a:solidFill>
            <a:schemeClr val="bg1">
              <a:lumMod val="85000"/>
            </a:schemeClr>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 y="2932981"/>
            <a:ext cx="1420195" cy="3812876"/>
          </a:xfrm>
          <a:prstGeom prst="rect">
            <a:avLst/>
          </a:prstGeom>
          <a:noFill/>
          <a:ln w="7937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clrChange>
              <a:clrFrom>
                <a:srgbClr val="E4E4E4"/>
              </a:clrFrom>
              <a:clrTo>
                <a:srgbClr val="E4E4E4">
                  <a:alpha val="0"/>
                </a:srgbClr>
              </a:clrTo>
            </a:clrChange>
            <a:extLst>
              <a:ext uri="{28A0092B-C50C-407E-A947-70E740481C1C}">
                <a14:useLocalDpi xmlns:a14="http://schemas.microsoft.com/office/drawing/2010/main" val="0"/>
              </a:ext>
            </a:extLst>
          </a:blip>
          <a:stretch>
            <a:fillRect/>
          </a:stretch>
        </p:blipFill>
        <p:spPr>
          <a:xfrm>
            <a:off x="156874" y="1659043"/>
            <a:ext cx="1697326" cy="3403634"/>
          </a:xfrm>
          <a:prstGeom prst="rect">
            <a:avLst/>
          </a:prstGeom>
          <a:ln w="76200" cmpd="thickThin">
            <a:noFill/>
          </a:ln>
        </p:spPr>
      </p:pic>
      <p:grpSp>
        <p:nvGrpSpPr>
          <p:cNvPr id="14" name="Group 13"/>
          <p:cNvGrpSpPr/>
          <p:nvPr userDrawn="1"/>
        </p:nvGrpSpPr>
        <p:grpSpPr>
          <a:xfrm>
            <a:off x="252265" y="4224868"/>
            <a:ext cx="1601935" cy="2368284"/>
            <a:chOff x="74607" y="223350"/>
            <a:chExt cx="1615245" cy="2401125"/>
          </a:xfrm>
        </p:grpSpPr>
        <p:pic>
          <p:nvPicPr>
            <p:cNvPr id="15" name="Picture 14"/>
            <p:cNvPicPr>
              <a:picLocks noChangeAspect="1"/>
            </p:cNvPicPr>
            <p:nvPr userDrawn="1"/>
          </p:nvPicPr>
          <p:blipFill>
            <a:blip r:embed="rId3"/>
            <a:stretch>
              <a:fillRect/>
            </a:stretch>
          </p:blipFill>
          <p:spPr>
            <a:xfrm>
              <a:off x="148137" y="223350"/>
              <a:ext cx="1541715" cy="2401125"/>
            </a:xfrm>
            <a:prstGeom prst="rect">
              <a:avLst/>
            </a:prstGeom>
          </p:spPr>
        </p:pic>
        <p:sp>
          <p:nvSpPr>
            <p:cNvPr id="16" name="TextBox 15"/>
            <p:cNvSpPr txBox="1"/>
            <p:nvPr userDrawn="1"/>
          </p:nvSpPr>
          <p:spPr>
            <a:xfrm>
              <a:off x="74607" y="451599"/>
              <a:ext cx="1060631" cy="655294"/>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NJSBGA</a:t>
              </a:r>
            </a:p>
            <a:p>
              <a:pPr algn="ctr"/>
              <a:r>
                <a:rPr lang="en-US" sz="1200" b="1" dirty="0" smtClean="0">
                  <a:latin typeface="Arial" panose="020B0604020202020204" pitchFamily="34" charset="0"/>
                  <a:cs typeface="Arial" panose="020B0604020202020204" pitchFamily="34" charset="0"/>
                </a:rPr>
                <a:t>APPROVED</a:t>
              </a:r>
            </a:p>
            <a:p>
              <a:pPr algn="ctr"/>
              <a:r>
                <a:rPr lang="en-US" sz="1200" b="1" dirty="0" smtClean="0">
                  <a:latin typeface="Arial" panose="020B0604020202020204" pitchFamily="34" charset="0"/>
                  <a:cs typeface="Arial" panose="020B0604020202020204" pitchFamily="34" charset="0"/>
                </a:rPr>
                <a:t>TRAINING</a:t>
              </a:r>
              <a:endParaRPr lang="en-US" sz="1200" b="1" dirty="0">
                <a:latin typeface="Arial" panose="020B0604020202020204" pitchFamily="34" charset="0"/>
                <a:cs typeface="Arial" panose="020B0604020202020204" pitchFamily="34" charset="0"/>
              </a:endParaRPr>
            </a:p>
          </p:txBody>
        </p:sp>
      </p:grpSp>
      <p:grpSp>
        <p:nvGrpSpPr>
          <p:cNvPr id="17" name="Group 16"/>
          <p:cNvGrpSpPr/>
          <p:nvPr userDrawn="1"/>
        </p:nvGrpSpPr>
        <p:grpSpPr>
          <a:xfrm>
            <a:off x="234679" y="365125"/>
            <a:ext cx="1541715" cy="1607320"/>
            <a:chOff x="152400" y="221480"/>
            <a:chExt cx="1541715" cy="1607320"/>
          </a:xfrm>
        </p:grpSpPr>
        <p:sp>
          <p:nvSpPr>
            <p:cNvPr id="18" name="Oval 17"/>
            <p:cNvSpPr/>
            <p:nvPr userDrawn="1"/>
          </p:nvSpPr>
          <p:spPr>
            <a:xfrm>
              <a:off x="457200" y="609600"/>
              <a:ext cx="914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90" t="22222" r="16928" b="23333"/>
            <a:stretch/>
          </p:blipFill>
          <p:spPr>
            <a:xfrm>
              <a:off x="152400" y="221480"/>
              <a:ext cx="1541715" cy="1607320"/>
            </a:xfrm>
            <a:prstGeom prst="rect">
              <a:avLst/>
            </a:prstGeom>
          </p:spPr>
        </p:pic>
      </p:grpSp>
    </p:spTree>
    <p:extLst>
      <p:ext uri="{BB962C8B-B14F-4D97-AF65-F5344CB8AC3E}">
        <p14:creationId xmlns:p14="http://schemas.microsoft.com/office/powerpoint/2010/main" val="348513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97EE86-B7A0-460E-AEEC-7ACAE3A80E9D}" type="datetimeFigureOut">
              <a:rPr lang="en-US" smtClean="0"/>
              <a:t>1/6/2015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6B30D74-E825-4ABE-9B40-A74D94509706}" type="slidenum">
              <a:rPr lang="en-US" smtClean="0"/>
              <a:t>‹#›</a:t>
            </a:fld>
            <a:endParaRPr lang="en-US"/>
          </a:p>
        </p:txBody>
      </p:sp>
    </p:spTree>
    <p:extLst>
      <p:ext uri="{BB962C8B-B14F-4D97-AF65-F5344CB8AC3E}">
        <p14:creationId xmlns:p14="http://schemas.microsoft.com/office/powerpoint/2010/main" val="270460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97EE86-B7A0-460E-AEEC-7ACAE3A80E9D}" type="datetimeFigureOut">
              <a:rPr lang="en-US" smtClean="0"/>
              <a:t>1/6/2015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6B30D74-E825-4ABE-9B40-A74D94509706}" type="slidenum">
              <a:rPr lang="en-US" smtClean="0"/>
              <a:t>‹#›</a:t>
            </a:fld>
            <a:endParaRPr lang="en-US"/>
          </a:p>
        </p:txBody>
      </p:sp>
    </p:spTree>
    <p:extLst>
      <p:ext uri="{BB962C8B-B14F-4D97-AF65-F5344CB8AC3E}">
        <p14:creationId xmlns:p14="http://schemas.microsoft.com/office/powerpoint/2010/main" val="114573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97EE86-B7A0-460E-AEEC-7ACAE3A80E9D}" type="datetimeFigureOut">
              <a:rPr lang="en-US" smtClean="0"/>
              <a:t>1/6/2015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6B30D74-E825-4ABE-9B40-A74D94509706}" type="slidenum">
              <a:rPr lang="en-US" smtClean="0"/>
              <a:t>‹#›</a:t>
            </a:fld>
            <a:endParaRPr lang="en-US"/>
          </a:p>
        </p:txBody>
      </p:sp>
    </p:spTree>
    <p:extLst>
      <p:ext uri="{BB962C8B-B14F-4D97-AF65-F5344CB8AC3E}">
        <p14:creationId xmlns:p14="http://schemas.microsoft.com/office/powerpoint/2010/main" val="314459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97EE86-B7A0-460E-AEEC-7ACAE3A80E9D}" type="datetimeFigureOut">
              <a:rPr lang="en-US" smtClean="0"/>
              <a:t>1/6/2015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6B30D74-E825-4ABE-9B40-A74D94509706}" type="slidenum">
              <a:rPr lang="en-US" smtClean="0"/>
              <a:t>‹#›</a:t>
            </a:fld>
            <a:endParaRPr lang="en-US"/>
          </a:p>
        </p:txBody>
      </p:sp>
    </p:spTree>
    <p:extLst>
      <p:ext uri="{BB962C8B-B14F-4D97-AF65-F5344CB8AC3E}">
        <p14:creationId xmlns:p14="http://schemas.microsoft.com/office/powerpoint/2010/main" val="72543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97EE86-B7A0-460E-AEEC-7ACAE3A80E9D}" type="datetimeFigureOut">
              <a:rPr lang="en-US" smtClean="0"/>
              <a:t>1/6/2015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6B30D74-E825-4ABE-9B40-A74D94509706}" type="slidenum">
              <a:rPr lang="en-US" smtClean="0"/>
              <a:t>‹#›</a:t>
            </a:fld>
            <a:endParaRPr lang="en-US"/>
          </a:p>
        </p:txBody>
      </p:sp>
    </p:spTree>
    <p:extLst>
      <p:ext uri="{BB962C8B-B14F-4D97-AF65-F5344CB8AC3E}">
        <p14:creationId xmlns:p14="http://schemas.microsoft.com/office/powerpoint/2010/main" val="45683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97EE86-B7A0-460E-AEEC-7ACAE3A80E9D}" type="datetimeFigureOut">
              <a:rPr lang="en-US" smtClean="0"/>
              <a:t>1/6/2015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6B30D74-E825-4ABE-9B40-A74D94509706}" type="slidenum">
              <a:rPr lang="en-US" smtClean="0"/>
              <a:t>‹#›</a:t>
            </a:fld>
            <a:endParaRPr lang="en-US"/>
          </a:p>
        </p:txBody>
      </p:sp>
    </p:spTree>
    <p:extLst>
      <p:ext uri="{BB962C8B-B14F-4D97-AF65-F5344CB8AC3E}">
        <p14:creationId xmlns:p14="http://schemas.microsoft.com/office/powerpoint/2010/main" val="51551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97EE86-B7A0-460E-AEEC-7ACAE3A80E9D}" type="datetimeFigureOut">
              <a:rPr lang="en-US" smtClean="0"/>
              <a:t>1/6/2015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6B30D74-E825-4ABE-9B40-A74D94509706}" type="slidenum">
              <a:rPr lang="en-US" smtClean="0"/>
              <a:t>‹#›</a:t>
            </a:fld>
            <a:endParaRPr lang="en-US"/>
          </a:p>
        </p:txBody>
      </p:sp>
    </p:spTree>
    <p:extLst>
      <p:ext uri="{BB962C8B-B14F-4D97-AF65-F5344CB8AC3E}">
        <p14:creationId xmlns:p14="http://schemas.microsoft.com/office/powerpoint/2010/main" val="406953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2132" y="365125"/>
            <a:ext cx="9584268"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52132" y="1825625"/>
            <a:ext cx="9584268" cy="48337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106680" y="2932981"/>
            <a:ext cx="1420195" cy="3812876"/>
          </a:xfrm>
          <a:prstGeom prst="rect">
            <a:avLst/>
          </a:prstGeom>
          <a:noFill/>
          <a:ln w="7937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296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19098" y="4096336"/>
            <a:ext cx="5814683" cy="2308324"/>
          </a:xfrm>
          <a:prstGeom prst="rect">
            <a:avLst/>
          </a:prstGeom>
        </p:spPr>
        <p:txBody>
          <a:bodyPr wrap="square">
            <a:spAutoFit/>
          </a:bodyPr>
          <a:lstStyle/>
          <a:p>
            <a:pPr algn="ct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Healthy Schools</a:t>
            </a:r>
          </a:p>
          <a:p>
            <a:pPr algn="ct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Facilities Environment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28" y="178471"/>
            <a:ext cx="3262123" cy="6541505"/>
          </a:xfrm>
          <a:prstGeom prst="rect">
            <a:avLst/>
          </a:prstGeom>
          <a:ln w="76200" cmpd="thickThin">
            <a:solidFill>
              <a:schemeClr val="tx1"/>
            </a:solidFill>
          </a:ln>
        </p:spPr>
      </p:pic>
      <p:sp>
        <p:nvSpPr>
          <p:cNvPr id="7" name="Rectangle 6"/>
          <p:cNvSpPr/>
          <p:nvPr/>
        </p:nvSpPr>
        <p:spPr>
          <a:xfrm>
            <a:off x="332264" y="1487430"/>
            <a:ext cx="8320355" cy="1446550"/>
          </a:xfrm>
          <a:prstGeom prst="rect">
            <a:avLst/>
          </a:prstGeom>
          <a:noFill/>
        </p:spPr>
        <p:txBody>
          <a:bodyPr wrap="none" lIns="91440" tIns="45720" rIns="91440" bIns="45720">
            <a:spAutoFit/>
          </a:bodyPr>
          <a:lstStyle/>
          <a:p>
            <a:pPr algn="ct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ERGOMINICS</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endParaRPr>
          </a:p>
        </p:txBody>
      </p:sp>
    </p:spTree>
    <p:extLst>
      <p:ext uri="{BB962C8B-B14F-4D97-AF65-F5344CB8AC3E}">
        <p14:creationId xmlns:p14="http://schemas.microsoft.com/office/powerpoint/2010/main" val="319586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NOTE:</a:t>
            </a:r>
            <a:endParaRPr lang="en-US" dirty="0"/>
          </a:p>
        </p:txBody>
      </p:sp>
      <p:sp>
        <p:nvSpPr>
          <p:cNvPr id="3" name="Content Placeholder 2"/>
          <p:cNvSpPr>
            <a:spLocks noGrp="1"/>
          </p:cNvSpPr>
          <p:nvPr>
            <p:ph idx="1"/>
          </p:nvPr>
        </p:nvSpPr>
        <p:spPr>
          <a:xfrm>
            <a:off x="2197100" y="1264920"/>
            <a:ext cx="9461500" cy="5394479"/>
          </a:xfrm>
        </p:spPr>
        <p:txBody>
          <a:bodyPr>
            <a:normAutofit fontScale="92500" lnSpcReduction="10000"/>
          </a:bodyPr>
          <a:lstStyle/>
          <a:p>
            <a:pPr>
              <a:lnSpc>
                <a:spcPct val="110000"/>
              </a:lnSpc>
            </a:pPr>
            <a:r>
              <a:rPr lang="en-US" dirty="0" smtClean="0"/>
              <a:t>Desktop keyboards and those placed on conventional, articulating keyboard trays (those on a positive slope) do not fully allow the elbows and wrists to remain in neutral posture and actually encourage wrist extension.</a:t>
            </a:r>
          </a:p>
          <a:p>
            <a:pPr>
              <a:lnSpc>
                <a:spcPct val="110000"/>
              </a:lnSpc>
            </a:pPr>
            <a:r>
              <a:rPr lang="en-US" dirty="0" smtClean="0"/>
              <a:t>Height-adjustable, gliding mouse platform that allows the mouse to be positioned close to the side of the body, above the keyboard tray (so that the arm does not have to reach to the side).</a:t>
            </a:r>
          </a:p>
          <a:p>
            <a:pPr>
              <a:lnSpc>
                <a:spcPct val="110000"/>
              </a:lnSpc>
            </a:pPr>
            <a:r>
              <a:rPr lang="en-US" dirty="0" smtClean="0"/>
              <a:t>It does not matter exactly what type of keyboard and pointing device you use as long as whatever you use feels comfortable, fits your hands, and allows you to work in a neutral hand and body posture.</a:t>
            </a:r>
          </a:p>
          <a:p>
            <a:pPr>
              <a:lnSpc>
                <a:spcPct val="110000"/>
              </a:lnSpc>
            </a:pPr>
            <a:endParaRPr lang="en-US" dirty="0"/>
          </a:p>
        </p:txBody>
      </p:sp>
    </p:spTree>
    <p:extLst>
      <p:ext uri="{BB962C8B-B14F-4D97-AF65-F5344CB8AC3E}">
        <p14:creationId xmlns:p14="http://schemas.microsoft.com/office/powerpoint/2010/main" val="419405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Improper Keyboarding</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612" r="1"/>
          <a:stretch/>
        </p:blipFill>
        <p:spPr>
          <a:xfrm>
            <a:off x="1813559" y="2024062"/>
            <a:ext cx="4809767" cy="483393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546" r="1543"/>
          <a:stretch/>
        </p:blipFill>
        <p:spPr>
          <a:xfrm>
            <a:off x="6614160" y="2039302"/>
            <a:ext cx="5303520" cy="4645977"/>
          </a:xfrm>
          <a:prstGeom prst="rect">
            <a:avLst/>
          </a:prstGeom>
        </p:spPr>
      </p:pic>
    </p:spTree>
    <p:extLst>
      <p:ext uri="{BB962C8B-B14F-4D97-AF65-F5344CB8AC3E}">
        <p14:creationId xmlns:p14="http://schemas.microsoft.com/office/powerpoint/2010/main" val="274961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8605" y="642037"/>
            <a:ext cx="8291795" cy="6215963"/>
          </a:xfrm>
        </p:spPr>
      </p:pic>
    </p:spTree>
    <p:extLst>
      <p:ext uri="{BB962C8B-B14F-4D97-AF65-F5344CB8AC3E}">
        <p14:creationId xmlns:p14="http://schemas.microsoft.com/office/powerpoint/2010/main" val="156780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Work Area</a:t>
            </a:r>
            <a:endParaRPr lang="en-US" dirty="0"/>
          </a:p>
        </p:txBody>
      </p:sp>
      <p:sp>
        <p:nvSpPr>
          <p:cNvPr id="3" name="Content Placeholder 2"/>
          <p:cNvSpPr>
            <a:spLocks noGrp="1"/>
          </p:cNvSpPr>
          <p:nvPr>
            <p:ph idx="1"/>
          </p:nvPr>
        </p:nvSpPr>
        <p:spPr/>
        <p:txBody>
          <a:bodyPr>
            <a:normAutofit lnSpcReduction="10000"/>
          </a:bodyPr>
          <a:lstStyle/>
          <a:p>
            <a:pPr>
              <a:lnSpc>
                <a:spcPct val="120000"/>
              </a:lnSpc>
            </a:pPr>
            <a:r>
              <a:rPr lang="en-US" dirty="0" smtClean="0"/>
              <a:t>The normal work area corresponds to the space and objects that can be reached by a person while sitting in front of a computer, without having to twist the body or reach far. </a:t>
            </a:r>
          </a:p>
          <a:p>
            <a:pPr>
              <a:lnSpc>
                <a:spcPct val="120000"/>
              </a:lnSpc>
            </a:pPr>
            <a:r>
              <a:rPr lang="en-US" dirty="0" smtClean="0"/>
              <a:t>Make sure that everything you need is within this area, including books, documents, tools, a telephone, etc.</a:t>
            </a:r>
          </a:p>
          <a:p>
            <a:pPr>
              <a:lnSpc>
                <a:spcPct val="120000"/>
              </a:lnSpc>
            </a:pPr>
            <a:r>
              <a:rPr lang="en-US" dirty="0" smtClean="0"/>
              <a:t>Be sure that the desk has a surface large enough to support all of your materials, even the ones that you are not currently using.</a:t>
            </a:r>
          </a:p>
        </p:txBody>
      </p:sp>
    </p:spTree>
    <p:extLst>
      <p:ext uri="{BB962C8B-B14F-4D97-AF65-F5344CB8AC3E}">
        <p14:creationId xmlns:p14="http://schemas.microsoft.com/office/powerpoint/2010/main" val="405505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Normal Work Area</a:t>
            </a:r>
            <a:endParaRPr lang="en-US"/>
          </a:p>
        </p:txBody>
      </p:sp>
      <p:sp>
        <p:nvSpPr>
          <p:cNvPr id="3" name="Content Placeholder 2"/>
          <p:cNvSpPr>
            <a:spLocks noGrp="1"/>
          </p:cNvSpPr>
          <p:nvPr>
            <p:ph idx="1"/>
          </p:nvPr>
        </p:nvSpPr>
        <p:spPr>
          <a:xfrm>
            <a:off x="2197100" y="1310640"/>
            <a:ext cx="9461500" cy="5348759"/>
          </a:xfrm>
        </p:spPr>
        <p:txBody>
          <a:bodyPr>
            <a:normAutofit fontScale="92500" lnSpcReduction="20000"/>
          </a:bodyPr>
          <a:lstStyle/>
          <a:p>
            <a:pPr>
              <a:lnSpc>
                <a:spcPct val="120000"/>
              </a:lnSpc>
            </a:pPr>
            <a:r>
              <a:rPr lang="en-US" dirty="0" smtClean="0"/>
              <a:t>If typing from a book or document, make sure that it is placed in a document holder that is placed near the screen, in order to avoid head twisting.</a:t>
            </a:r>
          </a:p>
          <a:p>
            <a:pPr>
              <a:lnSpc>
                <a:spcPct val="120000"/>
              </a:lnSpc>
            </a:pPr>
            <a:r>
              <a:rPr lang="en-US" dirty="0" smtClean="0"/>
              <a:t>The body should be centered on the alphanumeric part of the keyboard.  </a:t>
            </a:r>
          </a:p>
          <a:p>
            <a:pPr>
              <a:lnSpc>
                <a:spcPct val="120000"/>
              </a:lnSpc>
            </a:pPr>
            <a:r>
              <a:rPr lang="en-US" dirty="0" smtClean="0"/>
              <a:t>Most keyboards are asymmetrical in design (the alphanumeric keyboard is to the left and a numeric keypad to the right).  </a:t>
            </a:r>
          </a:p>
          <a:p>
            <a:pPr>
              <a:lnSpc>
                <a:spcPct val="120000"/>
              </a:lnSpc>
            </a:pPr>
            <a:r>
              <a:rPr lang="en-US" dirty="0" smtClean="0"/>
              <a:t>If the outer edges of the keyboard are used as landmarks for centering the keyboard and monitor, the user’s hands will be deviated because the alphanumeric keys will be to the left of the user's midline. </a:t>
            </a:r>
          </a:p>
          <a:p>
            <a:pPr>
              <a:lnSpc>
                <a:spcPct val="120000"/>
              </a:lnSpc>
            </a:pPr>
            <a:endParaRPr lang="en-US" dirty="0"/>
          </a:p>
        </p:txBody>
      </p:sp>
    </p:spTree>
    <p:extLst>
      <p:ext uri="{BB962C8B-B14F-4D97-AF65-F5344CB8AC3E}">
        <p14:creationId xmlns:p14="http://schemas.microsoft.com/office/powerpoint/2010/main" val="3894212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Computer Monitor Position</a:t>
            </a:r>
            <a:r>
              <a:rPr lang="en-US" dirty="0" smtClean="0"/>
              <a:t> </a:t>
            </a:r>
            <a:endParaRPr lang="en-US" dirty="0"/>
          </a:p>
        </p:txBody>
      </p:sp>
      <p:sp>
        <p:nvSpPr>
          <p:cNvPr id="3" name="Content Placeholder 2"/>
          <p:cNvSpPr>
            <a:spLocks noGrp="1"/>
          </p:cNvSpPr>
          <p:nvPr>
            <p:ph idx="1"/>
          </p:nvPr>
        </p:nvSpPr>
        <p:spPr>
          <a:xfrm>
            <a:off x="2197100" y="1371600"/>
            <a:ext cx="9461500" cy="5486400"/>
          </a:xfrm>
        </p:spPr>
        <p:txBody>
          <a:bodyPr>
            <a:normAutofit lnSpcReduction="10000"/>
          </a:bodyPr>
          <a:lstStyle/>
          <a:p>
            <a:pPr>
              <a:lnSpc>
                <a:spcPct val="110000"/>
              </a:lnSpc>
            </a:pPr>
            <a:r>
              <a:rPr lang="en-US" dirty="0" smtClean="0"/>
              <a:t>Monitor that is height and angle adjustable works best.</a:t>
            </a:r>
          </a:p>
          <a:p>
            <a:pPr>
              <a:lnSpc>
                <a:spcPct val="110000"/>
              </a:lnSpc>
            </a:pPr>
            <a:r>
              <a:rPr lang="en-US" dirty="0" smtClean="0"/>
              <a:t>Monitor should be placed directly in front of the user and facing the user, not angled to the left or right (to discourage neck twisting).</a:t>
            </a:r>
          </a:p>
          <a:p>
            <a:pPr>
              <a:lnSpc>
                <a:spcPct val="110000"/>
              </a:lnSpc>
            </a:pPr>
            <a:r>
              <a:rPr lang="en-US" dirty="0" smtClean="0"/>
              <a:t>Your eyes should be in line with a point on the screen that is 2 to 3 inches below the top of the monitor.  If the monitor is above or below this height, your neck will be raised or lowered and the result will be neck pain.</a:t>
            </a:r>
          </a:p>
          <a:p>
            <a:pPr>
              <a:lnSpc>
                <a:spcPct val="110000"/>
              </a:lnSpc>
            </a:pPr>
            <a:r>
              <a:rPr lang="en-US" dirty="0" smtClean="0"/>
              <a:t>Monitor should be at a comfortable distance for viewing, which is usually around an arm’s length (sit back, raise your arm, and your fingers should touch the screen)</a:t>
            </a:r>
          </a:p>
        </p:txBody>
      </p:sp>
    </p:spTree>
    <p:extLst>
      <p:ext uri="{BB962C8B-B14F-4D97-AF65-F5344CB8AC3E}">
        <p14:creationId xmlns:p14="http://schemas.microsoft.com/office/powerpoint/2010/main" val="86672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Lighting</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100000"/>
              </a:lnSpc>
            </a:pPr>
            <a:r>
              <a:rPr lang="en-US" sz="3600" dirty="0" smtClean="0"/>
              <a:t>It should not be too bright or too dark. </a:t>
            </a:r>
          </a:p>
          <a:p>
            <a:pPr>
              <a:lnSpc>
                <a:spcPct val="100000"/>
              </a:lnSpc>
            </a:pPr>
            <a:r>
              <a:rPr lang="en-US" sz="3600" dirty="0" smtClean="0"/>
              <a:t>Always use light even though a computer screen is self-illuminating</a:t>
            </a:r>
            <a:r>
              <a:rPr lang="en-US" sz="3600" baseline="30000" dirty="0"/>
              <a:t> </a:t>
            </a:r>
            <a:r>
              <a:rPr lang="en-US" sz="3600" dirty="0" smtClean="0"/>
              <a:t>there should not be a large contrast between the screen and the area surrounding it.</a:t>
            </a:r>
          </a:p>
          <a:p>
            <a:pPr>
              <a:lnSpc>
                <a:spcPct val="100000"/>
              </a:lnSpc>
            </a:pPr>
            <a:r>
              <a:rPr lang="en-US" sz="3600" dirty="0" smtClean="0"/>
              <a:t>Indirect lighting (that which illuminates the walls and ceilings), in combination with a task light, works best.</a:t>
            </a:r>
          </a:p>
        </p:txBody>
      </p:sp>
    </p:spTree>
    <p:extLst>
      <p:ext uri="{BB962C8B-B14F-4D97-AF65-F5344CB8AC3E}">
        <p14:creationId xmlns:p14="http://schemas.microsoft.com/office/powerpoint/2010/main" val="425370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should be no</a:t>
            </a:r>
            <a:br>
              <a:rPr lang="en-US" dirty="0" smtClean="0"/>
            </a:br>
            <a:r>
              <a:rPr lang="en-US" dirty="0" smtClean="0"/>
              <a:t>glare falling on the screen.</a:t>
            </a:r>
            <a:endParaRPr lang="en-US" dirty="0"/>
          </a:p>
        </p:txBody>
      </p:sp>
      <p:sp>
        <p:nvSpPr>
          <p:cNvPr id="3" name="Content Placeholder 2"/>
          <p:cNvSpPr>
            <a:spLocks noGrp="1"/>
          </p:cNvSpPr>
          <p:nvPr>
            <p:ph idx="1"/>
          </p:nvPr>
        </p:nvSpPr>
        <p:spPr/>
        <p:txBody>
          <a:bodyPr>
            <a:normAutofit/>
          </a:bodyPr>
          <a:lstStyle/>
          <a:p>
            <a:pPr>
              <a:lnSpc>
                <a:spcPct val="100000"/>
              </a:lnSpc>
            </a:pPr>
            <a:r>
              <a:rPr lang="en-US" dirty="0" smtClean="0"/>
              <a:t>If there is, reposition the workstation with regard to the light sources (natural or artificial). </a:t>
            </a:r>
          </a:p>
          <a:p>
            <a:pPr lvl="1">
              <a:lnSpc>
                <a:spcPct val="100000"/>
              </a:lnSpc>
            </a:pPr>
            <a:r>
              <a:rPr lang="en-US" dirty="0" smtClean="0"/>
              <a:t>Be careful not to just move the monitor, resulting in a poor viewing angle. </a:t>
            </a:r>
          </a:p>
          <a:p>
            <a:pPr lvl="1">
              <a:lnSpc>
                <a:spcPct val="100000"/>
              </a:lnSpc>
            </a:pPr>
            <a:r>
              <a:rPr lang="en-US" dirty="0" smtClean="0"/>
              <a:t>If repositioning alone does not work, use a good quality glass anti-glare screen. </a:t>
            </a:r>
          </a:p>
          <a:p>
            <a:pPr lvl="1">
              <a:lnSpc>
                <a:spcPct val="100000"/>
              </a:lnSpc>
            </a:pPr>
            <a:r>
              <a:rPr lang="en-US" dirty="0" smtClean="0"/>
              <a:t>If left uncorrected, glare will cause discomfort, eyestrain, and headaches.</a:t>
            </a:r>
          </a:p>
          <a:p>
            <a:pPr>
              <a:lnSpc>
                <a:spcPct val="100000"/>
              </a:lnSpc>
            </a:pPr>
            <a:r>
              <a:rPr lang="en-US" dirty="0" smtClean="0"/>
              <a:t>Avoid very glossy work surfaces and furnishings, such as mirrors and shiny metal, which will contribute to glare. </a:t>
            </a:r>
          </a:p>
          <a:p>
            <a:pPr>
              <a:lnSpc>
                <a:spcPct val="100000"/>
              </a:lnSpc>
            </a:pPr>
            <a:endParaRPr lang="en-US" dirty="0"/>
          </a:p>
        </p:txBody>
      </p:sp>
    </p:spTree>
    <p:extLst>
      <p:ext uri="{BB962C8B-B14F-4D97-AF65-F5344CB8AC3E}">
        <p14:creationId xmlns:p14="http://schemas.microsoft.com/office/powerpoint/2010/main" val="347417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IAQ</a:t>
            </a:r>
            <a:endParaRPr lang="en-US" dirty="0"/>
          </a:p>
        </p:txBody>
      </p:sp>
      <p:sp>
        <p:nvSpPr>
          <p:cNvPr id="3" name="Content Placeholder 2"/>
          <p:cNvSpPr>
            <a:spLocks noGrp="1"/>
          </p:cNvSpPr>
          <p:nvPr>
            <p:ph idx="1"/>
          </p:nvPr>
        </p:nvSpPr>
        <p:spPr/>
        <p:txBody>
          <a:bodyPr>
            <a:normAutofit/>
          </a:bodyPr>
          <a:lstStyle/>
          <a:p>
            <a:pPr>
              <a:lnSpc>
                <a:spcPct val="100000"/>
              </a:lnSpc>
            </a:pPr>
            <a:r>
              <a:rPr lang="en-US" sz="5400" dirty="0" smtClean="0"/>
              <a:t>Workstation should be located in a well ventilated area, with adequate heating and cooling in order to minimize discomfort.</a:t>
            </a:r>
            <a:endParaRPr lang="en-US" sz="5400" dirty="0"/>
          </a:p>
        </p:txBody>
      </p:sp>
    </p:spTree>
    <p:extLst>
      <p:ext uri="{BB962C8B-B14F-4D97-AF65-F5344CB8AC3E}">
        <p14:creationId xmlns:p14="http://schemas.microsoft.com/office/powerpoint/2010/main" val="1758831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Children’s Special Concerns</a:t>
            </a:r>
            <a:endParaRPr lang="en-US" dirty="0"/>
          </a:p>
        </p:txBody>
      </p:sp>
      <p:sp>
        <p:nvSpPr>
          <p:cNvPr id="3" name="Content Placeholder 2"/>
          <p:cNvSpPr>
            <a:spLocks noGrp="1"/>
          </p:cNvSpPr>
          <p:nvPr>
            <p:ph idx="1"/>
          </p:nvPr>
        </p:nvSpPr>
        <p:spPr>
          <a:xfrm>
            <a:off x="2197100" y="1417320"/>
            <a:ext cx="9461500" cy="5242079"/>
          </a:xfrm>
        </p:spPr>
        <p:txBody>
          <a:bodyPr>
            <a:normAutofit lnSpcReduction="10000"/>
          </a:bodyPr>
          <a:lstStyle/>
          <a:p>
            <a:pPr>
              <a:lnSpc>
                <a:spcPct val="100000"/>
              </a:lnSpc>
            </a:pPr>
            <a:r>
              <a:rPr lang="en-US" dirty="0" smtClean="0"/>
              <a:t>Although children have the same needs of adults when it comes to keyboarding, they also have some unique needs: </a:t>
            </a:r>
          </a:p>
          <a:p>
            <a:pPr>
              <a:lnSpc>
                <a:spcPct val="100000"/>
              </a:lnSpc>
            </a:pPr>
            <a:r>
              <a:rPr lang="en-US" dirty="0" smtClean="0"/>
              <a:t>A child, especially a very young one, may not be very aware of the position of his/her extremities in space (notice that occasionally young children draw distorted pictures of people).  </a:t>
            </a:r>
          </a:p>
          <a:p>
            <a:pPr>
              <a:lnSpc>
                <a:spcPct val="100000"/>
              </a:lnSpc>
            </a:pPr>
            <a:r>
              <a:rPr lang="en-US" dirty="0" smtClean="0"/>
              <a:t>That is, it is very unlikely that a child will keep track of whether his/her wrists are positioned at less than 15? deviation. </a:t>
            </a:r>
          </a:p>
          <a:p>
            <a:pPr>
              <a:lnSpc>
                <a:spcPct val="100000"/>
              </a:lnSpc>
            </a:pPr>
            <a:r>
              <a:rPr lang="en-US" dirty="0" smtClean="0"/>
              <a:t>Therefore, it is especially important for the adult to notice and try to correct the child’s posture.</a:t>
            </a:r>
          </a:p>
          <a:p>
            <a:pPr>
              <a:lnSpc>
                <a:spcPct val="100000"/>
              </a:lnSpc>
            </a:pPr>
            <a:endParaRPr lang="en-US" dirty="0"/>
          </a:p>
        </p:txBody>
      </p:sp>
    </p:spTree>
    <p:extLst>
      <p:ext uri="{BB962C8B-B14F-4D97-AF65-F5344CB8AC3E}">
        <p14:creationId xmlns:p14="http://schemas.microsoft.com/office/powerpoint/2010/main" val="178226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65125"/>
            <a:ext cx="9448800" cy="1325563"/>
          </a:xfrm>
        </p:spPr>
        <p:txBody>
          <a:bodyPr>
            <a:normAutofit/>
          </a:bodyPr>
          <a:lstStyle/>
          <a:p>
            <a:pPr algn="ctr"/>
            <a:r>
              <a:rPr lang="en-US" sz="7200" dirty="0" smtClean="0"/>
              <a:t>“ERGONOMICS”</a:t>
            </a:r>
            <a:endParaRPr lang="en-US" sz="7200" dirty="0"/>
          </a:p>
        </p:txBody>
      </p:sp>
      <p:sp>
        <p:nvSpPr>
          <p:cNvPr id="3" name="Content Placeholder 2"/>
          <p:cNvSpPr>
            <a:spLocks noGrp="1"/>
          </p:cNvSpPr>
          <p:nvPr>
            <p:ph idx="1"/>
          </p:nvPr>
        </p:nvSpPr>
        <p:spPr>
          <a:xfrm>
            <a:off x="2209800" y="1825624"/>
            <a:ext cx="9448800" cy="4587875"/>
          </a:xfrm>
        </p:spPr>
        <p:txBody>
          <a:bodyPr>
            <a:normAutofit/>
          </a:bodyPr>
          <a:lstStyle/>
          <a:p>
            <a:pPr>
              <a:lnSpc>
                <a:spcPct val="100000"/>
              </a:lnSpc>
            </a:pPr>
            <a:r>
              <a:rPr lang="en-US" sz="4000" dirty="0"/>
              <a:t>The term "ergonomics" is derived from two Greek words</a:t>
            </a:r>
            <a:r>
              <a:rPr lang="en-US" sz="4000" dirty="0" smtClean="0"/>
              <a:t>:</a:t>
            </a:r>
          </a:p>
          <a:p>
            <a:pPr lvl="1">
              <a:lnSpc>
                <a:spcPct val="100000"/>
              </a:lnSpc>
            </a:pPr>
            <a:r>
              <a:rPr lang="en-US" sz="3600" dirty="0" smtClean="0"/>
              <a:t>"</a:t>
            </a:r>
            <a:r>
              <a:rPr lang="en-US" sz="3600" dirty="0" err="1"/>
              <a:t>ergon</a:t>
            </a:r>
            <a:r>
              <a:rPr lang="en-US" sz="3600" dirty="0"/>
              <a:t>," meaning work, and </a:t>
            </a:r>
            <a:endParaRPr lang="en-US" sz="3600" dirty="0" smtClean="0"/>
          </a:p>
          <a:p>
            <a:pPr lvl="1">
              <a:lnSpc>
                <a:spcPct val="100000"/>
              </a:lnSpc>
            </a:pPr>
            <a:r>
              <a:rPr lang="en-US" sz="3600" dirty="0" smtClean="0"/>
              <a:t>"</a:t>
            </a:r>
            <a:r>
              <a:rPr lang="en-US" sz="3600" dirty="0" err="1"/>
              <a:t>nomoi</a:t>
            </a:r>
            <a:r>
              <a:rPr lang="en-US" sz="3600" dirty="0"/>
              <a:t>," meaning natural </a:t>
            </a:r>
            <a:r>
              <a:rPr lang="en-US" sz="3600" dirty="0" smtClean="0"/>
              <a:t>laws.</a:t>
            </a:r>
          </a:p>
          <a:p>
            <a:pPr>
              <a:lnSpc>
                <a:spcPct val="100000"/>
              </a:lnSpc>
            </a:pPr>
            <a:r>
              <a:rPr lang="en-US" sz="4000" dirty="0" smtClean="0"/>
              <a:t>Ergonomists </a:t>
            </a:r>
            <a:r>
              <a:rPr lang="en-US" sz="4000" dirty="0"/>
              <a:t>study human capabilities in relationship to work demands.</a:t>
            </a:r>
          </a:p>
        </p:txBody>
      </p:sp>
    </p:spTree>
    <p:extLst>
      <p:ext uri="{BB962C8B-B14F-4D97-AF65-F5344CB8AC3E}">
        <p14:creationId xmlns:p14="http://schemas.microsoft.com/office/powerpoint/2010/main" val="242553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Children’s Special Concerns</a:t>
            </a:r>
            <a:endParaRPr lang="en-US" dirty="0"/>
          </a:p>
        </p:txBody>
      </p:sp>
      <p:sp>
        <p:nvSpPr>
          <p:cNvPr id="3" name="Content Placeholder 2"/>
          <p:cNvSpPr>
            <a:spLocks noGrp="1"/>
          </p:cNvSpPr>
          <p:nvPr>
            <p:ph idx="1"/>
          </p:nvPr>
        </p:nvSpPr>
        <p:spPr>
          <a:xfrm>
            <a:off x="2197100" y="1417320"/>
            <a:ext cx="9461500" cy="5242079"/>
          </a:xfrm>
        </p:spPr>
        <p:txBody>
          <a:bodyPr>
            <a:normAutofit/>
          </a:bodyPr>
          <a:lstStyle/>
          <a:p>
            <a:pPr>
              <a:lnSpc>
                <a:spcPct val="100000"/>
              </a:lnSpc>
            </a:pPr>
            <a:r>
              <a:rPr lang="en-US" dirty="0" smtClean="0"/>
              <a:t>Children, especially the younger ones, have smaller hands than adults. </a:t>
            </a:r>
          </a:p>
          <a:p>
            <a:pPr>
              <a:lnSpc>
                <a:spcPct val="100000"/>
              </a:lnSpc>
            </a:pPr>
            <a:r>
              <a:rPr lang="en-US" dirty="0" smtClean="0"/>
              <a:t>A conventional keyboard may be too large for him/her.  </a:t>
            </a:r>
          </a:p>
          <a:p>
            <a:pPr>
              <a:lnSpc>
                <a:spcPct val="100000"/>
              </a:lnSpc>
            </a:pPr>
            <a:r>
              <a:rPr lang="en-US" dirty="0" smtClean="0"/>
              <a:t>There is computer hardware available on the market today that is especially designed for children’s small hands. </a:t>
            </a:r>
          </a:p>
          <a:p>
            <a:pPr>
              <a:lnSpc>
                <a:spcPct val="100000"/>
              </a:lnSpc>
            </a:pPr>
            <a:r>
              <a:rPr lang="en-US" dirty="0" smtClean="0"/>
              <a:t>For example, look for Little Fingers keyboards at or search on the web for similar types of products.</a:t>
            </a:r>
          </a:p>
          <a:p>
            <a:pPr>
              <a:lnSpc>
                <a:spcPct val="100000"/>
              </a:lnSpc>
            </a:pPr>
            <a:endParaRPr lang="en-US" dirty="0"/>
          </a:p>
        </p:txBody>
      </p:sp>
    </p:spTree>
    <p:extLst>
      <p:ext uri="{BB962C8B-B14F-4D97-AF65-F5344CB8AC3E}">
        <p14:creationId xmlns:p14="http://schemas.microsoft.com/office/powerpoint/2010/main" val="359216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Fingers Keyboards</a:t>
            </a:r>
            <a:endParaRPr lang="en-US" dirty="0"/>
          </a:p>
        </p:txBody>
      </p:sp>
      <p:pic>
        <p:nvPicPr>
          <p:cNvPr id="2050" name="Picture 2" descr="http://www.onehandedkeyboard.com/imagesfolder/babypinkcompare.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2255" y="1414733"/>
            <a:ext cx="9238628" cy="495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3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Children’s Special Concerns</a:t>
            </a:r>
            <a:endParaRPr lang="en-US" dirty="0"/>
          </a:p>
        </p:txBody>
      </p:sp>
      <p:sp>
        <p:nvSpPr>
          <p:cNvPr id="3" name="Content Placeholder 2"/>
          <p:cNvSpPr>
            <a:spLocks noGrp="1"/>
          </p:cNvSpPr>
          <p:nvPr>
            <p:ph idx="1"/>
          </p:nvPr>
        </p:nvSpPr>
        <p:spPr>
          <a:xfrm>
            <a:off x="2197100" y="1417320"/>
            <a:ext cx="9461500" cy="5242079"/>
          </a:xfrm>
        </p:spPr>
        <p:txBody>
          <a:bodyPr>
            <a:normAutofit/>
          </a:bodyPr>
          <a:lstStyle/>
          <a:p>
            <a:r>
              <a:rPr lang="en-US" dirty="0" smtClean="0"/>
              <a:t>Sometimes children like to use trackballs instead of mice because their small hands find them easier to handle.  A small mouse may be just as good.</a:t>
            </a:r>
          </a:p>
          <a:p>
            <a:r>
              <a:rPr lang="en-US" dirty="0" smtClean="0"/>
              <a:t>Being able to adjust chairs, monitors, desks, etc., is very important for children to know how to do in order to be comfortable. </a:t>
            </a:r>
          </a:p>
          <a:p>
            <a:r>
              <a:rPr lang="en-US" dirty="0" smtClean="0"/>
              <a:t>Be sure that they understand and are physically strong enough to do so (some mechanisms are even difficult for adults).</a:t>
            </a:r>
          </a:p>
          <a:p>
            <a:r>
              <a:rPr lang="en-US" sz="3200" b="1" dirty="0" smtClean="0"/>
              <a:t>Adjustability is absolutely essential when students share computer workstations.</a:t>
            </a:r>
          </a:p>
          <a:p>
            <a:endParaRPr lang="en-US" dirty="0"/>
          </a:p>
        </p:txBody>
      </p:sp>
    </p:spTree>
    <p:extLst>
      <p:ext uri="{BB962C8B-B14F-4D97-AF65-F5344CB8AC3E}">
        <p14:creationId xmlns:p14="http://schemas.microsoft.com/office/powerpoint/2010/main" val="3898091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100" y="365125"/>
            <a:ext cx="4249841" cy="1325563"/>
          </a:xfrm>
        </p:spPr>
        <p:txBody>
          <a:bodyPr/>
          <a:lstStyle/>
          <a:p>
            <a:r>
              <a:rPr lang="en-US" dirty="0" smtClean="0"/>
              <a:t>Trackballs</a:t>
            </a:r>
            <a:endParaRPr lang="en-US" dirty="0"/>
          </a:p>
        </p:txBody>
      </p:sp>
      <p:sp>
        <p:nvSpPr>
          <p:cNvPr id="3" name="Content Placeholder 2"/>
          <p:cNvSpPr>
            <a:spLocks noGrp="1"/>
          </p:cNvSpPr>
          <p:nvPr>
            <p:ph idx="1"/>
          </p:nvPr>
        </p:nvSpPr>
        <p:spPr>
          <a:xfrm>
            <a:off x="2197100" y="1825625"/>
            <a:ext cx="4249841" cy="4833774"/>
          </a:xfrm>
        </p:spPr>
        <p:txBody>
          <a:bodyPr>
            <a:normAutofit/>
          </a:bodyPr>
          <a:lstStyle/>
          <a:p>
            <a:pPr>
              <a:lnSpc>
                <a:spcPct val="100000"/>
              </a:lnSpc>
            </a:pPr>
            <a:r>
              <a:rPr lang="en-US" sz="3200" dirty="0" smtClean="0"/>
              <a:t>Sometimes children like to use trackballs instead of mice because their small hands find them easier to handle. </a:t>
            </a:r>
          </a:p>
          <a:p>
            <a:pPr>
              <a:lnSpc>
                <a:spcPct val="100000"/>
              </a:lnSpc>
            </a:pPr>
            <a:r>
              <a:rPr lang="en-US" sz="3200" dirty="0" smtClean="0"/>
              <a:t>A small mouse may be just as good.</a:t>
            </a:r>
          </a:p>
          <a:p>
            <a:pPr>
              <a:lnSpc>
                <a:spcPct val="100000"/>
              </a:lnSpc>
            </a:pPr>
            <a:endParaRPr lang="en-US" sz="3200" dirty="0"/>
          </a:p>
        </p:txBody>
      </p:sp>
      <p:pic>
        <p:nvPicPr>
          <p:cNvPr id="3074" name="Picture 2" descr="http://ecx.images-amazon.com/images/I/91Fo8%2BVPcrL._SL15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941" y="365125"/>
            <a:ext cx="5211659" cy="629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29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51" y="203801"/>
            <a:ext cx="9461500" cy="868452"/>
          </a:xfrm>
        </p:spPr>
        <p:txBody>
          <a:bodyPr/>
          <a:lstStyle/>
          <a:p>
            <a:r>
              <a:rPr lang="en-US" dirty="0" smtClean="0"/>
              <a:t>Know what’s available!</a:t>
            </a:r>
            <a:endParaRPr lang="en-US" dirty="0"/>
          </a:p>
        </p:txBody>
      </p:sp>
      <p:pic>
        <p:nvPicPr>
          <p:cNvPr id="4" name="Content Placeholder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9780" y="1136028"/>
            <a:ext cx="3068710" cy="2428117"/>
          </a:xfrm>
        </p:spPr>
      </p:pic>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52" r="19146"/>
          <a:stretch/>
        </p:blipFill>
        <p:spPr>
          <a:xfrm flipH="1">
            <a:off x="10023894" y="647484"/>
            <a:ext cx="1915064" cy="225120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8980" y="1221464"/>
            <a:ext cx="2883931" cy="2162948"/>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9302" y="1072253"/>
            <a:ext cx="1976445" cy="2687965"/>
          </a:xfrm>
          <a:prstGeom prst="rect">
            <a:avLst/>
          </a:prstGeom>
        </p:spPr>
      </p:pic>
      <p:pic>
        <p:nvPicPr>
          <p:cNvPr id="8" name="Picture 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9779" y="5072285"/>
            <a:ext cx="2052717" cy="1152794"/>
          </a:xfrm>
          <a:prstGeom prst="rect">
            <a:avLst/>
          </a:prstGeom>
        </p:spPr>
      </p:pic>
      <p:pic>
        <p:nvPicPr>
          <p:cNvPr id="9" name="Picture 8"/>
          <p:cNvPicPr>
            <a:picLocks noChangeAspect="1"/>
          </p:cNvPicPr>
          <p:nvPr/>
        </p:nvPicPr>
        <p:blipFill>
          <a:blip r:embed="rId7">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2126973" y="3912920"/>
            <a:ext cx="4097548" cy="2301159"/>
          </a:xfrm>
          <a:prstGeom prst="rect">
            <a:avLst/>
          </a:prstGeom>
        </p:spPr>
      </p:pic>
      <p:pic>
        <p:nvPicPr>
          <p:cNvPr id="11" name="Picture 10"/>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357" b="15088"/>
          <a:stretch/>
        </p:blipFill>
        <p:spPr>
          <a:xfrm flipH="1">
            <a:off x="7302496" y="3216439"/>
            <a:ext cx="4581653" cy="3278391"/>
          </a:xfrm>
          <a:prstGeom prst="rect">
            <a:avLst/>
          </a:prstGeom>
        </p:spPr>
      </p:pic>
    </p:spTree>
    <p:extLst>
      <p:ext uri="{BB962C8B-B14F-4D97-AF65-F5344CB8AC3E}">
        <p14:creationId xmlns:p14="http://schemas.microsoft.com/office/powerpoint/2010/main" val="588794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249" y="223890"/>
            <a:ext cx="9412015" cy="6372719"/>
          </a:xfrm>
          <a:prstGeom prst="rect">
            <a:avLst/>
          </a:prstGeom>
        </p:spPr>
      </p:pic>
    </p:spTree>
    <p:extLst>
      <p:ext uri="{BB962C8B-B14F-4D97-AF65-F5344CB8AC3E}">
        <p14:creationId xmlns:p14="http://schemas.microsoft.com/office/powerpoint/2010/main" val="1911034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100" y="77638"/>
            <a:ext cx="9461500" cy="974786"/>
          </a:xfrm>
        </p:spPr>
        <p:txBody>
          <a:bodyPr>
            <a:normAutofit/>
          </a:bodyPr>
          <a:lstStyle/>
          <a:p>
            <a:pPr algn="ctr"/>
            <a:r>
              <a:rPr lang="en-US" dirty="0" smtClean="0"/>
              <a:t>Be involved, Stay involved!</a:t>
            </a:r>
            <a:endParaRPr lang="en-US" dirty="0"/>
          </a:p>
        </p:txBody>
      </p:sp>
      <p:sp>
        <p:nvSpPr>
          <p:cNvPr id="3" name="Content Placeholder 2"/>
          <p:cNvSpPr>
            <a:spLocks noGrp="1"/>
          </p:cNvSpPr>
          <p:nvPr>
            <p:ph idx="1"/>
          </p:nvPr>
        </p:nvSpPr>
        <p:spPr>
          <a:xfrm>
            <a:off x="2015945" y="1052424"/>
            <a:ext cx="9461500" cy="5455069"/>
          </a:xfrm>
        </p:spPr>
        <p:txBody>
          <a:bodyPr>
            <a:noAutofit/>
          </a:bodyPr>
          <a:lstStyle/>
          <a:p>
            <a:pPr>
              <a:lnSpc>
                <a:spcPct val="100000"/>
              </a:lnSpc>
            </a:pPr>
            <a:r>
              <a:rPr lang="en-US" sz="3200" dirty="0" smtClean="0"/>
              <a:t>As the Supervisor of Building and Grounds, make sure you are involved with planning correct classroom designs and purchasing of computer desks.</a:t>
            </a:r>
          </a:p>
          <a:p>
            <a:pPr>
              <a:lnSpc>
                <a:spcPct val="100000"/>
              </a:lnSpc>
            </a:pPr>
            <a:r>
              <a:rPr lang="en-US" sz="3200" dirty="0" smtClean="0"/>
              <a:t>Know all there is about Childhood Ergonomics to protect children from injuries.</a:t>
            </a:r>
          </a:p>
          <a:p>
            <a:pPr>
              <a:lnSpc>
                <a:spcPct val="100000"/>
              </a:lnSpc>
            </a:pPr>
            <a:r>
              <a:rPr lang="en-US" sz="3200" dirty="0" smtClean="0"/>
              <a:t>Know what is available in desks and other equipment for their classrooms.</a:t>
            </a:r>
          </a:p>
          <a:p>
            <a:pPr>
              <a:lnSpc>
                <a:spcPct val="100000"/>
              </a:lnSpc>
            </a:pPr>
            <a:r>
              <a:rPr lang="en-US" sz="3200" dirty="0" smtClean="0"/>
              <a:t>They don’t know it now but they’ll Thank You in the future.</a:t>
            </a:r>
            <a:endParaRPr lang="en-US" sz="3200" dirty="0"/>
          </a:p>
        </p:txBody>
      </p:sp>
    </p:spTree>
    <p:extLst>
      <p:ext uri="{BB962C8B-B14F-4D97-AF65-F5344CB8AC3E}">
        <p14:creationId xmlns:p14="http://schemas.microsoft.com/office/powerpoint/2010/main" val="33662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a:xfrm>
            <a:off x="2197100" y="1402080"/>
            <a:ext cx="9461500" cy="5257319"/>
          </a:xfrm>
        </p:spPr>
        <p:txBody>
          <a:bodyPr>
            <a:normAutofit fontScale="92500" lnSpcReduction="20000"/>
          </a:bodyPr>
          <a:lstStyle/>
          <a:p>
            <a:pPr>
              <a:lnSpc>
                <a:spcPct val="110000"/>
              </a:lnSpc>
            </a:pPr>
            <a:r>
              <a:rPr lang="en-US" dirty="0" smtClean="0"/>
              <a:t>Ergonomics is the science of fitting workplace conditions and job demands to the capabilities of workers.</a:t>
            </a:r>
          </a:p>
          <a:p>
            <a:pPr>
              <a:lnSpc>
                <a:spcPct val="110000"/>
              </a:lnSpc>
            </a:pPr>
            <a:r>
              <a:rPr lang="en-US" dirty="0" smtClean="0"/>
              <a:t>Computer use by school staff and students requires good ergonomics.</a:t>
            </a:r>
          </a:p>
          <a:p>
            <a:pPr>
              <a:lnSpc>
                <a:spcPct val="110000"/>
              </a:lnSpc>
            </a:pPr>
            <a:r>
              <a:rPr lang="en-US" dirty="0" smtClean="0"/>
              <a:t>Frequent and heavy lifting as well as pushing, pulling, or carrying of heavy objects among custodians and food-service workers is also an ergonomic problem in schools.</a:t>
            </a:r>
          </a:p>
          <a:p>
            <a:pPr>
              <a:lnSpc>
                <a:spcPct val="110000"/>
              </a:lnSpc>
            </a:pPr>
            <a:r>
              <a:rPr lang="en-US" dirty="0" smtClean="0"/>
              <a:t>Bus drivers are exposed to prolonged awkward postures and vibration.</a:t>
            </a:r>
          </a:p>
          <a:p>
            <a:pPr>
              <a:lnSpc>
                <a:spcPct val="110000"/>
              </a:lnSpc>
            </a:pPr>
            <a:r>
              <a:rPr lang="en-US" dirty="0" smtClean="0"/>
              <a:t>The level of risk depends on how long a person is exposed to these conditions, how often they are exposed, and the level of exposure.</a:t>
            </a:r>
            <a:endParaRPr lang="en-US" dirty="0"/>
          </a:p>
        </p:txBody>
      </p:sp>
    </p:spTree>
    <p:extLst>
      <p:ext uri="{BB962C8B-B14F-4D97-AF65-F5344CB8AC3E}">
        <p14:creationId xmlns:p14="http://schemas.microsoft.com/office/powerpoint/2010/main" val="255884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WSMD’s</a:t>
            </a:r>
            <a:endParaRPr lang="en-US" dirty="0"/>
          </a:p>
        </p:txBody>
      </p:sp>
      <p:sp>
        <p:nvSpPr>
          <p:cNvPr id="3" name="Content Placeholder 2"/>
          <p:cNvSpPr>
            <a:spLocks noGrp="1"/>
          </p:cNvSpPr>
          <p:nvPr>
            <p:ph idx="1"/>
          </p:nvPr>
        </p:nvSpPr>
        <p:spPr>
          <a:xfrm>
            <a:off x="2029460" y="1551305"/>
            <a:ext cx="5712460" cy="4833774"/>
          </a:xfrm>
        </p:spPr>
        <p:txBody>
          <a:bodyPr>
            <a:normAutofit fontScale="92500" lnSpcReduction="10000"/>
          </a:bodyPr>
          <a:lstStyle/>
          <a:p>
            <a:pPr>
              <a:lnSpc>
                <a:spcPct val="100000"/>
              </a:lnSpc>
            </a:pPr>
            <a:r>
              <a:rPr lang="en-US" sz="4000" dirty="0" smtClean="0"/>
              <a:t>Poor ergonomics can lead to </a:t>
            </a:r>
            <a:r>
              <a:rPr lang="en-US" sz="4000" b="1" i="1" dirty="0" smtClean="0"/>
              <a:t>Work-Related Musculoskeletal Disorders </a:t>
            </a:r>
            <a:r>
              <a:rPr lang="en-US" sz="4000" dirty="0" smtClean="0"/>
              <a:t>(WMSDs), which are musculoskeletal disorders caused or made worse by the work environment.</a:t>
            </a:r>
          </a:p>
        </p:txBody>
      </p:sp>
      <p:pic>
        <p:nvPicPr>
          <p:cNvPr id="1026" name="Picture 2" descr="File:Pos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993" y="365125"/>
            <a:ext cx="4009608" cy="620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6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WSMD’s</a:t>
            </a:r>
            <a:endParaRPr lang="en-US" dirty="0"/>
          </a:p>
        </p:txBody>
      </p:sp>
      <p:sp>
        <p:nvSpPr>
          <p:cNvPr id="3" name="Content Placeholder 2"/>
          <p:cNvSpPr>
            <a:spLocks noGrp="1"/>
          </p:cNvSpPr>
          <p:nvPr>
            <p:ph idx="1"/>
          </p:nvPr>
        </p:nvSpPr>
        <p:spPr>
          <a:xfrm>
            <a:off x="2197100" y="1310640"/>
            <a:ext cx="9461500" cy="5348759"/>
          </a:xfrm>
        </p:spPr>
        <p:txBody>
          <a:bodyPr>
            <a:normAutofit/>
          </a:bodyPr>
          <a:lstStyle/>
          <a:p>
            <a:pPr>
              <a:lnSpc>
                <a:spcPct val="100000"/>
              </a:lnSpc>
            </a:pPr>
            <a:r>
              <a:rPr lang="en-US" dirty="0" smtClean="0"/>
              <a:t>WMSDs can cause severe and debilitating symptoms such as pain, numbness, and tingling;</a:t>
            </a:r>
          </a:p>
          <a:p>
            <a:pPr lvl="1">
              <a:lnSpc>
                <a:spcPct val="100000"/>
              </a:lnSpc>
            </a:pPr>
            <a:r>
              <a:rPr lang="en-US" dirty="0" smtClean="0"/>
              <a:t>reduced worker productivity;</a:t>
            </a:r>
          </a:p>
          <a:p>
            <a:pPr lvl="1">
              <a:lnSpc>
                <a:spcPct val="100000"/>
              </a:lnSpc>
            </a:pPr>
            <a:r>
              <a:rPr lang="en-US" dirty="0" smtClean="0"/>
              <a:t>lost time from work;</a:t>
            </a:r>
          </a:p>
          <a:p>
            <a:pPr lvl="1">
              <a:lnSpc>
                <a:spcPct val="100000"/>
              </a:lnSpc>
            </a:pPr>
            <a:r>
              <a:rPr lang="en-US" dirty="0" smtClean="0"/>
              <a:t>temporary or permanent disability;</a:t>
            </a:r>
          </a:p>
          <a:p>
            <a:pPr lvl="1">
              <a:lnSpc>
                <a:spcPct val="100000"/>
              </a:lnSpc>
            </a:pPr>
            <a:r>
              <a:rPr lang="en-US" dirty="0" smtClean="0"/>
              <a:t>inability to perform job tasks;</a:t>
            </a:r>
          </a:p>
          <a:p>
            <a:pPr lvl="1">
              <a:lnSpc>
                <a:spcPct val="100000"/>
              </a:lnSpc>
            </a:pPr>
            <a:r>
              <a:rPr lang="en-US" dirty="0" smtClean="0"/>
              <a:t>and an increase in workers compensation costs.</a:t>
            </a:r>
          </a:p>
          <a:p>
            <a:pPr>
              <a:lnSpc>
                <a:spcPct val="100000"/>
              </a:lnSpc>
            </a:pPr>
            <a:r>
              <a:rPr lang="en-US" dirty="0" smtClean="0"/>
              <a:t>Musculoskeletal disorders of any cause are among the most prevalent medical problems, affecting 7% of the population and accounting for 14% of physician visits and 19% of hospital stays.</a:t>
            </a:r>
            <a:endParaRPr lang="en-US" dirty="0"/>
          </a:p>
        </p:txBody>
      </p:sp>
    </p:spTree>
    <p:extLst>
      <p:ext uri="{BB962C8B-B14F-4D97-AF65-F5344CB8AC3E}">
        <p14:creationId xmlns:p14="http://schemas.microsoft.com/office/powerpoint/2010/main" val="43773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School Ergonomics Program</a:t>
            </a:r>
            <a:br>
              <a:rPr lang="en-US" sz="3200" dirty="0" smtClean="0"/>
            </a:br>
            <a:r>
              <a:rPr lang="en-US" sz="3200" dirty="0" smtClean="0"/>
              <a:t>Guidelines, Cornell University, 2000</a:t>
            </a:r>
            <a:endParaRPr lang="en-US" sz="3200" dirty="0"/>
          </a:p>
        </p:txBody>
      </p:sp>
      <p:sp>
        <p:nvSpPr>
          <p:cNvPr id="3" name="Content Placeholder 2"/>
          <p:cNvSpPr>
            <a:spLocks noGrp="1"/>
          </p:cNvSpPr>
          <p:nvPr>
            <p:ph idx="1"/>
          </p:nvPr>
        </p:nvSpPr>
        <p:spPr/>
        <p:txBody>
          <a:bodyPr/>
          <a:lstStyle/>
          <a:p>
            <a:pPr>
              <a:lnSpc>
                <a:spcPct val="100000"/>
              </a:lnSpc>
            </a:pPr>
            <a:r>
              <a:rPr lang="en-US" dirty="0" smtClean="0"/>
              <a:t>With the number of computers in classrooms increasing every day, many schools are beginning to institute ergonomics programs to show students, teachers, and parents how to reduce the risks of computer-related injuries.</a:t>
            </a:r>
          </a:p>
          <a:p>
            <a:pPr>
              <a:lnSpc>
                <a:spcPct val="100000"/>
              </a:lnSpc>
            </a:pPr>
            <a:r>
              <a:rPr lang="en-US" dirty="0" smtClean="0"/>
              <a:t>This document is part of such an ergonomics program, in the form of guidelines that have been developed for the parents of school children.</a:t>
            </a:r>
          </a:p>
          <a:p>
            <a:pPr>
              <a:lnSpc>
                <a:spcPct val="100000"/>
              </a:lnSpc>
            </a:pPr>
            <a:endParaRPr lang="en-US" dirty="0"/>
          </a:p>
        </p:txBody>
      </p:sp>
    </p:spTree>
    <p:extLst>
      <p:ext uri="{BB962C8B-B14F-4D97-AF65-F5344CB8AC3E}">
        <p14:creationId xmlns:p14="http://schemas.microsoft.com/office/powerpoint/2010/main" val="88946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724" y="888345"/>
            <a:ext cx="9527875" cy="802343"/>
          </a:xfrm>
        </p:spPr>
        <p:txBody>
          <a:bodyPr>
            <a:normAutofit/>
          </a:bodyPr>
          <a:lstStyle/>
          <a:p>
            <a:r>
              <a:rPr lang="en-US" sz="3200" b="1" dirty="0" smtClean="0"/>
              <a:t>Keyboarding:</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Risks of keyboarding</a:t>
            </a:r>
          </a:p>
          <a:p>
            <a:r>
              <a:rPr lang="en-US" dirty="0" smtClean="0"/>
              <a:t>How to prevent injury:  Ideal posture and ideal workstation setup</a:t>
            </a:r>
          </a:p>
          <a:p>
            <a:r>
              <a:rPr lang="en-US" dirty="0" smtClean="0"/>
              <a:t>How taking breaks is important</a:t>
            </a:r>
          </a:p>
          <a:p>
            <a:r>
              <a:rPr lang="en-US" dirty="0" smtClean="0"/>
              <a:t>Exercises to decrease muscle fatigue and reduce injury</a:t>
            </a:r>
          </a:p>
          <a:p>
            <a:r>
              <a:rPr lang="en-US" dirty="0" smtClean="0"/>
              <a:t>How to improve existing, less-than-ideal workstations</a:t>
            </a:r>
          </a:p>
          <a:p>
            <a:r>
              <a:rPr lang="en-US" dirty="0" smtClean="0"/>
              <a:t>Laptops</a:t>
            </a:r>
          </a:p>
          <a:p>
            <a:r>
              <a:rPr lang="en-US" dirty="0" smtClean="0"/>
              <a:t>Are ergonomic products worth obtaining?</a:t>
            </a:r>
          </a:p>
          <a:p>
            <a:r>
              <a:rPr lang="en-US" dirty="0" smtClean="0"/>
              <a:t>The truth about the most popular ergonomic products</a:t>
            </a:r>
          </a:p>
          <a:p>
            <a:r>
              <a:rPr lang="en-US" dirty="0" smtClean="0"/>
              <a:t>Children's special concerns</a:t>
            </a:r>
          </a:p>
          <a:p>
            <a:r>
              <a:rPr lang="en-US" dirty="0" smtClean="0"/>
              <a:t>View "before" and "after" photos of reconfigured workstations</a:t>
            </a:r>
          </a:p>
          <a:p>
            <a:r>
              <a:rPr lang="en-US" dirty="0" smtClean="0"/>
              <a:t>Websites for more information</a:t>
            </a:r>
          </a:p>
          <a:p>
            <a:endParaRPr lang="en-US" dirty="0"/>
          </a:p>
        </p:txBody>
      </p:sp>
      <p:sp>
        <p:nvSpPr>
          <p:cNvPr id="4" name="Rectangle 3"/>
          <p:cNvSpPr/>
          <p:nvPr/>
        </p:nvSpPr>
        <p:spPr>
          <a:xfrm>
            <a:off x="2197100" y="365125"/>
            <a:ext cx="7872924" cy="523220"/>
          </a:xfrm>
          <a:prstGeom prst="rect">
            <a:avLst/>
          </a:prstGeom>
        </p:spPr>
        <p:txBody>
          <a:bodyPr wrap="none">
            <a:spAutoFit/>
          </a:bodyPr>
          <a:lstStyle/>
          <a:p>
            <a:r>
              <a:rPr lang="en-US" sz="2800" b="1" dirty="0" smtClean="0"/>
              <a:t>http://ergo.human.cornell.edu/MBergo/intro.html </a:t>
            </a:r>
            <a:endParaRPr lang="en-US" sz="2800" dirty="0"/>
          </a:p>
        </p:txBody>
      </p:sp>
    </p:spTree>
    <p:extLst>
      <p:ext uri="{BB962C8B-B14F-4D97-AF65-F5344CB8AC3E}">
        <p14:creationId xmlns:p14="http://schemas.microsoft.com/office/powerpoint/2010/main" val="129419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Ideal posture and</a:t>
            </a:r>
            <a:br>
              <a:rPr lang="en-US" dirty="0" smtClean="0"/>
            </a:br>
            <a:r>
              <a:rPr lang="en-US" dirty="0" smtClean="0"/>
              <a:t>ideal workstation setup.</a:t>
            </a:r>
            <a:endParaRPr lang="en-US" dirty="0"/>
          </a:p>
        </p:txBody>
      </p:sp>
      <p:sp>
        <p:nvSpPr>
          <p:cNvPr id="3" name="Content Placeholder 2"/>
          <p:cNvSpPr>
            <a:spLocks noGrp="1"/>
          </p:cNvSpPr>
          <p:nvPr>
            <p:ph idx="1"/>
          </p:nvPr>
        </p:nvSpPr>
        <p:spPr/>
        <p:txBody>
          <a:bodyPr/>
          <a:lstStyle/>
          <a:p>
            <a:pPr>
              <a:lnSpc>
                <a:spcPct val="100000"/>
              </a:lnSpc>
            </a:pPr>
            <a:r>
              <a:rPr lang="en-US" dirty="0" smtClean="0"/>
              <a:t>Many people spend thousands and thousands of dollars on their computers, software, and games and then completely disregard the workstation where they sit day in and day out. </a:t>
            </a:r>
          </a:p>
          <a:p>
            <a:pPr>
              <a:lnSpc>
                <a:spcPct val="100000"/>
              </a:lnSpc>
            </a:pPr>
            <a:r>
              <a:rPr lang="en-US" dirty="0" smtClean="0"/>
              <a:t>But that would be like buying a Ferrari and then buying the cheapest tires possible! </a:t>
            </a:r>
          </a:p>
          <a:p>
            <a:pPr>
              <a:lnSpc>
                <a:spcPct val="100000"/>
              </a:lnSpc>
            </a:pPr>
            <a:r>
              <a:rPr lang="en-US" dirty="0" smtClean="0"/>
              <a:t>It just won’t work in the long run</a:t>
            </a:r>
            <a:r>
              <a:rPr lang="en-US" baseline="30000" dirty="0"/>
              <a:t> </a:t>
            </a:r>
            <a:r>
              <a:rPr lang="en-US" dirty="0" smtClean="0"/>
              <a:t>and it’s the person who’s going to end up hurting, literally. </a:t>
            </a:r>
            <a:endParaRPr lang="en-US" dirty="0"/>
          </a:p>
        </p:txBody>
      </p:sp>
    </p:spTree>
    <p:extLst>
      <p:ext uri="{BB962C8B-B14F-4D97-AF65-F5344CB8AC3E}">
        <p14:creationId xmlns:p14="http://schemas.microsoft.com/office/powerpoint/2010/main" val="404206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Furniture and Equipment</a:t>
            </a:r>
            <a:r>
              <a:rPr lang="en-US" dirty="0" smtClean="0"/>
              <a:t> </a:t>
            </a:r>
            <a:endParaRPr lang="en-US" dirty="0"/>
          </a:p>
        </p:txBody>
      </p:sp>
      <p:sp>
        <p:nvSpPr>
          <p:cNvPr id="3" name="Content Placeholder 2"/>
          <p:cNvSpPr>
            <a:spLocks noGrp="1"/>
          </p:cNvSpPr>
          <p:nvPr>
            <p:ph idx="1"/>
          </p:nvPr>
        </p:nvSpPr>
        <p:spPr>
          <a:xfrm>
            <a:off x="2197100" y="1386840"/>
            <a:ext cx="9461500" cy="5272559"/>
          </a:xfrm>
        </p:spPr>
        <p:txBody>
          <a:bodyPr>
            <a:normAutofit fontScale="85000" lnSpcReduction="10000"/>
          </a:bodyPr>
          <a:lstStyle/>
          <a:p>
            <a:pPr>
              <a:lnSpc>
                <a:spcPct val="110000"/>
              </a:lnSpc>
            </a:pPr>
            <a:r>
              <a:rPr lang="en-US" dirty="0" smtClean="0"/>
              <a:t>Stable work surface.  One that is adjustable in height may be good to have when adults and very young children are sharing the same workstation.</a:t>
            </a:r>
          </a:p>
          <a:p>
            <a:pPr>
              <a:lnSpc>
                <a:spcPct val="110000"/>
              </a:lnSpc>
            </a:pPr>
            <a:r>
              <a:rPr lang="en-US" dirty="0" smtClean="0"/>
              <a:t>Comfortable, ergonomic, adjustable chair with at least chair height and back support adjustment mechanisms.  If the back tension of the chair does not adjust, make sure that the lower back is firmly supported.  Armrests that pivot and are height and width adjustable are also a good idea.  Remember that while most adjustable features are not absolutely essential, they do assure that many people of different sizes will feel comfortable in the chair.</a:t>
            </a:r>
          </a:p>
          <a:p>
            <a:pPr>
              <a:lnSpc>
                <a:spcPct val="110000"/>
              </a:lnSpc>
            </a:pPr>
            <a:r>
              <a:rPr lang="en-US" dirty="0" smtClean="0"/>
              <a:t>Height-adjustable, negative slope keyboard tray is best for keeping the elbows at a &gt;90 degrees and for allowing the wrists to remain in a neutral position.</a:t>
            </a:r>
          </a:p>
          <a:p>
            <a:pPr>
              <a:lnSpc>
                <a:spcPct val="110000"/>
              </a:lnSpc>
            </a:pPr>
            <a:endParaRPr lang="en-US" dirty="0"/>
          </a:p>
        </p:txBody>
      </p:sp>
    </p:spTree>
    <p:extLst>
      <p:ext uri="{BB962C8B-B14F-4D97-AF65-F5344CB8AC3E}">
        <p14:creationId xmlns:p14="http://schemas.microsoft.com/office/powerpoint/2010/main" val="107118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883</Words>
  <Application>Microsoft Office PowerPoint</Application>
  <PresentationFormat>Widescreen</PresentationFormat>
  <Paragraphs>104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Calibri</vt:lpstr>
      <vt:lpstr>Calibri Light</vt:lpstr>
      <vt:lpstr>Office Theme</vt:lpstr>
      <vt:lpstr>PowerPoint Presentation</vt:lpstr>
      <vt:lpstr>“ERGONOMICS”</vt:lpstr>
      <vt:lpstr>Ergonomics</vt:lpstr>
      <vt:lpstr>WSMD’s</vt:lpstr>
      <vt:lpstr>WSMD’s</vt:lpstr>
      <vt:lpstr>School Ergonomics Program Guidelines, Cornell University, 2000</vt:lpstr>
      <vt:lpstr>Keyboarding:</vt:lpstr>
      <vt:lpstr>Ideal posture and ideal workstation setup.</vt:lpstr>
      <vt:lpstr>Furniture and Equipment </vt:lpstr>
      <vt:lpstr>NOTE:</vt:lpstr>
      <vt:lpstr>Improper Keyboarding</vt:lpstr>
      <vt:lpstr>PowerPoint Presentation</vt:lpstr>
      <vt:lpstr>Normal Work Area</vt:lpstr>
      <vt:lpstr>Normal Work Area</vt:lpstr>
      <vt:lpstr>Computer Monitor Position </vt:lpstr>
      <vt:lpstr>Lighting </vt:lpstr>
      <vt:lpstr>There should be no glare falling on the screen.</vt:lpstr>
      <vt:lpstr>Remember IAQ</vt:lpstr>
      <vt:lpstr>Children’s Special Concerns</vt:lpstr>
      <vt:lpstr>Children’s Special Concerns</vt:lpstr>
      <vt:lpstr>Little Fingers Keyboards</vt:lpstr>
      <vt:lpstr>Children’s Special Concerns</vt:lpstr>
      <vt:lpstr>Trackballs</vt:lpstr>
      <vt:lpstr>Know what’s available!</vt:lpstr>
      <vt:lpstr>PowerPoint Presentation</vt:lpstr>
      <vt:lpstr>Be involved, Stay involved!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Sluka</dc:creator>
  <cp:lastModifiedBy>Steve Sluka</cp:lastModifiedBy>
  <cp:revision>21</cp:revision>
  <dcterms:created xsi:type="dcterms:W3CDTF">2014-10-29T12:47:29Z</dcterms:created>
  <dcterms:modified xsi:type="dcterms:W3CDTF">2015-01-06T15:50:18Z</dcterms:modified>
</cp:coreProperties>
</file>