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332" r:id="rId3"/>
    <p:sldId id="333" r:id="rId4"/>
    <p:sldId id="257" r:id="rId5"/>
    <p:sldId id="258" r:id="rId6"/>
    <p:sldId id="295" r:id="rId7"/>
    <p:sldId id="308" r:id="rId8"/>
    <p:sldId id="285" r:id="rId9"/>
    <p:sldId id="310" r:id="rId10"/>
    <p:sldId id="259" r:id="rId11"/>
    <p:sldId id="287" r:id="rId12"/>
    <p:sldId id="322" r:id="rId13"/>
    <p:sldId id="323" r:id="rId14"/>
    <p:sldId id="324" r:id="rId15"/>
    <p:sldId id="316" r:id="rId16"/>
    <p:sldId id="288" r:id="rId17"/>
    <p:sldId id="289" r:id="rId18"/>
    <p:sldId id="268" r:id="rId19"/>
    <p:sldId id="291" r:id="rId20"/>
    <p:sldId id="298" r:id="rId21"/>
    <p:sldId id="299" r:id="rId22"/>
    <p:sldId id="318" r:id="rId23"/>
    <p:sldId id="319" r:id="rId24"/>
    <p:sldId id="325" r:id="rId25"/>
    <p:sldId id="326" r:id="rId26"/>
    <p:sldId id="327" r:id="rId27"/>
    <p:sldId id="294" r:id="rId28"/>
    <p:sldId id="328" r:id="rId29"/>
    <p:sldId id="290" r:id="rId30"/>
    <p:sldId id="292" r:id="rId31"/>
    <p:sldId id="260" r:id="rId32"/>
    <p:sldId id="286" r:id="rId33"/>
    <p:sldId id="263" r:id="rId34"/>
    <p:sldId id="267" r:id="rId35"/>
    <p:sldId id="296" r:id="rId36"/>
    <p:sldId id="311" r:id="rId37"/>
    <p:sldId id="321" r:id="rId38"/>
    <p:sldId id="297" r:id="rId39"/>
    <p:sldId id="312" r:id="rId40"/>
    <p:sldId id="314" r:id="rId41"/>
    <p:sldId id="301" r:id="rId42"/>
    <p:sldId id="269" r:id="rId43"/>
    <p:sldId id="270" r:id="rId44"/>
    <p:sldId id="273" r:id="rId45"/>
    <p:sldId id="304" r:id="rId46"/>
    <p:sldId id="271" r:id="rId47"/>
    <p:sldId id="306" r:id="rId48"/>
    <p:sldId id="315" r:id="rId49"/>
    <p:sldId id="329" r:id="rId50"/>
    <p:sldId id="330" r:id="rId51"/>
    <p:sldId id="305" r:id="rId52"/>
    <p:sldId id="307" r:id="rId53"/>
    <p:sldId id="272" r:id="rId54"/>
    <p:sldId id="320" r:id="rId55"/>
    <p:sldId id="274" r:id="rId56"/>
    <p:sldId id="331" r:id="rId57"/>
    <p:sldId id="278" r:id="rId58"/>
    <p:sldId id="276" r:id="rId59"/>
    <p:sldId id="277" r:id="rId60"/>
    <p:sldId id="283" r:id="rId61"/>
    <p:sldId id="317" r:id="rId62"/>
    <p:sldId id="284"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522" y="1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E9FF85-92BA-422A-A28F-DDFEFEEE0BF1}" type="datetimeFigureOut">
              <a:rPr lang="en-US" smtClean="0"/>
              <a:pPr/>
              <a:t>12/18/2014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98AF1D-0FBD-41EF-A209-A3E2A187C3DB}" type="slidenum">
              <a:rPr lang="en-US" smtClean="0"/>
              <a:pPr/>
              <a:t>‹#›</a:t>
            </a:fld>
            <a:endParaRPr lang="en-US"/>
          </a:p>
        </p:txBody>
      </p:sp>
    </p:spTree>
    <p:extLst>
      <p:ext uri="{BB962C8B-B14F-4D97-AF65-F5344CB8AC3E}">
        <p14:creationId xmlns:p14="http://schemas.microsoft.com/office/powerpoint/2010/main" val="65888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8AF1D-0FBD-41EF-A209-A3E2A187C3DB}" type="slidenum">
              <a:rPr lang="en-US" smtClean="0"/>
              <a:pPr/>
              <a:t>46</a:t>
            </a:fld>
            <a:endParaRPr lang="en-US"/>
          </a:p>
        </p:txBody>
      </p:sp>
    </p:spTree>
    <p:extLst>
      <p:ext uri="{BB962C8B-B14F-4D97-AF65-F5344CB8AC3E}">
        <p14:creationId xmlns:p14="http://schemas.microsoft.com/office/powerpoint/2010/main" val="3747190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8AF1D-0FBD-41EF-A209-A3E2A187C3DB}" type="slidenum">
              <a:rPr lang="en-US" smtClean="0"/>
              <a:pPr/>
              <a:t>48</a:t>
            </a:fld>
            <a:endParaRPr lang="en-US"/>
          </a:p>
        </p:txBody>
      </p:sp>
    </p:spTree>
    <p:extLst>
      <p:ext uri="{BB962C8B-B14F-4D97-AF65-F5344CB8AC3E}">
        <p14:creationId xmlns:p14="http://schemas.microsoft.com/office/powerpoint/2010/main" val="9250150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381001"/>
            <a:ext cx="5486400" cy="2895599"/>
          </a:xfrm>
        </p:spPr>
        <p:txBody>
          <a:bodyPr>
            <a:normAutofit/>
          </a:bodyPr>
          <a:lstStyle>
            <a:lvl1pPr>
              <a:defRPr sz="6000">
                <a:latin typeface="Arial Black" pitchFamily="34" charset="0"/>
              </a:defRPr>
            </a:lvl1pPr>
          </a:lstStyle>
          <a:p>
            <a:r>
              <a:rPr lang="en-US" dirty="0" smtClean="0"/>
              <a:t>Click to edit Master title</a:t>
            </a:r>
            <a:endParaRPr lang="en-US" dirty="0"/>
          </a:p>
        </p:txBody>
      </p:sp>
      <p:sp>
        <p:nvSpPr>
          <p:cNvPr id="3" name="Subtitle 2"/>
          <p:cNvSpPr>
            <a:spLocks noGrp="1"/>
          </p:cNvSpPr>
          <p:nvPr>
            <p:ph type="subTitle" idx="1"/>
          </p:nvPr>
        </p:nvSpPr>
        <p:spPr>
          <a:xfrm>
            <a:off x="304800" y="4876800"/>
            <a:ext cx="8534400" cy="1752600"/>
          </a:xfrm>
        </p:spPr>
        <p:txBody>
          <a:bodyPr/>
          <a:lstStyle>
            <a:lvl1pPr marL="0" indent="0" algn="ctr">
              <a:buNone/>
              <a:defRPr>
                <a:solidFill>
                  <a:schemeClr val="tx1">
                    <a:tint val="75000"/>
                  </a:schemeClr>
                </a:solidFill>
                <a:latin typeface="Arial 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grpSp>
        <p:nvGrpSpPr>
          <p:cNvPr id="5" name="Group 4"/>
          <p:cNvGrpSpPr/>
          <p:nvPr userDrawn="1"/>
        </p:nvGrpSpPr>
        <p:grpSpPr>
          <a:xfrm>
            <a:off x="228600" y="196080"/>
            <a:ext cx="2819400" cy="2851920"/>
            <a:chOff x="152400" y="221480"/>
            <a:chExt cx="1541715" cy="1607320"/>
          </a:xfrm>
        </p:grpSpPr>
        <p:sp>
          <p:nvSpPr>
            <p:cNvPr id="6" name="Oval 5"/>
            <p:cNvSpPr/>
            <p:nvPr userDrawn="1"/>
          </p:nvSpPr>
          <p:spPr>
            <a:xfrm>
              <a:off x="457200" y="609600"/>
              <a:ext cx="9144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5490" t="22222" r="16928" b="23333"/>
            <a:stretch/>
          </p:blipFill>
          <p:spPr>
            <a:xfrm>
              <a:off x="152400" y="221480"/>
              <a:ext cx="1541715" cy="1607320"/>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29E7E4-1C40-4B0A-AB83-183829590B72}" type="datetimeFigureOut">
              <a:rPr lang="en-US" smtClean="0"/>
              <a:pPr/>
              <a:t>12/18/2014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4DC33-2852-4AD4-BE54-3855356ACF0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29E7E4-1C40-4B0A-AB83-183829590B72}" type="datetimeFigureOut">
              <a:rPr lang="en-US" smtClean="0"/>
              <a:pPr/>
              <a:t>12/18/2014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4DC33-2852-4AD4-BE54-3855356ACF0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4" name="Rounded Rectangle 13"/>
          <p:cNvSpPr/>
          <p:nvPr userDrawn="1"/>
        </p:nvSpPr>
        <p:spPr>
          <a:xfrm>
            <a:off x="76200" y="76200"/>
            <a:ext cx="1676400" cy="6705600"/>
          </a:xfrm>
          <a:prstGeom prst="roundRect">
            <a:avLst>
              <a:gd name="adj" fmla="val 10000"/>
            </a:avLst>
          </a:prstGeom>
          <a:solidFill>
            <a:srgbClr val="99CCFF"/>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0" y="304800"/>
            <a:ext cx="7086600" cy="1143000"/>
          </a:xfrm>
        </p:spPr>
        <p:txBody>
          <a:bodyPr/>
          <a:lstStyle>
            <a:lvl1pPr>
              <a:defRPr>
                <a:latin typeface="Arial Black" pitchFamily="34" charset="0"/>
              </a:defRPr>
            </a:lvl1pPr>
          </a:lstStyle>
          <a:p>
            <a:r>
              <a:rPr lang="en-US" dirty="0" smtClean="0"/>
              <a:t>Click to edit Master</a:t>
            </a:r>
            <a:endParaRPr lang="en-US" dirty="0"/>
          </a:p>
        </p:txBody>
      </p:sp>
      <p:sp>
        <p:nvSpPr>
          <p:cNvPr id="3" name="Content Placeholder 2"/>
          <p:cNvSpPr>
            <a:spLocks noGrp="1"/>
          </p:cNvSpPr>
          <p:nvPr>
            <p:ph idx="1"/>
          </p:nvPr>
        </p:nvSpPr>
        <p:spPr>
          <a:xfrm>
            <a:off x="1828800" y="1600200"/>
            <a:ext cx="7086600" cy="49831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6" name="Group 5"/>
          <p:cNvGrpSpPr/>
          <p:nvPr userDrawn="1"/>
        </p:nvGrpSpPr>
        <p:grpSpPr>
          <a:xfrm>
            <a:off x="127000" y="5105400"/>
            <a:ext cx="1541715" cy="1607320"/>
            <a:chOff x="152400" y="221480"/>
            <a:chExt cx="1541715" cy="1607320"/>
          </a:xfrm>
        </p:grpSpPr>
        <p:sp>
          <p:nvSpPr>
            <p:cNvPr id="5" name="Oval 4"/>
            <p:cNvSpPr/>
            <p:nvPr userDrawn="1"/>
          </p:nvSpPr>
          <p:spPr>
            <a:xfrm>
              <a:off x="457200" y="609600"/>
              <a:ext cx="9144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5490" t="22222" r="16928" b="23333"/>
            <a:stretch/>
          </p:blipFill>
          <p:spPr>
            <a:xfrm>
              <a:off x="152400" y="221480"/>
              <a:ext cx="1541715" cy="1607320"/>
            </a:xfrm>
            <a:prstGeom prst="rect">
              <a:avLst/>
            </a:prstGeom>
          </p:spPr>
        </p:pic>
      </p:grpSp>
      <p:pic>
        <p:nvPicPr>
          <p:cNvPr id="11" name="Picture 10"/>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0536" r="9417"/>
          <a:stretch/>
        </p:blipFill>
        <p:spPr>
          <a:xfrm>
            <a:off x="157327" y="2676429"/>
            <a:ext cx="1532525" cy="2325832"/>
          </a:xfrm>
          <a:prstGeom prst="rect">
            <a:avLst/>
          </a:prstGeom>
        </p:spPr>
      </p:pic>
      <p:grpSp>
        <p:nvGrpSpPr>
          <p:cNvPr id="13" name="Group 12"/>
          <p:cNvGrpSpPr/>
          <p:nvPr userDrawn="1"/>
        </p:nvGrpSpPr>
        <p:grpSpPr>
          <a:xfrm>
            <a:off x="85389" y="223350"/>
            <a:ext cx="1604463" cy="2401125"/>
            <a:chOff x="85389" y="223350"/>
            <a:chExt cx="1604463" cy="2401125"/>
          </a:xfrm>
        </p:grpSpPr>
        <p:pic>
          <p:nvPicPr>
            <p:cNvPr id="9" name="Picture 8"/>
            <p:cNvPicPr>
              <a:picLocks noChangeAspect="1"/>
            </p:cNvPicPr>
            <p:nvPr userDrawn="1"/>
          </p:nvPicPr>
          <p:blipFill>
            <a:blip r:embed="rId4"/>
            <a:stretch>
              <a:fillRect/>
            </a:stretch>
          </p:blipFill>
          <p:spPr>
            <a:xfrm>
              <a:off x="148137" y="223350"/>
              <a:ext cx="1541715" cy="2401125"/>
            </a:xfrm>
            <a:prstGeom prst="rect">
              <a:avLst/>
            </a:prstGeom>
          </p:spPr>
        </p:pic>
        <p:sp>
          <p:nvSpPr>
            <p:cNvPr id="12" name="TextBox 11"/>
            <p:cNvSpPr txBox="1"/>
            <p:nvPr userDrawn="1"/>
          </p:nvSpPr>
          <p:spPr>
            <a:xfrm>
              <a:off x="85389" y="451599"/>
              <a:ext cx="1039066" cy="646331"/>
            </a:xfrm>
            <a:prstGeom prst="rect">
              <a:avLst/>
            </a:prstGeom>
            <a:noFill/>
          </p:spPr>
          <p:txBody>
            <a:bodyPr wrap="none" rtlCol="0">
              <a:spAutoFit/>
            </a:bodyPr>
            <a:lstStyle/>
            <a:p>
              <a:pPr algn="ctr"/>
              <a:r>
                <a:rPr lang="en-US" sz="1200" b="1" dirty="0" smtClean="0">
                  <a:latin typeface="Arial" panose="020B0604020202020204" pitchFamily="34" charset="0"/>
                  <a:cs typeface="Arial" panose="020B0604020202020204" pitchFamily="34" charset="0"/>
                </a:rPr>
                <a:t>NJSBGA</a:t>
              </a:r>
            </a:p>
            <a:p>
              <a:pPr algn="ctr"/>
              <a:r>
                <a:rPr lang="en-US" sz="1200" b="1" dirty="0" smtClean="0">
                  <a:latin typeface="Arial" panose="020B0604020202020204" pitchFamily="34" charset="0"/>
                  <a:cs typeface="Arial" panose="020B0604020202020204" pitchFamily="34" charset="0"/>
                </a:rPr>
                <a:t>APPROVED</a:t>
              </a:r>
            </a:p>
            <a:p>
              <a:pPr algn="ctr"/>
              <a:r>
                <a:rPr lang="en-US" sz="1200" b="1" dirty="0" smtClean="0">
                  <a:latin typeface="Arial" panose="020B0604020202020204" pitchFamily="34" charset="0"/>
                  <a:cs typeface="Arial" panose="020B0604020202020204" pitchFamily="34" charset="0"/>
                </a:rPr>
                <a:t>TRAINING</a:t>
              </a:r>
              <a:endParaRPr lang="en-US" sz="1200" b="1" dirty="0">
                <a:latin typeface="Arial" panose="020B0604020202020204" pitchFamily="34" charset="0"/>
                <a:cs typeface="Arial" panose="020B0604020202020204"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29E7E4-1C40-4B0A-AB83-183829590B72}" type="datetimeFigureOut">
              <a:rPr lang="en-US" smtClean="0"/>
              <a:pPr/>
              <a:t>12/18/2014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4DC33-2852-4AD4-BE54-3855356ACF0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29E7E4-1C40-4B0A-AB83-183829590B72}" type="datetimeFigureOut">
              <a:rPr lang="en-US" smtClean="0"/>
              <a:pPr/>
              <a:t>12/18/2014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4DC33-2852-4AD4-BE54-3855356ACF0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29E7E4-1C40-4B0A-AB83-183829590B72}" type="datetimeFigureOut">
              <a:rPr lang="en-US" smtClean="0"/>
              <a:pPr/>
              <a:t>12/18/2014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B4DC33-2852-4AD4-BE54-3855356ACF0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29E7E4-1C40-4B0A-AB83-183829590B72}" type="datetimeFigureOut">
              <a:rPr lang="en-US" smtClean="0"/>
              <a:pPr/>
              <a:t>12/18/2014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B4DC33-2852-4AD4-BE54-3855356ACF0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29E7E4-1C40-4B0A-AB83-183829590B72}" type="datetimeFigureOut">
              <a:rPr lang="en-US" smtClean="0"/>
              <a:pPr/>
              <a:t>12/18/2014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B4DC33-2852-4AD4-BE54-3855356ACF0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29E7E4-1C40-4B0A-AB83-183829590B72}" type="datetimeFigureOut">
              <a:rPr lang="en-US" smtClean="0"/>
              <a:pPr/>
              <a:t>12/18/2014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4DC33-2852-4AD4-BE54-3855356ACF0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29E7E4-1C40-4B0A-AB83-183829590B72}" type="datetimeFigureOut">
              <a:rPr lang="en-US" smtClean="0"/>
              <a:pPr/>
              <a:t>12/18/2014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4DC33-2852-4AD4-BE54-3855356ACF0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9E7E4-1C40-4B0A-AB83-183829590B72}" type="datetimeFigureOut">
              <a:rPr lang="en-US" smtClean="0"/>
              <a:pPr/>
              <a:t>12/18/2014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B4DC33-2852-4AD4-BE54-3855356ACF0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google.com/url?sa=i&amp;source=images&amp;cd=&amp;cad=rja&amp;uact=8&amp;docid=79gG8RssOn3JeM&amp;tbnid=C2583k-tFIgtlM:&amp;ved=0CAgQjRw45QE&amp;url=http://www.walmart.com/cp/1067758&amp;ei=T-8mU6S5F4nlyAGCrYGoCA&amp;psig=AFQjCNEjNVJElmFWNTOIkMSh1-Q09i_TKw&amp;ust=1395146959440469" TargetMode="External"/><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hyperlink" Target="http://www.google.com/url?sa=i&amp;source=images&amp;cd=&amp;cad=rja&amp;uact=8&amp;docid=wgdf905qzM4eVM&amp;tbnid=zPBmOvCUmi7BcM:&amp;ved=0CAgQjRw42gI&amp;url=http://www.gaddisandsoninc.com/OH-concrete/repair-installation/concrete-loading-docks.html&amp;ei=negmU4OVE8rQyAH9qYDYBQ&amp;psig=AFQjCNGe0D1oQK_fU36G4ulZLTZozKM1gQ&amp;ust=1395145245362330" TargetMode="External"/><Relationship Id="rId1" Type="http://schemas.openxmlformats.org/officeDocument/2006/relationships/slideLayout" Target="../slideLayouts/slideLayout2.xml"/><Relationship Id="rId6" Type="http://schemas.openxmlformats.org/officeDocument/2006/relationships/hyperlink" Target="http://0.tqn.com/d/homerepair/1/0/D/I/-/-/ladder-types.jpg" TargetMode="External"/><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url?sa=i&amp;source=images&amp;cd=&amp;cad=rja&amp;uact=8&amp;docid=df20tHDk0uhiRM&amp;tbnid=ylQF1gQ7wZcLLM:&amp;ved=0CAgQjRw4Hw&amp;url=http://www.coroflot.com/HeatherKnorr/Posters-n-Flyers&amp;ei=b74oU7KXO8T4yAGh2oGABw&amp;psig=AFQjCNGgs3IwrULIuA4AeSVkn3suMsUYFw&amp;ust=1395265520067019"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cdn.simplifiedsafety.com/images/800/roof-parapet-safety-railing.JP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27.jpeg"/><Relationship Id="rId2" Type="http://schemas.openxmlformats.org/officeDocument/2006/relationships/hyperlink" Target="http://www.google.com/url?sa=i&amp;source=images&amp;cd=&amp;cad=rja&amp;uact=8&amp;docid=wgdf905qzM4eVM&amp;tbnid=zPBmOvCUmi7BcM:&amp;ved=0CAgQjRw42gI&amp;url=http://www.gaddisandsoninc.com/OH-concrete/repair-installation/concrete-loading-docks.html&amp;ei=negmU4OVE8rQyAH9qYDYBQ&amp;psig=AFQjCNGe0D1oQK_fU36G4ulZLTZozKM1gQ&amp;ust=1395145245362330" TargetMode="External"/><Relationship Id="rId1" Type="http://schemas.openxmlformats.org/officeDocument/2006/relationships/slideLayout" Target="../slideLayouts/slideLayout2.xml"/><Relationship Id="rId6" Type="http://schemas.openxmlformats.org/officeDocument/2006/relationships/hyperlink" Target="http://www.google.com/url?sa=i&amp;source=images&amp;cd=&amp;cad=rja&amp;uact=8&amp;docid=Jjx50gc-Rwce1M&amp;tbnid=i_by_Cix39OPaM:&amp;ved=0CAgQjRw&amp;url=http://earwighavenobservatory.com/content/deck-corner-footing-hole-bedrock&amp;ei=E2soU4SQHejk0gGRqYDQBg&amp;psig=AFQjCNHvoC9MTh5qwC--omScWZIoxBBIhw&amp;ust=1395244179540535" TargetMode="External"/><Relationship Id="rId5" Type="http://schemas.openxmlformats.org/officeDocument/2006/relationships/image" Target="../media/image13.jpeg"/><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om/url?sa=i&amp;source=images&amp;cd=&amp;cad=rja&amp;uact=8&amp;docid=Jjx50gc-Rwce1M&amp;tbnid=i_by_Cix39OPaM:&amp;ved=0CAgQjRw&amp;url=http://earwighavenobservatory.com/content/deck-corner-footing-hole-bedrock&amp;ei=E2soU4SQHejk0gGRqYDQBg&amp;psig=AFQjCNHvoC9MTh5qwC--omScWZIoxBBIhw&amp;ust=1395244179540535"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com/url?sa=i&amp;source=images&amp;cd=&amp;cad=rja&amp;uact=8&amp;docid=hdujKui2JBbrUM&amp;tbnid=eJE0QH8lY8xROM:&amp;ved=0CAgQjRw&amp;url=http://www.mcieast.marines.mil/StaffOffices/Safety/OccupationalSafetyHealth.aspx&amp;ei=5XQoU9aND8WV0AGgpIDIBA&amp;psig=AFQjCNGjOcngaTGG_YnzqmRxSYpayutRYQ&amp;ust=1395246693333396" TargetMode="External"/><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google.com/url?sa=i&amp;source=images&amp;cd=&amp;cad=rja&amp;uact=8&amp;docid=VRrVN9ahVeQCaM&amp;tbnid=XLvCiORcYjYZWM:&amp;ved=0CAgQjRw4kwI&amp;url=http://www.oshatrain.org/courses/mods/805m5.html&amp;ei=WokoU6rRF6L4yQHTt4DoAg&amp;psig=AFQjCNHw9q9H7OOjfAcoFCR9HmslRtKxfw&amp;ust=1395251930452830"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6.gif"/><Relationship Id="rId5" Type="http://schemas.openxmlformats.org/officeDocument/2006/relationships/hyperlink" Target="http://www.google.com/url?sa=i&amp;source=images&amp;cd=&amp;cad=rja&amp;uact=8&amp;docid=BiYkQwCG4c3CLM&amp;tbnid=quLtXlvDq6G23M:&amp;ved=0CAgQjRw4Hg&amp;url=http://wp.sabrerealtygroup.com/why-sabre/question-mark&amp;ei=dXwnU7m0Gcfk0QH4vYFA&amp;psig=AFQjCNFrUNLGrB2Ojt3IxIHm2jk3G4Eobw&amp;ust=1395183093867292" TargetMode="External"/><Relationship Id="rId4" Type="http://schemas.openxmlformats.org/officeDocument/2006/relationships/image" Target="../media/image55.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http://askteacherjoseph.files.wordpress.com/2011/03/0_clipart_falling1.gif"/>
          <p:cNvPicPr>
            <a:picLocks noChangeAspect="1" noChangeArrowheads="1"/>
          </p:cNvPicPr>
          <p:nvPr/>
        </p:nvPicPr>
        <p:blipFill>
          <a:blip r:embed="rId2" cstate="print"/>
          <a:srcRect l="14313" b="19577"/>
          <a:stretch>
            <a:fillRect/>
          </a:stretch>
        </p:blipFill>
        <p:spPr bwMode="auto">
          <a:xfrm>
            <a:off x="7239000" y="344910"/>
            <a:ext cx="1347537" cy="1676400"/>
          </a:xfrm>
          <a:prstGeom prst="rect">
            <a:avLst/>
          </a:prstGeom>
          <a:noFill/>
        </p:spPr>
      </p:pic>
      <p:sp>
        <p:nvSpPr>
          <p:cNvPr id="2" name="Title 1"/>
          <p:cNvSpPr>
            <a:spLocks noGrp="1"/>
          </p:cNvSpPr>
          <p:nvPr>
            <p:ph type="ctrTitle"/>
          </p:nvPr>
        </p:nvSpPr>
        <p:spPr>
          <a:xfrm>
            <a:off x="2209800" y="304800"/>
            <a:ext cx="6934200" cy="29718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FALL HAZARDS</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6" name="Rounded Rectangle 5"/>
          <p:cNvSpPr/>
          <p:nvPr/>
        </p:nvSpPr>
        <p:spPr>
          <a:xfrm>
            <a:off x="228600" y="3200400"/>
            <a:ext cx="8686800" cy="3388890"/>
          </a:xfrm>
          <a:prstGeom prst="roundRect">
            <a:avLst>
              <a:gd name="adj" fmla="val 757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6703876" y="3351266"/>
            <a:ext cx="1981200" cy="3131287"/>
          </a:xfrm>
          <a:prstGeom prst="rect">
            <a:avLst/>
          </a:prstGeom>
        </p:spPr>
      </p:pic>
      <p:sp>
        <p:nvSpPr>
          <p:cNvPr id="4" name="Rectangle 3"/>
          <p:cNvSpPr/>
          <p:nvPr/>
        </p:nvSpPr>
        <p:spPr>
          <a:xfrm>
            <a:off x="238125" y="3615452"/>
            <a:ext cx="6543675" cy="2585323"/>
          </a:xfrm>
          <a:prstGeom prst="rect">
            <a:avLst/>
          </a:prstGeom>
        </p:spPr>
        <p:txBody>
          <a:bodyPr wrap="square">
            <a:spAutoFit/>
          </a:bodyPr>
          <a:lstStyle/>
          <a:p>
            <a:pPr algn="ct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Black" pitchFamily="34" charset="0"/>
              </a:rPr>
              <a:t>Working Safely</a:t>
            </a:r>
          </a:p>
          <a:p>
            <a:pPr algn="ct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Black" pitchFamily="34" charset="0"/>
              </a:rPr>
              <a:t>on </a:t>
            </a: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Black" pitchFamily="34" charset="0"/>
              </a:rPr>
              <a:t>Roofs and Ladders</a:t>
            </a:r>
            <a:endPar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Black" pitchFamily="34" charset="0"/>
            </a:endParaRPr>
          </a:p>
        </p:txBody>
      </p:sp>
      <p:sp>
        <p:nvSpPr>
          <p:cNvPr id="8" name="Rectangle 7"/>
          <p:cNvSpPr/>
          <p:nvPr/>
        </p:nvSpPr>
        <p:spPr>
          <a:xfrm>
            <a:off x="6473552" y="3653552"/>
            <a:ext cx="1487624" cy="738664"/>
          </a:xfrm>
          <a:prstGeom prst="rect">
            <a:avLst/>
          </a:prstGeom>
        </p:spPr>
        <p:txBody>
          <a:bodyPr wrap="square">
            <a:spAutoFit/>
          </a:bodyPr>
          <a:lstStyle/>
          <a:p>
            <a:pPr algn="ctr"/>
            <a:r>
              <a:rPr lang="en-US" sz="1400" b="1" dirty="0" smtClean="0">
                <a:ln w="9525"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Arial Black" pitchFamily="34" charset="0"/>
              </a:rPr>
              <a:t>NJSBGA</a:t>
            </a:r>
          </a:p>
          <a:p>
            <a:pPr algn="ctr"/>
            <a:r>
              <a:rPr lang="en-US" sz="1400" b="1" dirty="0" smtClean="0">
                <a:ln w="9525"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Arial Black" pitchFamily="34" charset="0"/>
              </a:rPr>
              <a:t>APPROVED</a:t>
            </a:r>
          </a:p>
          <a:p>
            <a:pPr algn="ctr"/>
            <a:r>
              <a:rPr lang="en-US" sz="1400" b="1" dirty="0" smtClean="0">
                <a:ln w="9525"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Arial Black" pitchFamily="34" charset="0"/>
              </a:rPr>
              <a:t>TRAINING</a:t>
            </a:r>
            <a:endParaRPr lang="en-US" sz="1400" b="1" dirty="0">
              <a:ln w="9525"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Arial Black"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7086600" cy="762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Major Fall Hazards</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1828800" y="1143001"/>
            <a:ext cx="7086600" cy="609599"/>
          </a:xfrm>
        </p:spPr>
        <p:txBody>
          <a:bodyPr/>
          <a:lstStyle/>
          <a:p>
            <a:pPr>
              <a:buClr>
                <a:schemeClr val="tx1"/>
              </a:buClr>
              <a:buFont typeface="Wingdings" pitchFamily="2" charset="2"/>
              <a:buChar char="ü"/>
            </a:pPr>
            <a:r>
              <a:rPr lang="en-US" sz="2800" dirty="0" smtClean="0"/>
              <a:t>Fall hazards can be found everywhere.</a:t>
            </a:r>
          </a:p>
          <a:p>
            <a:pPr>
              <a:buClr>
                <a:schemeClr val="tx1"/>
              </a:buClr>
              <a:buFont typeface="Wingdings" pitchFamily="2" charset="2"/>
              <a:buNone/>
            </a:pPr>
            <a:endParaRPr lang="en-US" sz="1000" dirty="0" smtClean="0"/>
          </a:p>
        </p:txBody>
      </p:sp>
      <p:sp>
        <p:nvSpPr>
          <p:cNvPr id="5" name="Content Placeholder 2"/>
          <p:cNvSpPr txBox="1">
            <a:spLocks/>
          </p:cNvSpPr>
          <p:nvPr/>
        </p:nvSpPr>
        <p:spPr>
          <a:xfrm>
            <a:off x="2362200" y="1676400"/>
            <a:ext cx="3657600" cy="2895600"/>
          </a:xfrm>
          <a:prstGeom prst="rect">
            <a:avLst/>
          </a:prstGeom>
        </p:spPr>
        <p:txBody>
          <a:bodyPr vert="horz" lIns="91440" tIns="45720" rIns="91440" bIns="45720" rtlCol="0">
            <a:noAutofit/>
          </a:bodyPr>
          <a:lstStyle/>
          <a:p>
            <a:pPr marL="285750" indent="-285750">
              <a:spcBef>
                <a:spcPct val="20000"/>
              </a:spcBef>
              <a:buClr>
                <a:schemeClr val="tx1"/>
              </a:buClr>
              <a:buFont typeface="Arial" pitchFamily="34" charset="0"/>
              <a:buChar char="•"/>
            </a:pP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Building structures</a:t>
            </a:r>
          </a:p>
          <a:p>
            <a:pPr marL="285750" indent="-285750">
              <a:spcBef>
                <a:spcPct val="20000"/>
              </a:spcBef>
              <a:buClr>
                <a:schemeClr val="tx1"/>
              </a:buClr>
              <a:buFontTx/>
              <a:buChar char="•"/>
            </a:pP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Exterior</a:t>
            </a:r>
            <a:r>
              <a:rPr kumimoji="0" lang="en-US" sz="2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areas</a:t>
            </a:r>
          </a:p>
          <a:p>
            <a:pPr marL="285750" indent="-285750">
              <a:spcBef>
                <a:spcPct val="20000"/>
              </a:spcBef>
              <a:buClr>
                <a:schemeClr val="tx1"/>
              </a:buClr>
              <a:buFontTx/>
              <a:buChar char="•"/>
            </a:pP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Scaffolds</a:t>
            </a:r>
          </a:p>
          <a:p>
            <a:pPr marL="285750" indent="-285750">
              <a:spcBef>
                <a:spcPct val="20000"/>
              </a:spcBef>
              <a:buClr>
                <a:schemeClr val="tx1"/>
              </a:buClr>
              <a:buFontTx/>
              <a:buChar char="•"/>
            </a:pP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Stairs</a:t>
            </a:r>
          </a:p>
          <a:p>
            <a:pPr marL="285750" indent="-285750">
              <a:spcBef>
                <a:spcPct val="20000"/>
              </a:spcBef>
              <a:buClr>
                <a:schemeClr val="tx1"/>
              </a:buClr>
              <a:buFontTx/>
              <a:buChar char="•"/>
            </a:pP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Ladders</a:t>
            </a:r>
            <a:endParaRPr kumimoji="0" lang="en-US"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27650" name="Picture 2" descr="http://www.gaddisandsoninc.com/images/gallery/loading-docks-1.jpg">
            <a:hlinkClick r:id="rId2"/>
          </p:cNvPr>
          <p:cNvPicPr>
            <a:picLocks noChangeAspect="1" noChangeArrowheads="1"/>
          </p:cNvPicPr>
          <p:nvPr/>
        </p:nvPicPr>
        <p:blipFill>
          <a:blip r:embed="rId3" cstate="print"/>
          <a:srcRect/>
          <a:stretch>
            <a:fillRect/>
          </a:stretch>
        </p:blipFill>
        <p:spPr bwMode="auto">
          <a:xfrm>
            <a:off x="5943600" y="1752600"/>
            <a:ext cx="1930400" cy="1447800"/>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7652" name="Picture 4" descr="dangerous unsafe code violation missing railing scary staircase Phoenix Arizona home"/>
          <p:cNvPicPr>
            <a:picLocks noChangeAspect="1" noChangeArrowheads="1"/>
          </p:cNvPicPr>
          <p:nvPr/>
        </p:nvPicPr>
        <p:blipFill>
          <a:blip r:embed="rId4" cstate="print"/>
          <a:srcRect/>
          <a:stretch>
            <a:fillRect/>
          </a:stretch>
        </p:blipFill>
        <p:spPr bwMode="auto">
          <a:xfrm>
            <a:off x="5943600" y="5105400"/>
            <a:ext cx="1828800" cy="1371600"/>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7654" name="Picture 6" descr="Flat Roof"/>
          <p:cNvPicPr>
            <a:picLocks noChangeAspect="1" noChangeArrowheads="1"/>
          </p:cNvPicPr>
          <p:nvPr/>
        </p:nvPicPr>
        <p:blipFill>
          <a:blip r:embed="rId5" cstate="print"/>
          <a:srcRect/>
          <a:stretch>
            <a:fillRect/>
          </a:stretch>
        </p:blipFill>
        <p:spPr bwMode="auto">
          <a:xfrm>
            <a:off x="5943600" y="3429000"/>
            <a:ext cx="1891323" cy="1371600"/>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7658" name="Picture 10" descr="Choosing the Right Type of Ladder">
            <a:hlinkClick r:id="rId6" tooltip="View Full-Size"/>
          </p:cNvPr>
          <p:cNvPicPr>
            <a:picLocks noChangeAspect="1" noChangeArrowheads="1"/>
          </p:cNvPicPr>
          <p:nvPr/>
        </p:nvPicPr>
        <p:blipFill>
          <a:blip r:embed="rId7" cstate="print">
            <a:clrChange>
              <a:clrFrom>
                <a:srgbClr val="FFFFFF"/>
              </a:clrFrom>
              <a:clrTo>
                <a:srgbClr val="FFFFFF">
                  <a:alpha val="0"/>
                </a:srgbClr>
              </a:clrTo>
            </a:clrChange>
          </a:blip>
          <a:srcRect l="46426" t="23390" r="38638" b="11810"/>
          <a:stretch>
            <a:fillRect/>
          </a:stretch>
        </p:blipFill>
        <p:spPr bwMode="auto">
          <a:xfrm>
            <a:off x="8001000" y="1600200"/>
            <a:ext cx="990600" cy="4953000"/>
          </a:xfrm>
          <a:prstGeom prst="rect">
            <a:avLst/>
          </a:prstGeom>
          <a:noFill/>
        </p:spPr>
      </p:pic>
      <p:pic>
        <p:nvPicPr>
          <p:cNvPr id="27660" name="Picture 12" descr="http://i.walmartimages.com/i/p/00/77/83/00/10/0077830010040_500X500.jpg">
            <a:hlinkClick r:id="rId8"/>
          </p:cNvPr>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752600" y="4419600"/>
            <a:ext cx="2324100" cy="2324100"/>
          </a:xfrm>
          <a:prstGeom prst="rect">
            <a:avLst/>
          </a:prstGeom>
          <a:noFill/>
        </p:spPr>
      </p:pic>
      <p:pic>
        <p:nvPicPr>
          <p:cNvPr id="12" name="Picture 10" descr="Choosing the Right Type of Ladder">
            <a:hlinkClick r:id="rId6" tooltip="View Full-Size"/>
          </p:cNvPr>
          <p:cNvPicPr>
            <a:picLocks noChangeAspect="1" noChangeArrowheads="1"/>
          </p:cNvPicPr>
          <p:nvPr/>
        </p:nvPicPr>
        <p:blipFill>
          <a:blip r:embed="rId7" cstate="print">
            <a:clrChange>
              <a:clrFrom>
                <a:srgbClr val="FFFFFF"/>
              </a:clrFrom>
              <a:clrTo>
                <a:srgbClr val="FFFFFF">
                  <a:alpha val="0"/>
                </a:srgbClr>
              </a:clrTo>
            </a:clrChange>
          </a:blip>
          <a:srcRect l="20000" t="34424" r="55872" b="8849"/>
          <a:stretch>
            <a:fillRect/>
          </a:stretch>
        </p:blipFill>
        <p:spPr bwMode="auto">
          <a:xfrm>
            <a:off x="4134255" y="3200400"/>
            <a:ext cx="1504545" cy="337090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7086600" cy="1524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Building Structures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Working on Flat Roofs </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1828800" y="2057400"/>
            <a:ext cx="7086600" cy="4678363"/>
          </a:xfrm>
        </p:spPr>
        <p:txBody>
          <a:bodyPr>
            <a:normAutofit/>
          </a:bodyPr>
          <a:lstStyle/>
          <a:p>
            <a:pPr>
              <a:lnSpc>
                <a:spcPct val="120000"/>
              </a:lnSpc>
            </a:pPr>
            <a:r>
              <a:rPr lang="en-US" sz="3600" dirty="0" smtClean="0"/>
              <a:t>People tend to feel safer on flat roofs compared to pitched roofs. </a:t>
            </a:r>
          </a:p>
          <a:p>
            <a:pPr>
              <a:lnSpc>
                <a:spcPct val="120000"/>
              </a:lnSpc>
            </a:pPr>
            <a:r>
              <a:rPr lang="en-US" sz="3600" dirty="0" smtClean="0"/>
              <a:t>This feeling of comfort can be a false sense of safety. </a:t>
            </a:r>
          </a:p>
          <a:p>
            <a:pPr>
              <a:lnSpc>
                <a:spcPct val="120000"/>
              </a:lnSpc>
            </a:pPr>
            <a:r>
              <a:rPr lang="en-US" sz="3600" dirty="0" smtClean="0"/>
              <a:t>Have you ever heard of workers literally walking over the edge? </a:t>
            </a:r>
            <a:endParaRPr lang="en-US" sz="3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7086600" cy="16764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Subpart M - Fall Protection</a:t>
            </a:r>
            <a:b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1926.501</a:t>
            </a:r>
            <a:b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Duty to have Fall Protection</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1828800" y="2133600"/>
            <a:ext cx="7086600" cy="4449763"/>
          </a:xfrm>
        </p:spPr>
        <p:txBody>
          <a:bodyPr>
            <a:noAutofit/>
          </a:bodyPr>
          <a:lstStyle/>
          <a:p>
            <a:r>
              <a:rPr lang="en-US" sz="3600" b="1" dirty="0" smtClean="0"/>
              <a:t>1926.501(a) </a:t>
            </a:r>
            <a:r>
              <a:rPr lang="en-US" sz="3600" b="1" i="1" dirty="0" smtClean="0"/>
              <a:t>General. </a:t>
            </a:r>
          </a:p>
          <a:p>
            <a:pPr lvl="1"/>
            <a:r>
              <a:rPr lang="en-US" sz="3200" dirty="0" smtClean="0"/>
              <a:t>“This section sets forth requirements for employers to provide fall protection systems. </a:t>
            </a:r>
          </a:p>
          <a:p>
            <a:pPr lvl="1"/>
            <a:r>
              <a:rPr lang="en-US" sz="3200" dirty="0" smtClean="0"/>
              <a:t>All fall protection required by this section shall conform to the criteria set forth in 1926.502 of this subpart.” </a:t>
            </a:r>
          </a:p>
          <a:p>
            <a:endParaRPr lang="en-US" sz="3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7086600" cy="13716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 the WORK</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1828800" y="1600200"/>
            <a:ext cx="7086600" cy="4983163"/>
          </a:xfrm>
        </p:spPr>
        <p:txBody>
          <a:bodyPr>
            <a:normAutofit fontScale="92500" lnSpcReduction="20000"/>
          </a:bodyPr>
          <a:lstStyle/>
          <a:p>
            <a:pPr>
              <a:lnSpc>
                <a:spcPct val="150000"/>
              </a:lnSpc>
            </a:pPr>
            <a:r>
              <a:rPr lang="en-US" b="1" dirty="0" smtClean="0"/>
              <a:t>WE MUST PLAN THE WORK</a:t>
            </a:r>
          </a:p>
          <a:p>
            <a:pPr lvl="1">
              <a:lnSpc>
                <a:spcPct val="150000"/>
              </a:lnSpc>
              <a:spcBef>
                <a:spcPct val="0"/>
              </a:spcBef>
            </a:pPr>
            <a:r>
              <a:rPr lang="en-US" i="1" dirty="0" smtClean="0"/>
              <a:t>Recognize potential hazards</a:t>
            </a:r>
          </a:p>
          <a:p>
            <a:pPr lvl="1">
              <a:lnSpc>
                <a:spcPct val="150000"/>
              </a:lnSpc>
              <a:spcBef>
                <a:spcPct val="0"/>
              </a:spcBef>
            </a:pPr>
            <a:r>
              <a:rPr lang="en-US" i="1" dirty="0" smtClean="0"/>
              <a:t>Select appropriate systems</a:t>
            </a:r>
          </a:p>
          <a:p>
            <a:pPr lvl="1">
              <a:lnSpc>
                <a:spcPct val="150000"/>
              </a:lnSpc>
            </a:pPr>
            <a:r>
              <a:rPr lang="en-US" i="1" dirty="0" smtClean="0"/>
              <a:t>Provide proper construction and installation of safety systems.</a:t>
            </a:r>
          </a:p>
          <a:p>
            <a:pPr lvl="1">
              <a:lnSpc>
                <a:spcPct val="150000"/>
              </a:lnSpc>
              <a:spcBef>
                <a:spcPct val="0"/>
              </a:spcBef>
            </a:pPr>
            <a:r>
              <a:rPr lang="en-US" i="1" dirty="0" smtClean="0"/>
              <a:t>Select appropriate work procedures</a:t>
            </a:r>
          </a:p>
          <a:p>
            <a:pPr lvl="1">
              <a:lnSpc>
                <a:spcPct val="150000"/>
              </a:lnSpc>
              <a:spcBef>
                <a:spcPct val="0"/>
              </a:spcBef>
            </a:pPr>
            <a:r>
              <a:rPr lang="en-US" i="1" dirty="0" smtClean="0"/>
              <a:t>Communicate the plan</a:t>
            </a:r>
          </a:p>
          <a:p>
            <a:pPr lvl="1">
              <a:lnSpc>
                <a:spcPct val="150000"/>
              </a:lnSpc>
              <a:spcBef>
                <a:spcPct val="0"/>
              </a:spcBef>
            </a:pPr>
            <a:r>
              <a:rPr lang="en-US" i="1" dirty="0" smtClean="0"/>
              <a:t>Provide proper training</a:t>
            </a:r>
          </a:p>
          <a:p>
            <a:pPr lvl="1">
              <a:lnSpc>
                <a:spcPct val="150000"/>
              </a:lnSpc>
              <a:spcBef>
                <a:spcPct val="0"/>
              </a:spcBef>
            </a:pPr>
            <a:r>
              <a:rPr lang="en-US" i="1" dirty="0" smtClean="0"/>
              <a:t>Evaluate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Roof Safety</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normAutofit/>
          </a:bodyPr>
          <a:lstStyle/>
          <a:p>
            <a:r>
              <a:rPr lang="en-US" sz="4000" b="1" dirty="0" smtClean="0"/>
              <a:t>1926.501(a)(2)</a:t>
            </a:r>
          </a:p>
          <a:p>
            <a:pPr lvl="1"/>
            <a:r>
              <a:rPr lang="en-US" dirty="0" smtClean="0"/>
              <a:t>“The employer shall determine if the walking/working surfaces on which its employees are to work have the strength and structural integrity to support employees safely. </a:t>
            </a:r>
          </a:p>
          <a:p>
            <a:pPr lvl="1"/>
            <a:r>
              <a:rPr lang="en-US" dirty="0" smtClean="0"/>
              <a:t>Employees shall be allowed to work on those surfaces only when the surfaces have the requisite strength and structural integrity.”</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7086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Today’s Training</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1828800" y="1447801"/>
            <a:ext cx="7086600" cy="1676400"/>
          </a:xfrm>
        </p:spPr>
        <p:txBody>
          <a:bodyPr/>
          <a:lstStyle/>
          <a:p>
            <a:r>
              <a:rPr lang="en-US" dirty="0" smtClean="0"/>
              <a:t>In today's Training Session, we will concentrate on Working Safely on Flat Roofs and Ladders Safety.</a:t>
            </a:r>
            <a:endParaRPr lang="en-US" dirty="0"/>
          </a:p>
        </p:txBody>
      </p:sp>
      <p:pic>
        <p:nvPicPr>
          <p:cNvPr id="2052" name="Picture 4" descr="http://s3images.coroflot.com/user_files/individual_files/original_305330_PYF7JMVf6z_RFEIY5XFJ9W16x.jpg">
            <a:hlinkClick r:id="rId2"/>
          </p:cNvPr>
          <p:cNvPicPr>
            <a:picLocks noChangeAspect="1" noChangeArrowheads="1"/>
          </p:cNvPicPr>
          <p:nvPr/>
        </p:nvPicPr>
        <p:blipFill>
          <a:blip r:embed="rId3" cstate="print"/>
          <a:srcRect l="469" r="5634"/>
          <a:stretch>
            <a:fillRect/>
          </a:stretch>
        </p:blipFill>
        <p:spPr bwMode="auto">
          <a:xfrm>
            <a:off x="4953000" y="3200400"/>
            <a:ext cx="4034043" cy="3276600"/>
          </a:xfrm>
          <a:prstGeom prst="rect">
            <a:avLst/>
          </a:prstGeom>
          <a:noFill/>
        </p:spPr>
      </p:pic>
      <p:pic>
        <p:nvPicPr>
          <p:cNvPr id="2056" name="Picture 8" descr="http://cdn.simplifiedsafety.com/images/roof-railing-gallery/installation-of-rooftop-safety-railing.jpg"/>
          <p:cNvPicPr>
            <a:picLocks noChangeAspect="1" noChangeArrowheads="1"/>
          </p:cNvPicPr>
          <p:nvPr/>
        </p:nvPicPr>
        <p:blipFill>
          <a:blip r:embed="rId4" cstate="print"/>
          <a:srcRect l="17187" r="25000"/>
          <a:stretch>
            <a:fillRect/>
          </a:stretch>
        </p:blipFill>
        <p:spPr bwMode="auto">
          <a:xfrm>
            <a:off x="2057400" y="3200400"/>
            <a:ext cx="2819400" cy="3267457"/>
          </a:xfrm>
          <a:prstGeom prst="roundRect">
            <a:avLst>
              <a:gd name="adj" fmla="val 848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7086600" cy="1143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Flat Roofs Seem Safe</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1752600" y="1600200"/>
            <a:ext cx="7315200" cy="4983163"/>
          </a:xfrm>
        </p:spPr>
        <p:txBody>
          <a:bodyPr>
            <a:normAutofit fontScale="92500" lnSpcReduction="10000"/>
          </a:bodyPr>
          <a:lstStyle/>
          <a:p>
            <a:pPr>
              <a:lnSpc>
                <a:spcPct val="120000"/>
              </a:lnSpc>
            </a:pPr>
            <a:r>
              <a:rPr lang="en-US" dirty="0" smtClean="0"/>
              <a:t>If flat roofs seem safe, then why do workers walk or fall off? </a:t>
            </a:r>
          </a:p>
          <a:p>
            <a:pPr>
              <a:lnSpc>
                <a:spcPct val="120000"/>
              </a:lnSpc>
            </a:pPr>
            <a:r>
              <a:rPr lang="en-US" dirty="0" smtClean="0"/>
              <a:t>Don’t let this false sense of safety get you in trouble. </a:t>
            </a:r>
          </a:p>
          <a:p>
            <a:pPr>
              <a:lnSpc>
                <a:spcPct val="120000"/>
              </a:lnSpc>
            </a:pPr>
            <a:r>
              <a:rPr lang="en-US" dirty="0" smtClean="0"/>
              <a:t>Remember, Gravity can cause serious injuries or even kills and that falls are preventable. </a:t>
            </a:r>
          </a:p>
          <a:p>
            <a:pPr>
              <a:lnSpc>
                <a:spcPct val="120000"/>
              </a:lnSpc>
            </a:pPr>
            <a:r>
              <a:rPr lang="en-US" dirty="0" smtClean="0"/>
              <a:t>Do what it takes to prevent falls when working on school roofs.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8966" r="27586" b="19540"/>
          <a:stretch>
            <a:fillRect/>
          </a:stretch>
        </p:blipFill>
        <p:spPr bwMode="auto">
          <a:xfrm>
            <a:off x="5532120" y="3124200"/>
            <a:ext cx="2969623" cy="3352800"/>
          </a:xfrm>
          <a:prstGeom prst="roundRect">
            <a:avLst>
              <a:gd name="adj" fmla="val 10974"/>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 name="Title 1"/>
          <p:cNvSpPr>
            <a:spLocks noGrp="1"/>
          </p:cNvSpPr>
          <p:nvPr>
            <p:ph type="title"/>
          </p:nvPr>
        </p:nvSpPr>
        <p:spPr>
          <a:xfrm>
            <a:off x="1828800" y="304800"/>
            <a:ext cx="7086600" cy="16764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SAFETY ON THE</a:t>
            </a:r>
            <a:b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FLAT ROOF 	</a:t>
            </a:r>
            <a:b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1828800" y="1981200"/>
            <a:ext cx="6781800" cy="1066800"/>
          </a:xfrm>
        </p:spPr>
        <p:txBody>
          <a:bodyPr>
            <a:normAutofit/>
          </a:bodyPr>
          <a:lstStyle/>
          <a:p>
            <a:r>
              <a:rPr lang="en-US" sz="2400" dirty="0" smtClean="0"/>
              <a:t>Flat roofs give workers a false sense of safety. </a:t>
            </a:r>
          </a:p>
          <a:p>
            <a:r>
              <a:rPr lang="en-US" sz="2400" b="1" i="1" dirty="0" smtClean="0"/>
              <a:t>Unprotected edges are very dangerous. </a:t>
            </a:r>
          </a:p>
          <a:p>
            <a:endParaRPr lang="en-US" sz="2400" dirty="0"/>
          </a:p>
        </p:txBody>
      </p:sp>
      <p:sp>
        <p:nvSpPr>
          <p:cNvPr id="5" name="Content Placeholder 2"/>
          <p:cNvSpPr txBox="1">
            <a:spLocks/>
          </p:cNvSpPr>
          <p:nvPr/>
        </p:nvSpPr>
        <p:spPr>
          <a:xfrm>
            <a:off x="1828800" y="2971801"/>
            <a:ext cx="3733800" cy="35052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 worker can fall over the edge by simply tripping over a pipe or material, being blown by wind or when accidentally struck by materials or by other workers.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581400" y="990600"/>
            <a:ext cx="5334000" cy="5715000"/>
            <a:chOff x="2438400" y="213742"/>
            <a:chExt cx="5943600" cy="6539484"/>
          </a:xfrm>
        </p:grpSpPr>
        <p:pic>
          <p:nvPicPr>
            <p:cNvPr id="18434" name="Picture 2" descr="http://fallprotectionvancouver.com/files/2012/01/ladder-safety.jpg"/>
            <p:cNvPicPr>
              <a:picLocks noChangeAspect="1" noChangeArrowheads="1"/>
            </p:cNvPicPr>
            <p:nvPr/>
          </p:nvPicPr>
          <p:blipFill>
            <a:blip r:embed="rId2" cstate="print"/>
            <a:srcRect l="2381" r="4762"/>
            <a:stretch>
              <a:fillRect/>
            </a:stretch>
          </p:blipFill>
          <p:spPr bwMode="auto">
            <a:xfrm>
              <a:off x="2438400" y="213742"/>
              <a:ext cx="5943600" cy="6539484"/>
            </a:xfrm>
            <a:prstGeom prst="rect">
              <a:avLst/>
            </a:prstGeom>
            <a:noFill/>
          </p:spPr>
        </p:pic>
        <p:sp>
          <p:nvSpPr>
            <p:cNvPr id="5" name="Rectangle 4"/>
            <p:cNvSpPr/>
            <p:nvPr/>
          </p:nvSpPr>
          <p:spPr>
            <a:xfrm>
              <a:off x="2441089" y="5703124"/>
              <a:ext cx="1445111"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867400" y="5620986"/>
              <a:ext cx="1219200" cy="2464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86400" y="4191000"/>
              <a:ext cx="1524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86600" y="4331524"/>
              <a:ext cx="1290918" cy="545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38800" y="2725386"/>
              <a:ext cx="2743200" cy="3226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58986" y="1400296"/>
              <a:ext cx="1389414"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648200" y="381000"/>
              <a:ext cx="2438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2133600" y="152400"/>
            <a:ext cx="6858000" cy="9233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LADDER SAFETY</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14" name="Rectangle 13"/>
          <p:cNvSpPr/>
          <p:nvPr/>
        </p:nvSpPr>
        <p:spPr>
          <a:xfrm>
            <a:off x="2209800" y="1905000"/>
            <a:ext cx="2819400" cy="3539430"/>
          </a:xfrm>
          <a:prstGeom prst="rect">
            <a:avLst/>
          </a:prstGeom>
        </p:spPr>
        <p:txBody>
          <a:bodyPr wrap="square">
            <a:spAutoFit/>
          </a:bodyPr>
          <a:lstStyle/>
          <a:p>
            <a:r>
              <a:rPr lang="en-US" sz="1600" dirty="0" smtClean="0"/>
              <a:t>When climbing a ladder, it is safest to utilize Three Points-of-Contact because it minimizes the chances of slipping and falling from the ladder. At all times during ascent or descent, the climber must face the ladder and have two hands and one foot, or two feet and one hand in contact with the ladder cleats and/or side rails. In this way, the climber is not likely to become unstable in the event one limb slips during the climb. </a:t>
            </a:r>
            <a:endParaRPr lang="en-US" sz="1600" dirty="0"/>
          </a:p>
        </p:txBody>
      </p:sp>
      <p:sp>
        <p:nvSpPr>
          <p:cNvPr id="15" name="Oval 14"/>
          <p:cNvSpPr/>
          <p:nvPr/>
        </p:nvSpPr>
        <p:spPr>
          <a:xfrm>
            <a:off x="1905000" y="1905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086600" cy="12192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Getting on the Roof</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Ladder Set Up</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1828800" y="1447801"/>
            <a:ext cx="7086600" cy="2438399"/>
          </a:xfrm>
        </p:spPr>
        <p:txBody>
          <a:bodyPr>
            <a:normAutofit/>
          </a:bodyPr>
          <a:lstStyle/>
          <a:p>
            <a:pPr marL="514350" indent="-514350">
              <a:buFont typeface="+mj-lt"/>
              <a:buAutoNum type="alphaUcPeriod"/>
            </a:pPr>
            <a:r>
              <a:rPr lang="en-US" sz="2400" dirty="0" smtClean="0"/>
              <a:t>Ladders must extend 36” above the support edge.</a:t>
            </a:r>
          </a:p>
          <a:p>
            <a:pPr marL="514350" indent="-514350">
              <a:buFont typeface="+mj-lt"/>
              <a:buAutoNum type="alphaUcPeriod"/>
            </a:pPr>
            <a:r>
              <a:rPr lang="en-US" sz="2400" dirty="0" smtClean="0"/>
              <a:t>The proper angle for setting up a ladder is to place its base a quarter of the working length of the ladder from the wall or other vertical surface </a:t>
            </a:r>
          </a:p>
        </p:txBody>
      </p:sp>
      <p:pic>
        <p:nvPicPr>
          <p:cNvPr id="4097" name="Picture 1"/>
          <p:cNvPicPr>
            <a:picLocks noChangeAspect="1" noChangeArrowheads="1"/>
          </p:cNvPicPr>
          <p:nvPr/>
        </p:nvPicPr>
        <p:blipFill>
          <a:blip r:embed="rId2" cstate="print">
            <a:clrChange>
              <a:clrFrom>
                <a:srgbClr val="FFFFFF"/>
              </a:clrFrom>
              <a:clrTo>
                <a:srgbClr val="FFFFFF">
                  <a:alpha val="0"/>
                </a:srgbClr>
              </a:clrTo>
            </a:clrChange>
          </a:blip>
          <a:srcRect l="44391"/>
          <a:stretch>
            <a:fillRect/>
          </a:stretch>
        </p:blipFill>
        <p:spPr bwMode="auto">
          <a:xfrm>
            <a:off x="2590800" y="2971800"/>
            <a:ext cx="5980455" cy="3886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TRAINING PROGRAM</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normAutofit fontScale="92500"/>
          </a:bodyPr>
          <a:lstStyle/>
          <a:p>
            <a:r>
              <a:rPr lang="en-US" dirty="0" smtClean="0"/>
              <a:t>The employer shall provide a training program for each employee who might be exposed to fall hazards.</a:t>
            </a:r>
          </a:p>
          <a:p>
            <a:r>
              <a:rPr lang="en-US" dirty="0" smtClean="0"/>
              <a:t>The program shall enable each employee to recognize the hazards of falling and shall train each employee in the procedures to be followed in order to minimize these hazards.</a:t>
            </a:r>
          </a:p>
          <a:p>
            <a:r>
              <a:rPr lang="en-US" i="1" dirty="0" smtClean="0"/>
              <a:t>The School Board shall keep a record and Certification of this training.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7086600" cy="11430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LADDER SAFETY</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Three Points-of-Contact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1828800" y="1676400"/>
            <a:ext cx="7086600" cy="5486400"/>
          </a:xfrm>
        </p:spPr>
        <p:txBody>
          <a:bodyPr>
            <a:normAutofit fontScale="70000" lnSpcReduction="20000"/>
          </a:bodyPr>
          <a:lstStyle/>
          <a:p>
            <a:pPr>
              <a:lnSpc>
                <a:spcPct val="120000"/>
              </a:lnSpc>
            </a:pPr>
            <a:r>
              <a:rPr lang="en-US" dirty="0" smtClean="0"/>
              <a:t>It is important to note that the climber must not carry any objects in either hand that can interfere with a firm grip on the ladder, otherwise, Three Points-of-Contact with the ladder cannot be adequately maintained and the chance of falling is increased in the event a hand or foot slip occurs. </a:t>
            </a:r>
          </a:p>
          <a:p>
            <a:pPr>
              <a:lnSpc>
                <a:spcPct val="120000"/>
              </a:lnSpc>
            </a:pPr>
            <a:r>
              <a:rPr lang="en-US" dirty="0" smtClean="0"/>
              <a:t>Factors contributing to falls from ladders include;</a:t>
            </a:r>
          </a:p>
          <a:p>
            <a:pPr lvl="1">
              <a:lnSpc>
                <a:spcPct val="120000"/>
              </a:lnSpc>
            </a:pPr>
            <a:r>
              <a:rPr lang="en-US" dirty="0" smtClean="0"/>
              <a:t>haste, </a:t>
            </a:r>
          </a:p>
          <a:p>
            <a:pPr lvl="1">
              <a:lnSpc>
                <a:spcPct val="120000"/>
              </a:lnSpc>
            </a:pPr>
            <a:r>
              <a:rPr lang="en-US" dirty="0" smtClean="0"/>
              <a:t>sudden movement, </a:t>
            </a:r>
          </a:p>
          <a:p>
            <a:pPr lvl="1">
              <a:lnSpc>
                <a:spcPct val="120000"/>
              </a:lnSpc>
            </a:pPr>
            <a:r>
              <a:rPr lang="en-US" dirty="0" smtClean="0"/>
              <a:t>lack of attention, </a:t>
            </a:r>
          </a:p>
          <a:p>
            <a:pPr lvl="1">
              <a:lnSpc>
                <a:spcPct val="120000"/>
              </a:lnSpc>
            </a:pPr>
            <a:r>
              <a:rPr lang="en-US" dirty="0" smtClean="0"/>
              <a:t>the condition of the ladder (worn or damaged), </a:t>
            </a:r>
          </a:p>
          <a:p>
            <a:pPr lvl="1">
              <a:lnSpc>
                <a:spcPct val="120000"/>
              </a:lnSpc>
            </a:pPr>
            <a:r>
              <a:rPr lang="en-US" dirty="0" smtClean="0"/>
              <a:t>the user’s age or physical condition, or both, </a:t>
            </a:r>
          </a:p>
          <a:p>
            <a:pPr lvl="1">
              <a:lnSpc>
                <a:spcPct val="120000"/>
              </a:lnSpc>
            </a:pPr>
            <a:r>
              <a:rPr lang="en-US" dirty="0" smtClean="0"/>
              <a:t>and the user’s footwear.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7086600" cy="12192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LADDER SAFETY</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Reduce fall chances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1828800" y="1752600"/>
            <a:ext cx="7086600" cy="4876800"/>
          </a:xfrm>
        </p:spPr>
        <p:txBody>
          <a:bodyPr>
            <a:normAutofit fontScale="62500" lnSpcReduction="20000"/>
          </a:bodyPr>
          <a:lstStyle/>
          <a:p>
            <a:pPr>
              <a:lnSpc>
                <a:spcPct val="120000"/>
              </a:lnSpc>
            </a:pPr>
            <a:r>
              <a:rPr lang="en-US" dirty="0" smtClean="0"/>
              <a:t>Although the user’s weight or size typically does not increase the likelihood of a fall, improper climbing posture creates user clumsiness and may cause falls. </a:t>
            </a:r>
          </a:p>
          <a:p>
            <a:pPr>
              <a:lnSpc>
                <a:spcPct val="120000"/>
              </a:lnSpc>
            </a:pPr>
            <a:r>
              <a:rPr lang="en-US" dirty="0" smtClean="0"/>
              <a:t>Reduce your chances of falling during the climb by:</a:t>
            </a:r>
          </a:p>
          <a:p>
            <a:pPr lvl="1">
              <a:lnSpc>
                <a:spcPct val="120000"/>
              </a:lnSpc>
            </a:pPr>
            <a:r>
              <a:rPr lang="en-US" dirty="0" smtClean="0"/>
              <a:t>wearing slip-resistant work shoes with arch support and heavy soles to prevent foot fatigue;</a:t>
            </a:r>
          </a:p>
          <a:p>
            <a:pPr lvl="1">
              <a:lnSpc>
                <a:spcPct val="120000"/>
              </a:lnSpc>
            </a:pPr>
            <a:r>
              <a:rPr lang="en-US" dirty="0" smtClean="0"/>
              <a:t>cleaning the soles to maximize traction;</a:t>
            </a:r>
          </a:p>
          <a:p>
            <a:pPr lvl="1">
              <a:lnSpc>
                <a:spcPct val="120000"/>
              </a:lnSpc>
            </a:pPr>
            <a:r>
              <a:rPr lang="en-US" dirty="0" smtClean="0"/>
              <a:t>using towlines, a tool belt or an assistant to convey materials so that the climbers hands are free when climbing;</a:t>
            </a:r>
          </a:p>
          <a:p>
            <a:pPr lvl="1">
              <a:lnSpc>
                <a:spcPct val="120000"/>
              </a:lnSpc>
            </a:pPr>
            <a:r>
              <a:rPr lang="en-US" dirty="0" smtClean="0"/>
              <a:t>climbing slowly and deliberately while avoiding sudden movements;</a:t>
            </a:r>
          </a:p>
          <a:p>
            <a:pPr lvl="1">
              <a:lnSpc>
                <a:spcPct val="120000"/>
              </a:lnSpc>
            </a:pPr>
            <a:r>
              <a:rPr lang="en-US" dirty="0" smtClean="0"/>
              <a:t>keeping the center of your belt buckle (stomach) between the ladder side rails (or within the width of the cleats) when climbing and while working. Do not overreach or lean while working so that you don’t fall off the ladder sideways.</a:t>
            </a:r>
          </a:p>
          <a:p>
            <a:pPr>
              <a:lnSpc>
                <a:spcPct val="120000"/>
              </a:lnSpc>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log.sls-construction.com/wp-content/uploads/fall-protection.jpg"/>
          <p:cNvPicPr>
            <a:picLocks noChangeAspect="1" noChangeArrowheads="1"/>
          </p:cNvPicPr>
          <p:nvPr/>
        </p:nvPicPr>
        <p:blipFill>
          <a:blip r:embed="rId2" cstate="print"/>
          <a:srcRect t="30883" b="34849"/>
          <a:stretch>
            <a:fillRect/>
          </a:stretch>
        </p:blipFill>
        <p:spPr bwMode="auto">
          <a:xfrm>
            <a:off x="2667000" y="149846"/>
            <a:ext cx="5495925" cy="663195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www.abc-safety-training.com/uploads/p831_full.jpg"/>
          <p:cNvPicPr>
            <a:picLocks noChangeAspect="1" noChangeArrowheads="1"/>
          </p:cNvPicPr>
          <p:nvPr/>
        </p:nvPicPr>
        <p:blipFill>
          <a:blip r:embed="rId2" cstate="print"/>
          <a:srcRect/>
          <a:stretch>
            <a:fillRect/>
          </a:stretch>
        </p:blipFill>
        <p:spPr bwMode="auto">
          <a:xfrm>
            <a:off x="3048000" y="152400"/>
            <a:ext cx="4953000" cy="655813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1926.501(b)(10)</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Work on Low-slope Roofs.</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1828800" y="1600200"/>
            <a:ext cx="7086600" cy="5257800"/>
          </a:xfrm>
        </p:spPr>
        <p:txBody>
          <a:bodyPr>
            <a:noAutofit/>
          </a:bodyPr>
          <a:lstStyle/>
          <a:p>
            <a:r>
              <a:rPr lang="en-US" sz="2400" dirty="0" smtClean="0"/>
              <a:t>Except as otherwise provided in paragraph (b) of this section, each employee engaged in roofing activities on low-slope roofs, with unprotected sides and edges 6 feet or more above lower levels shall be protected from falling by;</a:t>
            </a:r>
          </a:p>
          <a:p>
            <a:pPr lvl="1"/>
            <a:r>
              <a:rPr lang="en-US" sz="2000" dirty="0" smtClean="0"/>
              <a:t>guardrail systems, </a:t>
            </a:r>
          </a:p>
          <a:p>
            <a:pPr lvl="1"/>
            <a:r>
              <a:rPr lang="en-US" sz="2000" dirty="0" smtClean="0"/>
              <a:t>safety net systems, </a:t>
            </a:r>
          </a:p>
          <a:p>
            <a:pPr lvl="1"/>
            <a:r>
              <a:rPr lang="en-US" sz="2000" dirty="0" smtClean="0"/>
              <a:t>personal fall arrest systems, or </a:t>
            </a:r>
          </a:p>
          <a:p>
            <a:pPr lvl="1"/>
            <a:r>
              <a:rPr lang="en-US" sz="2000" dirty="0" smtClean="0"/>
              <a:t>a combination of warning line system and guardrail system, </a:t>
            </a:r>
          </a:p>
          <a:p>
            <a:pPr lvl="1"/>
            <a:r>
              <a:rPr lang="en-US" sz="2000" dirty="0" smtClean="0"/>
              <a:t>warning line system, and safety net system, or </a:t>
            </a:r>
          </a:p>
          <a:p>
            <a:pPr lvl="1"/>
            <a:r>
              <a:rPr lang="en-US" sz="2000" dirty="0" smtClean="0"/>
              <a:t>warning line system and personal fall arrest system, or </a:t>
            </a:r>
          </a:p>
          <a:p>
            <a:pPr lvl="1"/>
            <a:r>
              <a:rPr lang="en-US" sz="2000" b="1" i="1" dirty="0" smtClean="0"/>
              <a:t>warning line system and safety monitor system.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1926.501(b)(10)</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Work on Low-slope Roofs.</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noAutofit/>
          </a:bodyPr>
          <a:lstStyle/>
          <a:p>
            <a:r>
              <a:rPr lang="en-US" sz="4000" b="1" i="1" dirty="0" smtClean="0"/>
              <a:t>Working on roofs 50-feet or less in width, the use of a safety monitoring system alone (i.e. without the warning line system) is permitted.”</a:t>
            </a:r>
            <a:endParaRPr lang="en-US" sz="4000" b="1"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7086600" cy="9144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Guardrail Systems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normAutofit lnSpcReduction="10000"/>
          </a:bodyPr>
          <a:lstStyle/>
          <a:p>
            <a:r>
              <a:rPr lang="en-US" b="1" dirty="0" smtClean="0"/>
              <a:t>“Guardrail systems and their use shall comply with the following provisions.”</a:t>
            </a:r>
          </a:p>
          <a:p>
            <a:pPr lvl="1"/>
            <a:r>
              <a:rPr lang="en-US" dirty="0" smtClean="0"/>
              <a:t>“Top edge height of top rails, or equivalent guardrail system members, shall be 42 inches plus or minus 3 inches above the walking/working level. When conditions warrant, the height of the top edge may exceed the 45-inch height, provided the guardrail system meets all other criteria of this paragraph.”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7086600" cy="8382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Parapets</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1828800" y="1905000"/>
            <a:ext cx="3505200" cy="4267200"/>
          </a:xfrm>
        </p:spPr>
        <p:txBody>
          <a:bodyPr>
            <a:normAutofit/>
          </a:bodyPr>
          <a:lstStyle/>
          <a:p>
            <a:pPr>
              <a:lnSpc>
                <a:spcPct val="120000"/>
              </a:lnSpc>
            </a:pPr>
            <a:r>
              <a:rPr lang="en-US" dirty="0" smtClean="0"/>
              <a:t>A parapet must be 39-45 inches in height to be considered an adequate guardrail. </a:t>
            </a:r>
          </a:p>
        </p:txBody>
      </p:sp>
      <p:pic>
        <p:nvPicPr>
          <p:cNvPr id="52226" name="Picture 2"/>
          <p:cNvPicPr>
            <a:picLocks noChangeAspect="1" noChangeArrowheads="1"/>
          </p:cNvPicPr>
          <p:nvPr/>
        </p:nvPicPr>
        <p:blipFill>
          <a:blip r:embed="rId2" cstate="print"/>
          <a:srcRect/>
          <a:stretch>
            <a:fillRect/>
          </a:stretch>
        </p:blipFill>
        <p:spPr bwMode="auto">
          <a:xfrm>
            <a:off x="5334000" y="1371600"/>
            <a:ext cx="3493108" cy="47815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Holes in Roofs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normAutofit fontScale="92500" lnSpcReduction="10000"/>
          </a:bodyPr>
          <a:lstStyle/>
          <a:p>
            <a:pPr>
              <a:lnSpc>
                <a:spcPct val="110000"/>
              </a:lnSpc>
            </a:pPr>
            <a:r>
              <a:rPr lang="en-US" b="1" dirty="0" smtClean="0"/>
              <a:t>1926.502(</a:t>
            </a:r>
            <a:r>
              <a:rPr lang="en-US" b="1" dirty="0" err="1" smtClean="0"/>
              <a:t>i</a:t>
            </a:r>
            <a:r>
              <a:rPr lang="en-US" b="1" dirty="0" smtClean="0"/>
              <a:t>) </a:t>
            </a:r>
            <a:r>
              <a:rPr lang="en-US" b="1" i="1" dirty="0" smtClean="0"/>
              <a:t>Covers. </a:t>
            </a:r>
          </a:p>
          <a:p>
            <a:pPr lvl="1">
              <a:lnSpc>
                <a:spcPct val="110000"/>
              </a:lnSpc>
            </a:pPr>
            <a:r>
              <a:rPr lang="en-US" dirty="0" smtClean="0"/>
              <a:t>“Covers for holes in floors, roofs, and other walking/working surfaces shall meet the following requirements.”</a:t>
            </a:r>
          </a:p>
          <a:p>
            <a:pPr>
              <a:lnSpc>
                <a:spcPct val="110000"/>
              </a:lnSpc>
            </a:pPr>
            <a:endParaRPr lang="en-US" dirty="0" smtClean="0"/>
          </a:p>
          <a:p>
            <a:pPr>
              <a:lnSpc>
                <a:spcPct val="110000"/>
              </a:lnSpc>
            </a:pPr>
            <a:r>
              <a:rPr lang="en-US" b="1" dirty="0" smtClean="0"/>
              <a:t>1926.502(</a:t>
            </a:r>
            <a:r>
              <a:rPr lang="en-US" b="1" dirty="0" err="1" smtClean="0"/>
              <a:t>i</a:t>
            </a:r>
            <a:r>
              <a:rPr lang="en-US" b="1" dirty="0" smtClean="0"/>
              <a:t>)(2)</a:t>
            </a:r>
          </a:p>
          <a:p>
            <a:pPr lvl="1">
              <a:lnSpc>
                <a:spcPct val="110000"/>
              </a:lnSpc>
            </a:pPr>
            <a:r>
              <a:rPr lang="en-US" dirty="0" smtClean="0"/>
              <a:t> “All other covers shall be capable of supporting, without failure, at least twice the weight of employees, equipment, and materials that may be imposed on the cover at any one time.”</a:t>
            </a:r>
          </a:p>
          <a:p>
            <a:pPr>
              <a:lnSpc>
                <a:spcPct val="110000"/>
              </a:lnSpc>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7086600" cy="8382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Protecting Openings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1828800" y="1219200"/>
            <a:ext cx="7086600" cy="2743199"/>
          </a:xfrm>
        </p:spPr>
        <p:txBody>
          <a:bodyPr>
            <a:normAutofit fontScale="85000" lnSpcReduction="20000"/>
          </a:bodyPr>
          <a:lstStyle/>
          <a:p>
            <a:pPr>
              <a:lnSpc>
                <a:spcPct val="120000"/>
              </a:lnSpc>
            </a:pPr>
            <a:r>
              <a:rPr lang="en-US" dirty="0" smtClean="0"/>
              <a:t>Cover or protect skylights–they are considered holes! </a:t>
            </a:r>
          </a:p>
          <a:p>
            <a:pPr>
              <a:lnSpc>
                <a:spcPct val="120000"/>
              </a:lnSpc>
            </a:pPr>
            <a:r>
              <a:rPr lang="en-US" dirty="0" smtClean="0"/>
              <a:t>Cover holes 2” or larger, secure and identify covers. </a:t>
            </a:r>
          </a:p>
          <a:p>
            <a:pPr lvl="1">
              <a:lnSpc>
                <a:spcPct val="120000"/>
              </a:lnSpc>
            </a:pPr>
            <a:r>
              <a:rPr lang="en-US" dirty="0" smtClean="0"/>
              <a:t>Hole covers must support two times the expected load. 	</a:t>
            </a:r>
          </a:p>
          <a:p>
            <a:pPr>
              <a:lnSpc>
                <a:spcPct val="120000"/>
              </a:lnSpc>
            </a:pPr>
            <a:endParaRPr lang="en-US" dirty="0"/>
          </a:p>
        </p:txBody>
      </p:sp>
      <p:pic>
        <p:nvPicPr>
          <p:cNvPr id="5122" name="Picture 2" descr="https://encrypted-tbn3.gstatic.com/images?q=tbn:ANd9GcQf8kt_htgjkmgOmAYEokgTYjFph47AAEbm798I-p_VUNfwwjdHqg"/>
          <p:cNvPicPr>
            <a:picLocks noChangeAspect="1" noChangeArrowheads="1"/>
          </p:cNvPicPr>
          <p:nvPr/>
        </p:nvPicPr>
        <p:blipFill>
          <a:blip r:embed="rId2" cstate="print"/>
          <a:srcRect/>
          <a:stretch>
            <a:fillRect/>
          </a:stretch>
        </p:blipFill>
        <p:spPr bwMode="auto">
          <a:xfrm>
            <a:off x="4953000" y="3886200"/>
            <a:ext cx="3705525" cy="2691086"/>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5124" name="Picture 4" descr="http://www.buildingscience.com/documents/insights/content/bsi-051-decks-roofs-you-can-walk-on/images/bsi051_photo_07_web.jpg"/>
          <p:cNvPicPr>
            <a:picLocks noChangeAspect="1" noChangeArrowheads="1"/>
          </p:cNvPicPr>
          <p:nvPr/>
        </p:nvPicPr>
        <p:blipFill>
          <a:blip r:embed="rId3" cstate="print"/>
          <a:srcRect l="5333" r="52000"/>
          <a:stretch>
            <a:fillRect/>
          </a:stretch>
        </p:blipFill>
        <p:spPr bwMode="auto">
          <a:xfrm>
            <a:off x="2590800" y="3907036"/>
            <a:ext cx="1905000" cy="2693789"/>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Retraining</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lstStyle/>
          <a:p>
            <a:r>
              <a:rPr lang="en-US" b="1" dirty="0" smtClean="0"/>
              <a:t>When the employer has reason to believe that any affected employee who has already been trained does not have the understanding and skill required to work on a flat roof in their School District, the employer shall retrain each such employee.</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Safety Extenders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1828800" y="1295401"/>
            <a:ext cx="7086600" cy="2057400"/>
          </a:xfrm>
        </p:spPr>
        <p:txBody>
          <a:bodyPr>
            <a:normAutofit fontScale="70000" lnSpcReduction="20000"/>
          </a:bodyPr>
          <a:lstStyle/>
          <a:p>
            <a:pPr>
              <a:lnSpc>
                <a:spcPct val="120000"/>
              </a:lnSpc>
            </a:pPr>
            <a:r>
              <a:rPr lang="en-US" dirty="0" smtClean="0"/>
              <a:t>Mounting a railing directly to the top or side of a roof parapet is a cost-effective way of providing rooftop perimeter fall protection. </a:t>
            </a:r>
          </a:p>
          <a:p>
            <a:pPr>
              <a:lnSpc>
                <a:spcPct val="120000"/>
              </a:lnSpc>
            </a:pPr>
            <a:r>
              <a:rPr lang="en-US" dirty="0" smtClean="0"/>
              <a:t>This penetrating railing solution mounts directly to the roof parapet and not into the roof membrane. </a:t>
            </a:r>
            <a:endParaRPr lang="en-US" dirty="0"/>
          </a:p>
        </p:txBody>
      </p:sp>
      <p:pic>
        <p:nvPicPr>
          <p:cNvPr id="3074" name="Picture 2" descr="Roof Parapet Railing">
            <a:hlinkClick r:id="rId2" tooltip="Roof Parapet Railing"/>
          </p:cNvPr>
          <p:cNvPicPr>
            <a:picLocks noChangeAspect="1" noChangeArrowheads="1"/>
          </p:cNvPicPr>
          <p:nvPr/>
        </p:nvPicPr>
        <p:blipFill>
          <a:blip r:embed="rId3" cstate="print"/>
          <a:srcRect/>
          <a:stretch>
            <a:fillRect/>
          </a:stretch>
        </p:blipFill>
        <p:spPr bwMode="auto">
          <a:xfrm>
            <a:off x="2438400" y="3657600"/>
            <a:ext cx="5810250" cy="2914650"/>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Building Structures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1828800" y="1295400"/>
            <a:ext cx="4800600" cy="2133599"/>
          </a:xfrm>
        </p:spPr>
        <p:txBody>
          <a:bodyPr>
            <a:noAutofit/>
          </a:bodyPr>
          <a:lstStyle/>
          <a:p>
            <a:pPr>
              <a:buClr>
                <a:schemeClr val="tx1"/>
              </a:buClr>
              <a:buFont typeface="Wingdings" pitchFamily="2" charset="2"/>
              <a:buChar char="ü"/>
            </a:pPr>
            <a:r>
              <a:rPr lang="en-US" sz="2800" b="1" dirty="0" smtClean="0"/>
              <a:t>Work conditions 6 feet or more above a lower level require the use of fall protection:</a:t>
            </a:r>
          </a:p>
          <a:p>
            <a:pPr>
              <a:buFont typeface="Monotype Sorts" pitchFamily="2" charset="2"/>
              <a:buNone/>
            </a:pPr>
            <a:endParaRPr lang="en-US" sz="2800" b="1" dirty="0" smtClean="0"/>
          </a:p>
        </p:txBody>
      </p:sp>
      <p:sp>
        <p:nvSpPr>
          <p:cNvPr id="5" name="Content Placeholder 2"/>
          <p:cNvSpPr txBox="1">
            <a:spLocks/>
          </p:cNvSpPr>
          <p:nvPr/>
        </p:nvSpPr>
        <p:spPr>
          <a:xfrm>
            <a:off x="2286000" y="2514600"/>
            <a:ext cx="3657600" cy="3124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Monotype Sorts" pitchFamily="2" charset="2"/>
              <a:buNone/>
              <a:tabLst/>
              <a:defRPr/>
            </a:pPr>
            <a:endPar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85750" indent="-285750">
              <a:spcBef>
                <a:spcPct val="20000"/>
              </a:spcBef>
              <a:buClr>
                <a:schemeClr val="tx1"/>
              </a:buClr>
              <a:buFontTx/>
              <a:buChar char="•"/>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Unprotected</a:t>
            </a:r>
            <a:r>
              <a:rPr kumimoji="0" lang="en-US" sz="2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edges</a:t>
            </a:r>
          </a:p>
          <a:p>
            <a:pPr marL="285750" indent="-285750">
              <a:spcBef>
                <a:spcPct val="20000"/>
              </a:spcBef>
              <a:buClr>
                <a:schemeClr val="tx1"/>
              </a:buClr>
              <a:buFontTx/>
              <a:buChar char="•"/>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Leading edges</a:t>
            </a:r>
          </a:p>
          <a:p>
            <a:pPr marL="285750" indent="-285750">
              <a:spcBef>
                <a:spcPct val="20000"/>
              </a:spcBef>
              <a:buClr>
                <a:schemeClr val="tx1"/>
              </a:buClr>
              <a:buFontTx/>
              <a:buChar char="•"/>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Excavations</a:t>
            </a:r>
          </a:p>
          <a:p>
            <a:pPr marL="285750" indent="-285750">
              <a:spcBef>
                <a:spcPct val="20000"/>
              </a:spcBef>
              <a:buClr>
                <a:schemeClr val="tx1"/>
              </a:buClr>
              <a:buFontTx/>
              <a:buChar char="•"/>
              <a:defRPr/>
            </a:pPr>
            <a:r>
              <a:rPr lang="en-US" sz="2800" dirty="0" smtClean="0">
                <a:latin typeface="Arial" pitchFamily="34" charset="0"/>
                <a:cs typeface="Arial" pitchFamily="34" charset="0"/>
              </a:rPr>
              <a:t>Loading Docks</a:t>
            </a:r>
            <a:endPar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85750" indent="-285750">
              <a:spcBef>
                <a:spcPct val="20000"/>
              </a:spcBef>
              <a:buClr>
                <a:schemeClr val="tx1"/>
              </a:buClr>
              <a:buFontTx/>
              <a:buChar char="•"/>
              <a:defRPr/>
            </a:pPr>
            <a:r>
              <a:rPr lang="en-US" sz="2800" dirty="0" smtClean="0">
                <a:latin typeface="Arial" pitchFamily="34" charset="0"/>
                <a:cs typeface="Arial" pitchFamily="34" charset="0"/>
              </a:rPr>
              <a:t>Stairs</a:t>
            </a:r>
            <a:endPar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36866" name="AutoShape 2" descr="data:image/jpeg;base64,/9j/4AAQSkZJRgABAQAAAQABAAD/2wCEAAkGBhAPEA8QEBQPEBQVFBQUFRQUDw8UFA8QFBAVFBYQFRQXHCYeFxkjGRUUHy8gIycpLCwsFR4xNTAsNSYrLCkBCQoKDgwOGg8PGCkiHxwpKSksLy8sKSkvLCkpKSksLCksKSkpLCksKSkpLCwpLDUpKSwpKSwsLCwpKSwpLCkpLP/AABEIAMIBAwMBIgACEQEDEQH/xAAcAAEBAAMAAwEAAAAAAAAAAAAAAQIDBAUGBwj/xAA9EAABAwIDBAgEBAQHAQEAAAABAAIRAyEEMUESUWGRBQYicYGhsfATMkLBctHh8QcjgrIUM1NikqLCUhb/xAAaAQEBAAMBAQAAAAAAAAAAAAAAAQIDBQQG/8QAJREBAAICAgMAAQQDAAAAAAAAAAECAxEEMRIhQSITUWFxFFKx/9oADAMBAAIRAxEAPwD2ZrVsDUAWYC7rhIAsoSFVURFUREVREBFVEBFUQRFUVERVEERERBERBEVRBEVRBEVUQFFUQQhYkLNQhBpIWDmreQtbmorRsotmyiiukBZQkKqKiKoqiKoiAiIiCKogiKoqIiqIIiqIIiqIIiqIiIqiCIiIIiqIIiqIIiqIMCFiQtixIRWqEWcKqK2oqVFFERFURVEQEREQRVEERasRjGU/ncG8/ssaOPpPjZe0zpN+RWH6lN+O43/bLwtrep03oqi2MURVEERVEREVRBEVRBEVRBEVRBEREBRVEEUIWSIrCEWUIisiipUWKiIiIIiKgiKoiLOkyXNGUkDmYWKBJ6WHi+utLD7LKlI3cXDOQQ1xYP7Z8V6N0x0k7D0HVKbi19g0jMOLgJHhK8h1nw+Io1O1LqRLnMI0kyWmMjdeq9OYsljWzMklw1aIEcyTyXxsYslc+sne9vpIml6br1p5ar16r0WSXvdlaxNjntG/DxW/F/xOqvH8pjKTSMyS53Ow8l6P0riOyBnPpmuNtSGwu9+vaPW3lx4se9zV7/hP4hVmyS5zjBhrtlwLtJtPIhe89A9YKeLYILQ8Wc0GxcANosnNsr4U2tC68Nj3MI2XFsHasSIOhBGRWePPNZ9tmbDjyx1qf3h9/VXz/qt/EOS2jiyLwG1dZ0FTeP8Adz3r6AvfS8WjcOLlxWxTqwiIs2kREQEREBRVEERVEERVRFEREEVRVRVKipUUURERBERUERVERFUQacVhm1WOY6YNjC+bfxSqUaP+HoUabGvDdpzwO0KUkNZOskON5yG9fT143pvoChi6bm1GU3O2XNY8tG1TJBgh2Yg3WnLji0TqPbdhyeNo3Pp+fXS6JULV29I4J9Go+lUBDmki+8GIXGuS7etdsNpyyFbwVKw2ZMKI7qFUW9yvs3U3rMzF0m0ySKtNjdoH6wIb8QHW8TuJXx/onDteXAnKDp7heZo4h2G2K1BzmuY6ZjNpiWkatMCZ3r04cvhLRyKxkrr6+1IvB9CdcMPiyGt2qbjcNfA2uAIJk8F51dOtotG4ce1ZrOphEVRViiKogiKqIIiqKiIqiioiqiAiqIqlRUooqIiIgiIiCIqqIiqIIiqIPi/8TaYGMfsmR4Wf9QHCSvH9B9UMTj6T6lD4bix4Y5rqga4y3aDhNo0z0XR1/wCkDVxuIEbIa8sjKQ3syRGZInxXun8Juhfh4epiSTNY7IGgZTJ7XeXF3LiuXWkXyzH9u3ny+GOLR3qP+PleMwdSg99Ko0se0lrmmJa4aWXOXbl9O639A4ei/FYrGDa+JtfAaxzg6pV+YF5aOyBAb49y+fM6HrbIfsODTMGNAYngtV6TWdMovEx6lpwJIdI7vfjC8vS6QIicjmuahh9m2q2Uqcuj9FjFdsZvp2dH1g34gGTXW/C7T05L7L0GXHDUC8lxNNpk5mRInfYjkviVO3xNq3yhx4T2XR4r6D1C6yQBh6rrH/KcfpJzpE7riO+Ny9HHvFLzE/WjkUm+PcfHvSKoum5QiIgiKogiKogiIiKiKogiKoiqoqixVERFUEREQRFUERVFREcYEqrm6Tol9CsxvzOpvA/EWGPNSeljt8bxPQtbGYkkTt1alyXNMOcZuBcDPwC+xdFYL4FCjRt/LY1kgQDsiNoDSYnxXx/ovpA0a1Gq0QWvaSLjszcFfVusXT7MFhnYg9rIMbMbb3fKJ3a9wK8fHmups9nJ8p1V6t0z0gamJqYeoWVC0OcInZo9poDWg67znYb4HAyrJ3giCJXhurtc1MTWe65cxxJ4moxeXw1IZwBPmVzs9t33Dp8esRTUvB9LU6bKwa0BstB1iSSD3ZBcj6Ja4ZeBsurrOya4j/Tae/tOt73LhoVDrluOi3Y+mjJGpeQxFMVaNGlSpl1Z7qrn7LSX7LG09hlrlv8AmFea6kdFmpXNN7XhrCKh227Lmi2yCNCeyvKfw3xINSuwAXa10xcbLtkj/sOS97DBJMCTEmBJjKTqvVXBF5i0y8luRNImkQqqIvc8IiIgiKogiKqICKogiiyUQFFUUZKoqVFAREVQRERBEVQRFVydIdJMoN2nnuE3d+nFSZiI3KxEzOobcTim0mlzzA9TuA1K9Mx3XiqKo+FslswGloM/1Zz5Lx/TPTNTEmSYbkAN3Dh6rxFQfJwqM8yB91zM3Jtafx9Q6mHjVrH5e5a+k8CHfEqtlpJLtjZMCXZNO664/hPq08XTNRxp4dpxDWSbVKlSkyBwAc49/eV7OxZfCBDhAIcNl2XaafpO8WFuC89L67em2PfT1rqy6KlVwmBTjuO203PgV3UelmixBHdBXkm4JrW7LAGi5gREnVeJ/wDze55aeLZ8xCwtq0s6+VI9e3sXQnU7D49oxNR9WJ2A1hDR2bySQT9S9Mx+HNCpUpvEFjiwzwMea+idUukGYXD/AAapc47bnbQbIgxAznTdqvAfxCwrcRWo1aHbBaRUhpkOaeyXCJ+UxP8AtXtj9OuOJrMbeGf1LZJ8onTxfVXpQUcVRe2wLgx182v7JB5z4L7Gvh1EspuA2QII0h0zI8wvtmFxAqMZUGT2teO5wB+63cXLF4mGnl4ppqf3bURF7HiEREERVEERVEERVRAREQEREURVRRRRVFUEREBEXhOnesTaALWQ5/PZ/M+nksL3ikbllSk3nUOnpjpynhmmYL4s30JXzrG9MPxNRz3m07IHvTgtNbFvq1ajnknK/nEnPieK58PL3uAGto3Ll5c05J/h1cWGMcfy6XVCbDuC17EyJgtcCRG4tdmtmFpyeOYnv18FuNOar5H0sPcQXBeeXoh0sq2ycORy1sVsFds5x32PmpshrouZJvuMZcoUa4bJOZOQ4bIz5LFlEtpqePvesIkyJWD27QaTGRmIt7nyW3DNaZaJsNNOajLyhmAoZUBy2XBwOUjPfl3FX4h3DnlnnyQ3C/DBzAPeJXdh+la1MANe4ACAMwAMgAZELh+JvB5LMO4x74rKtpr0lq1t28vS6z1hn8Nw/CQfI/Zd1LrUPqpkfhcD5EBetShK3RyckfWmeLit8e4UusNB2bnN/E0/aV2UsdSf8r2H+oTyXz5z3NBJj9FtBDh4LdXm2+xDRbg0+TL6Ei9Do4tzPle5vc4j0XdS6drt+va/E1p/Vb45tfsNFuDb5MPbkXrtLrQ/6mMPcS31lddLrNSPzNe3kQtscnHP1ptxcsfHl0XHT6ZoOye0filvquqnVa67S13cQfRbotW3UtFqWr3DJEVWSIiqIqKKqKAqiIiIo94aCSQAMydAvUen+spfNOjZuTnb+H6c9y15MsY43LZjxTknUOrp3rNG1Tom+rp9Pz/delVcUSSTPfrnkFuq1ch5am+ZXHSpl0uzXKyZJvO5dbHjikahdkuI9wunD0wC7Z4X32B+63UmiRA0EneDos32cRNogbhkFrbGqmyHl2kHzi6lJp+LE2LGzbO7tVi+BVE7stIkX9VjtD4wNh2LCcztkRyJKkrDsqUXCWgzkRwBOXosm05sLXaPA3+6x+IZtrzv+yUHZkG43nQH1iVirZX7I0jTjda8NIk3uC0znGZhb6zRtMGmXdGq5nOIeZkbhw3c1B1Cn8vDzmf1SnS7YBmDYjSLifNSidkmLa8tI5o6qdokWI8vdlUamsIc8ydmDA3EZn3uW2hXLg2SCBll2QRcHxHmpQZ2htXlsnzB+y0PcWAlukcjExKb0Ns3b3Xi05X5+qlSvDoG0ARINiMz2eS10KezA+aTIdMze44WXX8AWBiP/UzJ8EXcwwqMMHWDFh9VjHmFaDTsgxM8eC11nutEQ4g3mbGR42WeCIcwCbgk56iBf8ldHlKl4HzCPBVtVpyIXO5z9p2om05DgggvYDftR3Hj5LFl5OsE75V2+9RzWxAFzMZ5z8vDPyWiodkQ03iQPH91V8ol0bfuIWU6iy5MNWc4aTOmXeFsNQiLG+WUG6Hp30OkazMqlTxcSP8Asuyn1jrDPYd3tj0heF/xEZmO9ZNqA5HlCzrlvXqZYThpbuIewjrS7/Tb/wAz+SL1/a92/JFt/wAnJ+7X/i4v9X0BFFV2HEFqxOJbTaXPMAefAbyuPprpylhKZfUMn6WD5nn7DivR8f0xVxDtuqdkRZgmGjcff6efNnjH6jtvw4Jye56dvT3WF9cODTsUxlGbvH3w3r19mIMAZEQNIyWOIeagIFh6pRwc3dxt3Bcu15tO5dStYrGoZNYSbzddVICzcrT4QfzUe0WPCBwzutWIDgJbnx+kD1sMuKxZOlgjLcPRaQRthv8AtPLaHvwWdEdkXJnVABt3iYI8wqNOJfFRjYJJm+4AKGP8RSkTZw0t2hdbnEFwMDW/itNR/wDNpHcHa7ywz5qSsOmuCDtd/Od3JMM3X2VudU2yI0BPfYW97lh8PZdAvp4LBW4t7TSczYbpgn7I+iHPdviZnxlGnf3DeSDHvvW1nZBBzPHIHKfeiqNPxAC2L7+IiD5KFpsbx6hY1rRHdyK20amm7zBaPuorN1yLwYjw9wsX0uy/dAI4SMlKrcjYaA8N/olV5DQYzdB4ADPmFUcomGjcZ0i3uF2NqDaO46btFxUjc21BHG0re9gnvvzJUV1ObY5DSbWO/wBFx4JuyXHc53m428itlMzIdzlcmHqSHjc+fL9VdmnfsAAnLlvK5MJTc6XQAJde8jODl3a68F2VacECbG/eIhaTDYjMzy0B8UhHTVEFvePQ5rGkwEjv2ZXMKpIa6OMDuiVvoB0G8na4an3yQamtGkCDBHlPkt9OoflNyJI43B55rA0tm5iZud5lbamGLu006CxtFtEHO6me1swRAIHAzdYYRl3SBYnMaQJ8Lrfh9eAI/wDQHMHmsdq4blu5a8ZlRWDmkGwcRp2zkUXcwCBcc0WWjyl71K8Z0z04zDN/+nnJvHSfy/dcnTvWVmHBaztP/t9+9y9OqVX1HbbzLieUrp5uR4/jXtzMHG8vyt014+q+tUNWqdpx00aNwXNXqzA9yux7Lx3rmdSAa6dLzrYxC53uZ9uj6j1DPDUwbnluC6XtAggzY8965cM2xjfn5/kuxr7RuEc0RqMEAd3lIWmsO73+y2lsGM1rrGAd4tHDhv8A0UVWOAY2L5+qxY2Kn9P5T74rMNlsjT391g+p2mkW+YeQuqM3sy0z8/0XPibvpEf7jluAMeS3VKtwL8O6Fz40AuZMiJ8mk/ZSVh5TD7ILnZR9wFrEuE5fnqsWviBB3kzYQBn3re+p8ogRYW0WCsA9zWT9QAn8RGnCUw07PaMmB3mM/uuisBBBIEgAyMv1XLSGQyi837p+yDoLpIBjQfn6KubAsJyaeAuStJEHPWx5JUlkk2n36IN7iCBMkTx1zBWt4JDozGRk3j9zzVrG1jFxIGt8uSw+KRtNHakb40gIitoWDjqMh66LJrQ4tkERfkP1XP8AEJiM8tM+HmuyYbO8eo98kGofNYGIvJ1XP0e3+ZUDt86ZW/Jd3wxsyO7vEWnzXLh5FV87szum3kByRduyDDgdII4m64KxLstLeOf6rf2htOc6ZjZGg/WFhVb2cwL3vcA6oJRp7LRN7G3FbsNYi/f3k/ulGkdg5WyyjesRRInhcHfb90GysIBGX2nL1KnxSNmDB2TfuI/M8luotkjQhcz6cuJBiNO9VFbUIIJyE6aneqD2hF7Z528O9Hthsn6vI6ArnoktJadx9JHp5qK3/GBzOydxEwi1uw7CZtzRPZ6cLzLnE37R5AZLooaoizPjmxLjtNz+Z3LZas8d/k1Pwu5yURGLDDZv8Puu+l8v/L7IisEtbsv6h6LRjR/MI4x4blURGLTZ3v6lg4X5oiK6NR/UtGI+en+M/wBjlEUlY7eR172meN0eOyz8Y9ERYq2Yv5T3t+60Uh9vuiIfGdHMfiPqVqxJu78Q9Goigydl4t/tCO+YeP8AaiKyQxd8w8F31s29w9ERERuR/CPVeKc8/GcJMbUZ6XsiKSsO13+UPeq56x7LfD+5EQdWFPZPgtrPq8P7iERVGw2a48Puub6j4eiIpPaw04o2971jqO/8kRFZkIiKsX//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8" name="AutoShape 4" descr="data:image/jpeg;base64,/9j/4AAQSkZJRgABAQAAAQABAAD/2wCEAAkGBhAPEA8QEBQPEBQVFBQUFRQUDw8UFA8QFBAVFBYQFRQXHCYeFxkjGRUUHy8gIycpLCwsFR4xNTAsNSYrLCkBCQoKDgwOGg8PGCkiHxwpKSksLy8sKSkvLCkpKSksLCksKSkpLCksKSkpLCwpLDUpKSwpKSwsLCwpKSwpLCkpLP/AABEIAMIBAwMBIgACEQEDEQH/xAAcAAEBAAMAAwEAAAAAAAAAAAAAAQIDBAUGBwj/xAA9EAABAwIDBAgEBAQHAQEAAAABAAIRAyEEMUESUWGRBQYicYGhsfATMkLBctHh8QcjgrIUM1NikqLCUhb/xAAaAQEBAAMBAQAAAAAAAAAAAAAAAQIDBQQG/8QAJREBAAICAgMAAQQDAAAAAAAAAAECAxEEMRIhQSITUWFxFFKx/9oADAMBAAIRAxEAPwD2ZrVsDUAWYC7rhIAsoSFVURFUREVREBFVEBFUQRFUVERVEERERBERBEVRBEVRBEVUQFFUQQhYkLNQhBpIWDmreQtbmorRsotmyiiukBZQkKqKiKoqiKoiAiIiCKogiKoqIiqIIiqIIiqIIiqIiIqiCIiIIiqIIiqIIiqIMCFiQtixIRWqEWcKqK2oqVFFERFURVEQEREQRVEERasRjGU/ncG8/ssaOPpPjZe0zpN+RWH6lN+O43/bLwtrep03oqi2MURVEERVEREVRBEVRBEVRBEVRBEREBRVEEUIWSIrCEWUIisiipUWKiIiIIiKgiKoiLOkyXNGUkDmYWKBJ6WHi+utLD7LKlI3cXDOQQ1xYP7Z8V6N0x0k7D0HVKbi19g0jMOLgJHhK8h1nw+Io1O1LqRLnMI0kyWmMjdeq9OYsljWzMklw1aIEcyTyXxsYslc+sne9vpIml6br1p5ar16r0WSXvdlaxNjntG/DxW/F/xOqvH8pjKTSMyS53Ow8l6P0riOyBnPpmuNtSGwu9+vaPW3lx4se9zV7/hP4hVmyS5zjBhrtlwLtJtPIhe89A9YKeLYILQ8Wc0GxcANosnNsr4U2tC68Nj3MI2XFsHasSIOhBGRWePPNZ9tmbDjyx1qf3h9/VXz/qt/EOS2jiyLwG1dZ0FTeP8Adz3r6AvfS8WjcOLlxWxTqwiIs2kREQEREBRVEERVEERVRFEREEVRVRVKipUUURERBERUERVERFUQacVhm1WOY6YNjC+bfxSqUaP+HoUabGvDdpzwO0KUkNZOskON5yG9fT143pvoChi6bm1GU3O2XNY8tG1TJBgh2Yg3WnLji0TqPbdhyeNo3Pp+fXS6JULV29I4J9Go+lUBDmki+8GIXGuS7etdsNpyyFbwVKw2ZMKI7qFUW9yvs3U3rMzF0m0ySKtNjdoH6wIb8QHW8TuJXx/onDteXAnKDp7heZo4h2G2K1BzmuY6ZjNpiWkatMCZ3r04cvhLRyKxkrr6+1IvB9CdcMPiyGt2qbjcNfA2uAIJk8F51dOtotG4ce1ZrOphEVRViiKogiKqIIiqKiIqiioiqiAiqIqlRUooqIiIgiIiCIqqIiqIIiqIPi/8TaYGMfsmR4Wf9QHCSvH9B9UMTj6T6lD4bix4Y5rqga4y3aDhNo0z0XR1/wCkDVxuIEbIa8sjKQ3syRGZInxXun8Juhfh4epiSTNY7IGgZTJ7XeXF3LiuXWkXyzH9u3ny+GOLR3qP+PleMwdSg99Ko0se0lrmmJa4aWXOXbl9O639A4ei/FYrGDa+JtfAaxzg6pV+YF5aOyBAb49y+fM6HrbIfsODTMGNAYngtV6TWdMovEx6lpwJIdI7vfjC8vS6QIicjmuahh9m2q2Uqcuj9FjFdsZvp2dH1g34gGTXW/C7T05L7L0GXHDUC8lxNNpk5mRInfYjkviVO3xNq3yhx4T2XR4r6D1C6yQBh6rrH/KcfpJzpE7riO+Ny9HHvFLzE/WjkUm+PcfHvSKoum5QiIgiKogiKogiIiKiKogiKoiqoqixVERFUEREQRFUERVFREcYEqrm6Tol9CsxvzOpvA/EWGPNSeljt8bxPQtbGYkkTt1alyXNMOcZuBcDPwC+xdFYL4FCjRt/LY1kgQDsiNoDSYnxXx/ovpA0a1Gq0QWvaSLjszcFfVusXT7MFhnYg9rIMbMbb3fKJ3a9wK8fHmups9nJ8p1V6t0z0gamJqYeoWVC0OcInZo9poDWg67znYb4HAyrJ3giCJXhurtc1MTWe65cxxJ4moxeXw1IZwBPmVzs9t33Dp8esRTUvB9LU6bKwa0BstB1iSSD3ZBcj6Ja4ZeBsurrOya4j/Tae/tOt73LhoVDrluOi3Y+mjJGpeQxFMVaNGlSpl1Z7qrn7LSX7LG09hlrlv8AmFea6kdFmpXNN7XhrCKh227Lmi2yCNCeyvKfw3xINSuwAXa10xcbLtkj/sOS97DBJMCTEmBJjKTqvVXBF5i0y8luRNImkQqqIvc8IiIgiKogiKqICKogiiyUQFFUUZKoqVFAREVQRERBEVQRFVydIdJMoN2nnuE3d+nFSZiI3KxEzOobcTim0mlzzA9TuA1K9Mx3XiqKo+FslswGloM/1Zz5Lx/TPTNTEmSYbkAN3Dh6rxFQfJwqM8yB91zM3Jtafx9Q6mHjVrH5e5a+k8CHfEqtlpJLtjZMCXZNO664/hPq08XTNRxp4dpxDWSbVKlSkyBwAc49/eV7OxZfCBDhAIcNl2XaafpO8WFuC89L67em2PfT1rqy6KlVwmBTjuO203PgV3UelmixBHdBXkm4JrW7LAGi5gREnVeJ/wDze55aeLZ8xCwtq0s6+VI9e3sXQnU7D49oxNR9WJ2A1hDR2bySQT9S9Mx+HNCpUpvEFjiwzwMea+idUukGYXD/AAapc47bnbQbIgxAznTdqvAfxCwrcRWo1aHbBaRUhpkOaeyXCJ+UxP8AtXtj9OuOJrMbeGf1LZJ8onTxfVXpQUcVRe2wLgx182v7JB5z4L7Gvh1EspuA2QII0h0zI8wvtmFxAqMZUGT2teO5wB+63cXLF4mGnl4ppqf3bURF7HiEREERVEERVEERVRAREQEREURVRRRRVFUEREBEXhOnesTaALWQ5/PZ/M+nksL3ikbllSk3nUOnpjpynhmmYL4s30JXzrG9MPxNRz3m07IHvTgtNbFvq1ajnknK/nEnPieK58PL3uAGto3Ll5c05J/h1cWGMcfy6XVCbDuC17EyJgtcCRG4tdmtmFpyeOYnv18FuNOar5H0sPcQXBeeXoh0sq2ycORy1sVsFds5x32PmpshrouZJvuMZcoUa4bJOZOQ4bIz5LFlEtpqePvesIkyJWD27QaTGRmIt7nyW3DNaZaJsNNOajLyhmAoZUBy2XBwOUjPfl3FX4h3DnlnnyQ3C/DBzAPeJXdh+la1MANe4ACAMwAMgAZELh+JvB5LMO4x74rKtpr0lq1t28vS6z1hn8Nw/CQfI/Zd1LrUPqpkfhcD5EBetShK3RyckfWmeLit8e4UusNB2bnN/E0/aV2UsdSf8r2H+oTyXz5z3NBJj9FtBDh4LdXm2+xDRbg0+TL6Ei9Do4tzPle5vc4j0XdS6drt+va/E1p/Vb45tfsNFuDb5MPbkXrtLrQ/6mMPcS31lddLrNSPzNe3kQtscnHP1ptxcsfHl0XHT6ZoOye0filvquqnVa67S13cQfRbotW3UtFqWr3DJEVWSIiqIqKKqKAqiIiIo94aCSQAMydAvUen+spfNOjZuTnb+H6c9y15MsY43LZjxTknUOrp3rNG1Tom+rp9Pz/delVcUSSTPfrnkFuq1ch5am+ZXHSpl0uzXKyZJvO5dbHjikahdkuI9wunD0wC7Z4X32B+63UmiRA0EneDos32cRNogbhkFrbGqmyHl2kHzi6lJp+LE2LGzbO7tVi+BVE7stIkX9VjtD4wNh2LCcztkRyJKkrDsqUXCWgzkRwBOXosm05sLXaPA3+6x+IZtrzv+yUHZkG43nQH1iVirZX7I0jTjda8NIk3uC0znGZhb6zRtMGmXdGq5nOIeZkbhw3c1B1Cn8vDzmf1SnS7YBmDYjSLifNSidkmLa8tI5o6qdokWI8vdlUamsIc8ydmDA3EZn3uW2hXLg2SCBll2QRcHxHmpQZ2htXlsnzB+y0PcWAlukcjExKb0Ns3b3Xi05X5+qlSvDoG0ARINiMz2eS10KezA+aTIdMze44WXX8AWBiP/UzJ8EXcwwqMMHWDFh9VjHmFaDTsgxM8eC11nutEQ4g3mbGR42WeCIcwCbgk56iBf8ldHlKl4HzCPBVtVpyIXO5z9p2om05DgggvYDftR3Hj5LFl5OsE75V2+9RzWxAFzMZ5z8vDPyWiodkQ03iQPH91V8ol0bfuIWU6iy5MNWc4aTOmXeFsNQiLG+WUG6Hp30OkazMqlTxcSP8Asuyn1jrDPYd3tj0heF/xEZmO9ZNqA5HlCzrlvXqZYThpbuIewjrS7/Tb/wAz+SL1/a92/JFt/wAnJ+7X/i4v9X0BFFV2HEFqxOJbTaXPMAefAbyuPprpylhKZfUMn6WD5nn7DivR8f0xVxDtuqdkRZgmGjcff6efNnjH6jtvw4Jye56dvT3WF9cODTsUxlGbvH3w3r19mIMAZEQNIyWOIeagIFh6pRwc3dxt3Bcu15tO5dStYrGoZNYSbzddVICzcrT4QfzUe0WPCBwzutWIDgJbnx+kD1sMuKxZOlgjLcPRaQRthv8AtPLaHvwWdEdkXJnVABt3iYI8wqNOJfFRjYJJm+4AKGP8RSkTZw0t2hdbnEFwMDW/itNR/wDNpHcHa7ywz5qSsOmuCDtd/Od3JMM3X2VudU2yI0BPfYW97lh8PZdAvp4LBW4t7TSczYbpgn7I+iHPdviZnxlGnf3DeSDHvvW1nZBBzPHIHKfeiqNPxAC2L7+IiD5KFpsbx6hY1rRHdyK20amm7zBaPuorN1yLwYjw9wsX0uy/dAI4SMlKrcjYaA8N/olV5DQYzdB4ADPmFUcomGjcZ0i3uF2NqDaO46btFxUjc21BHG0re9gnvvzJUV1ObY5DSbWO/wBFx4JuyXHc53m428itlMzIdzlcmHqSHjc+fL9VdmnfsAAnLlvK5MJTc6XQAJde8jODl3a68F2VacECbG/eIhaTDYjMzy0B8UhHTVEFvePQ5rGkwEjv2ZXMKpIa6OMDuiVvoB0G8na4an3yQamtGkCDBHlPkt9OoflNyJI43B55rA0tm5iZud5lbamGLu006CxtFtEHO6me1swRAIHAzdYYRl3SBYnMaQJ8Lrfh9eAI/wDQHMHmsdq4blu5a8ZlRWDmkGwcRp2zkUXcwCBcc0WWjyl71K8Z0z04zDN/+nnJvHSfy/dcnTvWVmHBaztP/t9+9y9OqVX1HbbzLieUrp5uR4/jXtzMHG8vyt014+q+tUNWqdpx00aNwXNXqzA9yux7Lx3rmdSAa6dLzrYxC53uZ9uj6j1DPDUwbnluC6XtAggzY8965cM2xjfn5/kuxr7RuEc0RqMEAd3lIWmsO73+y2lsGM1rrGAd4tHDhv8A0UVWOAY2L5+qxY2Kn9P5T74rMNlsjT391g+p2mkW+YeQuqM3sy0z8/0XPibvpEf7jluAMeS3VKtwL8O6Fz40AuZMiJ8mk/ZSVh5TD7ILnZR9wFrEuE5fnqsWviBB3kzYQBn3re+p8ogRYW0WCsA9zWT9QAn8RGnCUw07PaMmB3mM/uuisBBBIEgAyMv1XLSGQyi837p+yDoLpIBjQfn6KubAsJyaeAuStJEHPWx5JUlkk2n36IN7iCBMkTx1zBWt4JDozGRk3j9zzVrG1jFxIGt8uSw+KRtNHakb40gIitoWDjqMh66LJrQ4tkERfkP1XP8AEJiM8tM+HmuyYbO8eo98kGofNYGIvJ1XP0e3+ZUDt86ZW/Jd3wxsyO7vEWnzXLh5FV87szum3kByRduyDDgdII4m64KxLstLeOf6rf2htOc6ZjZGg/WFhVb2cwL3vcA6oJRp7LRN7G3FbsNYi/f3k/ulGkdg5WyyjesRRInhcHfb90GysIBGX2nL1KnxSNmDB2TfuI/M8luotkjQhcz6cuJBiNO9VFbUIIJyE6aneqD2hF7Z528O9Hthsn6vI6ArnoktJadx9JHp5qK3/GBzOydxEwi1uw7CZtzRPZ6cLzLnE37R5AZLooaoizPjmxLjtNz+Z3LZas8d/k1Pwu5yURGLDDZv8Puu+l8v/L7IisEtbsv6h6LRjR/MI4x4blURGLTZ3v6lg4X5oiK6NR/UtGI+en+M/wBjlEUlY7eR172meN0eOyz8Y9ERYq2Yv5T3t+60Uh9vuiIfGdHMfiPqVqxJu78Q9Goigydl4t/tCO+YeP8AaiKyQxd8w8F31s29w9ERERuR/CPVeKc8/GcJMbUZ6XsiKSsO13+UPeq56x7LfD+5EQdWFPZPgtrPq8P7iERVGw2a48Puub6j4eiIpPaw04o2971jqO/8kRFZkIiKsX//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2" descr="http://www.gaddisandsoninc.com/images/gallery/loading-docks-1.jpg">
            <a:hlinkClick r:id="rId2"/>
          </p:cNvPr>
          <p:cNvPicPr>
            <a:picLocks noChangeAspect="1" noChangeArrowheads="1"/>
          </p:cNvPicPr>
          <p:nvPr/>
        </p:nvPicPr>
        <p:blipFill>
          <a:blip r:embed="rId3" cstate="print"/>
          <a:srcRect/>
          <a:stretch>
            <a:fillRect/>
          </a:stretch>
        </p:blipFill>
        <p:spPr bwMode="auto">
          <a:xfrm>
            <a:off x="6781800" y="1485900"/>
            <a:ext cx="2082800" cy="1562100"/>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 name="Picture 4" descr="dangerous unsafe code violation missing railing scary staircase Phoenix Arizona home"/>
          <p:cNvPicPr>
            <a:picLocks noChangeAspect="1" noChangeArrowheads="1"/>
          </p:cNvPicPr>
          <p:nvPr/>
        </p:nvPicPr>
        <p:blipFill>
          <a:blip r:embed="rId4" cstate="print"/>
          <a:srcRect/>
          <a:stretch>
            <a:fillRect/>
          </a:stretch>
        </p:blipFill>
        <p:spPr bwMode="auto">
          <a:xfrm>
            <a:off x="6858000" y="5105400"/>
            <a:ext cx="1930400" cy="1447800"/>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1" name="Picture 6" descr="Flat Roof"/>
          <p:cNvPicPr>
            <a:picLocks noChangeAspect="1" noChangeArrowheads="1"/>
          </p:cNvPicPr>
          <p:nvPr/>
        </p:nvPicPr>
        <p:blipFill>
          <a:blip r:embed="rId5" cstate="print"/>
          <a:srcRect/>
          <a:stretch>
            <a:fillRect/>
          </a:stretch>
        </p:blipFill>
        <p:spPr bwMode="auto">
          <a:xfrm>
            <a:off x="6781800" y="3318479"/>
            <a:ext cx="2043723" cy="1482121"/>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6872" name="Picture 8" descr="http://earwighavenobservatory.com/sites/default/files/images/Corner-Hole-Bedrock-IMG_0540.preview.jpg">
            <a:hlinkClick r:id="rId6"/>
          </p:cNvPr>
          <p:cNvPicPr>
            <a:picLocks noChangeAspect="1" noChangeArrowheads="1"/>
          </p:cNvPicPr>
          <p:nvPr/>
        </p:nvPicPr>
        <p:blipFill>
          <a:blip r:embed="rId7" cstate="print"/>
          <a:srcRect/>
          <a:stretch>
            <a:fillRect/>
          </a:stretch>
        </p:blipFill>
        <p:spPr bwMode="auto">
          <a:xfrm>
            <a:off x="4546600" y="5105400"/>
            <a:ext cx="1930400" cy="1447800"/>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7086600" cy="1143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Regardless of Height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1828800" y="1447800"/>
            <a:ext cx="7086600" cy="1219200"/>
          </a:xfrm>
        </p:spPr>
        <p:txBody>
          <a:bodyPr>
            <a:normAutofit/>
          </a:bodyPr>
          <a:lstStyle/>
          <a:p>
            <a:pPr>
              <a:buClr>
                <a:schemeClr val="tx1"/>
              </a:buClr>
              <a:buFont typeface="Wingdings" pitchFamily="2" charset="2"/>
              <a:buChar char="ü"/>
            </a:pPr>
            <a:r>
              <a:rPr lang="en-US" dirty="0" smtClean="0"/>
              <a:t>Regardless of height, fall protection must be used when working above:</a:t>
            </a:r>
          </a:p>
        </p:txBody>
      </p:sp>
      <p:sp>
        <p:nvSpPr>
          <p:cNvPr id="6" name="Content Placeholder 2"/>
          <p:cNvSpPr txBox="1">
            <a:spLocks/>
          </p:cNvSpPr>
          <p:nvPr/>
        </p:nvSpPr>
        <p:spPr>
          <a:xfrm>
            <a:off x="2057400" y="2743200"/>
            <a:ext cx="2362200" cy="25908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
                <a:schemeClr val="tx1"/>
              </a:buClr>
              <a:buSzTx/>
              <a:buFont typeface="Wingdings" pitchFamily="2" charset="2"/>
              <a:buChar char="§"/>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Dangerous equipment</a:t>
            </a:r>
          </a:p>
          <a:p>
            <a:pPr marL="342900" marR="0" lvl="0" indent="-342900" algn="l" defTabSz="914400" rtl="0" eaLnBrk="1" fontAlgn="auto" latinLnBrk="0" hangingPunct="1">
              <a:lnSpc>
                <a:spcPct val="100000"/>
              </a:lnSpc>
              <a:spcBef>
                <a:spcPct val="20000"/>
              </a:spcBef>
              <a:spcAft>
                <a:spcPts val="0"/>
              </a:spcAft>
              <a:buClr>
                <a:schemeClr val="tx1"/>
              </a:buClr>
              <a:buSzTx/>
              <a:buFont typeface="Wingdings" pitchFamily="2" charset="2"/>
              <a:buChar char="§"/>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Sharp objects</a:t>
            </a:r>
          </a:p>
          <a:p>
            <a:pPr marL="342900" marR="0" lvl="0" indent="-342900" algn="l" defTabSz="914400" rtl="0" eaLnBrk="1" fontAlgn="auto" latinLnBrk="0" hangingPunct="1">
              <a:lnSpc>
                <a:spcPct val="100000"/>
              </a:lnSpc>
              <a:spcBef>
                <a:spcPct val="20000"/>
              </a:spcBef>
              <a:spcAft>
                <a:spcPts val="0"/>
              </a:spcAft>
              <a:buClr>
                <a:schemeClr val="tx1"/>
              </a:buClr>
              <a:buSzTx/>
              <a:buFont typeface="Wingdings" pitchFamily="2" charset="2"/>
              <a:buChar char="§"/>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Piercing objects </a:t>
            </a:r>
          </a:p>
        </p:txBody>
      </p:sp>
      <p:pic>
        <p:nvPicPr>
          <p:cNvPr id="35842" name="Picture 2" descr="http://www.impact-net.org/uploads/images/news/Avoid_Unprotected_Rebar_Dowels.jpg"/>
          <p:cNvPicPr>
            <a:picLocks noChangeAspect="1" noChangeArrowheads="1"/>
          </p:cNvPicPr>
          <p:nvPr/>
        </p:nvPicPr>
        <p:blipFill>
          <a:blip r:embed="rId2" cstate="print"/>
          <a:srcRect l="3362" t="2462" r="4196" b="4000"/>
          <a:stretch>
            <a:fillRect/>
          </a:stretch>
        </p:blipFill>
        <p:spPr bwMode="auto">
          <a:xfrm>
            <a:off x="4572000" y="2819400"/>
            <a:ext cx="4191000" cy="3429000"/>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Fall Protection</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1828800" y="1600200"/>
            <a:ext cx="3886200" cy="4983163"/>
          </a:xfrm>
        </p:spPr>
        <p:txBody>
          <a:bodyPr>
            <a:normAutofit/>
          </a:bodyPr>
          <a:lstStyle/>
          <a:p>
            <a:pPr>
              <a:buClr>
                <a:schemeClr val="tx1"/>
              </a:buClr>
              <a:buFont typeface="Wingdings" pitchFamily="2" charset="2"/>
              <a:buChar char="ü"/>
            </a:pPr>
            <a:r>
              <a:rPr lang="en-US" dirty="0" smtClean="0"/>
              <a:t>When working at a height of 6’ above the lower level you must use fall protection.</a:t>
            </a:r>
          </a:p>
          <a:p>
            <a:pPr lvl="1">
              <a:buClr>
                <a:schemeClr val="tx1"/>
              </a:buClr>
              <a:buFont typeface="Arial" pitchFamily="34" charset="0"/>
              <a:buChar char="•"/>
            </a:pPr>
            <a:r>
              <a:rPr lang="en-US" dirty="0" smtClean="0"/>
              <a:t>This worker is not utilizing a personal fall arrest system.</a:t>
            </a:r>
          </a:p>
          <a:p>
            <a:endParaRPr lang="en-US" dirty="0"/>
          </a:p>
        </p:txBody>
      </p:sp>
      <p:grpSp>
        <p:nvGrpSpPr>
          <p:cNvPr id="8" name="Group 7"/>
          <p:cNvGrpSpPr/>
          <p:nvPr/>
        </p:nvGrpSpPr>
        <p:grpSpPr>
          <a:xfrm>
            <a:off x="5943600" y="1524000"/>
            <a:ext cx="2914048" cy="2695603"/>
            <a:chOff x="5943600" y="1524000"/>
            <a:chExt cx="2914048" cy="2695603"/>
          </a:xfrm>
          <a:scene3d>
            <a:camera prst="orthographicFront">
              <a:rot lat="0" lon="0" rev="0"/>
            </a:camera>
            <a:lightRig rig="contrasting" dir="t">
              <a:rot lat="0" lon="0" rev="1500000"/>
            </a:lightRig>
          </a:scene3d>
        </p:grpSpPr>
        <p:sp>
          <p:nvSpPr>
            <p:cNvPr id="7" name="Oval 6"/>
            <p:cNvSpPr/>
            <p:nvPr/>
          </p:nvSpPr>
          <p:spPr>
            <a:xfrm>
              <a:off x="6096000" y="1600200"/>
              <a:ext cx="2514600" cy="2514600"/>
            </a:xfrm>
            <a:prstGeom prst="ellipse">
              <a:avLst/>
            </a:prstGeom>
            <a:solidFill>
              <a:schemeClr val="bg1"/>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818" name="Picture 2" descr="http://2.bp.blogspot.com/-mSmvYkZu3a0/T6xSPbX1SMI/AAAAAAAAA8Q/y9BQARGf7M4/s1600/ISO+Fall_Protection+above+6+feet.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43600" y="1524000"/>
              <a:ext cx="2914048" cy="2695603"/>
            </a:xfrm>
            <a:prstGeom prst="rect">
              <a:avLst/>
            </a:prstGeom>
            <a:noFill/>
            <a:ln>
              <a:noFill/>
            </a:ln>
            <a:effectLst>
              <a:outerShdw blurRad="149987" dist="250190" dir="8460000" algn="ctr">
                <a:srgbClr val="000000">
                  <a:alpha val="28000"/>
                </a:srgbClr>
              </a:outerShdw>
            </a:effectLst>
            <a:sp3d prstMaterial="metal">
              <a:bevelT w="88900" h="88900"/>
            </a:sp3d>
          </p:spPr>
        </p:pic>
      </p:grpSp>
      <p:pic>
        <p:nvPicPr>
          <p:cNvPr id="34820" name="Picture 4" descr="roofer"/>
          <p:cNvPicPr>
            <a:picLocks noChangeAspect="1" noChangeArrowheads="1"/>
          </p:cNvPicPr>
          <p:nvPr/>
        </p:nvPicPr>
        <p:blipFill>
          <a:blip r:embed="rId3" cstate="print"/>
          <a:srcRect/>
          <a:stretch>
            <a:fillRect/>
          </a:stretch>
        </p:blipFill>
        <p:spPr bwMode="auto">
          <a:xfrm>
            <a:off x="5943600" y="4572000"/>
            <a:ext cx="2857500" cy="1905000"/>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Exterior Excavations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1828800" y="1447800"/>
            <a:ext cx="7086600" cy="1219200"/>
          </a:xfrm>
        </p:spPr>
        <p:txBody>
          <a:bodyPr/>
          <a:lstStyle/>
          <a:p>
            <a:r>
              <a:rPr lang="en-US" dirty="0" smtClean="0"/>
              <a:t>All open excavations and pier holes must be guarded or protected.</a:t>
            </a:r>
          </a:p>
        </p:txBody>
      </p:sp>
      <p:pic>
        <p:nvPicPr>
          <p:cNvPr id="5" name="Picture 8" descr="http://earwighavenobservatory.com/sites/default/files/images/Corner-Hole-Bedrock-IMG_0540.preview.jpg">
            <a:hlinkClick r:id="rId2"/>
          </p:cNvPr>
          <p:cNvPicPr>
            <a:picLocks noChangeAspect="1" noChangeArrowheads="1"/>
          </p:cNvPicPr>
          <p:nvPr/>
        </p:nvPicPr>
        <p:blipFill>
          <a:blip r:embed="rId3" cstate="print"/>
          <a:srcRect/>
          <a:stretch>
            <a:fillRect/>
          </a:stretch>
        </p:blipFill>
        <p:spPr bwMode="auto">
          <a:xfrm>
            <a:off x="2895600" y="2743200"/>
            <a:ext cx="4800600" cy="3600450"/>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7086600" cy="9906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Safety Systems</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2057400" y="1295401"/>
            <a:ext cx="7086600" cy="2514600"/>
          </a:xfrm>
        </p:spPr>
        <p:txBody>
          <a:bodyPr>
            <a:normAutofit/>
          </a:bodyPr>
          <a:lstStyle/>
          <a:p>
            <a:pPr marL="609600" indent="-609600">
              <a:buClr>
                <a:schemeClr val="tx1"/>
              </a:buClr>
              <a:buFont typeface="+mj-lt"/>
              <a:buAutoNum type="arabicPeriod"/>
            </a:pPr>
            <a:r>
              <a:rPr lang="en-US" sz="4400" b="1" dirty="0" smtClean="0"/>
              <a:t>Guardrail Systems</a:t>
            </a:r>
          </a:p>
          <a:p>
            <a:pPr marL="609600" indent="-609600">
              <a:buClr>
                <a:schemeClr val="tx1"/>
              </a:buClr>
              <a:buFont typeface="+mj-lt"/>
              <a:buAutoNum type="arabicPeriod"/>
            </a:pPr>
            <a:r>
              <a:rPr lang="en-US" sz="4400" b="1" dirty="0" smtClean="0"/>
              <a:t>Fall Arrest Systems</a:t>
            </a:r>
          </a:p>
          <a:p>
            <a:pPr marL="609600" indent="-609600">
              <a:buClr>
                <a:schemeClr val="tx1"/>
              </a:buClr>
              <a:buFont typeface="+mj-lt"/>
              <a:buAutoNum type="arabicPeriod"/>
            </a:pPr>
            <a:r>
              <a:rPr lang="en-US" sz="4400" b="1" dirty="0" smtClean="0"/>
              <a:t>Warning Lines</a:t>
            </a:r>
          </a:p>
          <a:p>
            <a:pPr marL="1409700" lvl="2" indent="-609600">
              <a:buClr>
                <a:schemeClr val="tx1"/>
              </a:buClr>
              <a:buFont typeface="Monotype Sorts" pitchFamily="2" charset="2"/>
              <a:buNone/>
            </a:pPr>
            <a:endParaRPr lang="en-US" sz="4400" b="1" dirty="0" smtClean="0"/>
          </a:p>
          <a:p>
            <a:endParaRPr lang="en-US" sz="4400" b="1" dirty="0"/>
          </a:p>
        </p:txBody>
      </p:sp>
      <p:pic>
        <p:nvPicPr>
          <p:cNvPr id="31748" name="Picture 4" descr="Safe Roof Rail &amp; Edge Guard"/>
          <p:cNvPicPr>
            <a:picLocks noChangeAspect="1" noChangeArrowheads="1"/>
          </p:cNvPicPr>
          <p:nvPr/>
        </p:nvPicPr>
        <p:blipFill>
          <a:blip r:embed="rId2" cstate="print"/>
          <a:srcRect/>
          <a:stretch>
            <a:fillRect/>
          </a:stretch>
        </p:blipFill>
        <p:spPr bwMode="auto">
          <a:xfrm>
            <a:off x="4495800" y="4038600"/>
            <a:ext cx="2146300" cy="1609725"/>
          </a:xfrm>
          <a:prstGeom prst="rect">
            <a:avLst/>
          </a:prstGeom>
          <a:noFill/>
          <a:ln w="381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1750" name="Picture 6" descr="http://www.mcieast.marines.mil/Portals/33/Documents/Safety/OSH/Fall-Protect.png">
            <a:hlinkClick r:id="rId3"/>
          </p:cNvPr>
          <p:cNvPicPr>
            <a:picLocks noChangeAspect="1" noChangeArrowheads="1"/>
          </p:cNvPicPr>
          <p:nvPr/>
        </p:nvPicPr>
        <p:blipFill>
          <a:blip r:embed="rId4" cstate="print"/>
          <a:srcRect/>
          <a:stretch>
            <a:fillRect/>
          </a:stretch>
        </p:blipFill>
        <p:spPr bwMode="auto">
          <a:xfrm>
            <a:off x="6934200" y="3581400"/>
            <a:ext cx="2002659" cy="2946523"/>
          </a:xfrm>
          <a:prstGeom prst="rect">
            <a:avLst/>
          </a:prstGeom>
          <a:noFill/>
          <a:ln w="28575">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1751" name="Picture 7"/>
          <p:cNvPicPr>
            <a:picLocks noChangeAspect="1" noChangeArrowheads="1"/>
          </p:cNvPicPr>
          <p:nvPr/>
        </p:nvPicPr>
        <p:blipFill>
          <a:blip r:embed="rId5" cstate="print"/>
          <a:srcRect/>
          <a:stretch>
            <a:fillRect/>
          </a:stretch>
        </p:blipFill>
        <p:spPr bwMode="auto">
          <a:xfrm>
            <a:off x="2057400" y="3886200"/>
            <a:ext cx="2076747" cy="2286000"/>
          </a:xfrm>
          <a:prstGeom prst="rect">
            <a:avLst/>
          </a:prstGeom>
          <a:noFill/>
          <a:ln w="28575">
            <a:solidFill>
              <a:schemeClr val="tx1"/>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086600" cy="18288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Guardrail Systems</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5538" name="Picture 2" descr="Portable Guardrail System"/>
          <p:cNvPicPr>
            <a:picLocks noChangeAspect="1" noChangeArrowheads="1"/>
          </p:cNvPicPr>
          <p:nvPr/>
        </p:nvPicPr>
        <p:blipFill>
          <a:blip r:embed="rId2" cstate="print"/>
          <a:srcRect t="6911"/>
          <a:stretch>
            <a:fillRect/>
          </a:stretch>
        </p:blipFill>
        <p:spPr bwMode="auto">
          <a:xfrm>
            <a:off x="2133600" y="2286000"/>
            <a:ext cx="6550431" cy="4105275"/>
          </a:xfrm>
          <a:prstGeom prst="roundRect">
            <a:avLst>
              <a:gd name="adj" fmla="val 10635"/>
            </a:avLst>
          </a:prstGeom>
          <a:ln w="28575">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1926.502(b)(3)</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normAutofit fontScale="92500" lnSpcReduction="10000"/>
          </a:bodyPr>
          <a:lstStyle/>
          <a:p>
            <a:r>
              <a:rPr lang="en-US" b="1" dirty="0" smtClean="0"/>
              <a:t>“Guardrail systems shall be capable of withstanding, without failure, a force of at least 200 pounds applied within 2 inches of the top edge, in any outward or downward direction, at any point along the top edge.”</a:t>
            </a:r>
          </a:p>
          <a:p>
            <a:pPr lvl="1"/>
            <a:r>
              <a:rPr lang="en-US" dirty="0" smtClean="0"/>
              <a:t>1926.502(d)(23) “Personal fall arrest systems shall not be attached to guardrail systems, nor shall they be attached to hoists except as specified in other subparts of this part.”</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7086600" cy="762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Guardrail Systems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1905000" y="990600"/>
            <a:ext cx="7086600" cy="609599"/>
          </a:xfrm>
        </p:spPr>
        <p:txBody>
          <a:bodyPr/>
          <a:lstStyle/>
          <a:p>
            <a:r>
              <a:rPr lang="en-US" dirty="0" smtClean="0"/>
              <a:t>Non-penetrating systems for roofs.</a:t>
            </a:r>
            <a:endParaRPr lang="en-US" dirty="0"/>
          </a:p>
        </p:txBody>
      </p:sp>
      <p:pic>
        <p:nvPicPr>
          <p:cNvPr id="1028" name="Picture 4" descr="http://cdn.simplifiedsafety.com/images/roof-railing-gallery/weighted-base-keeguard-contractor.jpg"/>
          <p:cNvPicPr>
            <a:picLocks noChangeAspect="1" noChangeArrowheads="1"/>
          </p:cNvPicPr>
          <p:nvPr/>
        </p:nvPicPr>
        <p:blipFill>
          <a:blip r:embed="rId2" cstate="print"/>
          <a:srcRect/>
          <a:stretch>
            <a:fillRect/>
          </a:stretch>
        </p:blipFill>
        <p:spPr bwMode="auto">
          <a:xfrm>
            <a:off x="5067587" y="4114800"/>
            <a:ext cx="3552180" cy="2362200"/>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30" name="Picture 6" descr="http://cdn.simplifiedsafety.com/images/roof-railing-gallery/roof-railing-angled.JPG"/>
          <p:cNvPicPr>
            <a:picLocks noChangeAspect="1" noChangeArrowheads="1"/>
          </p:cNvPicPr>
          <p:nvPr/>
        </p:nvPicPr>
        <p:blipFill>
          <a:blip r:embed="rId3" cstate="print"/>
          <a:srcRect/>
          <a:stretch>
            <a:fillRect/>
          </a:stretch>
        </p:blipFill>
        <p:spPr bwMode="auto">
          <a:xfrm>
            <a:off x="5105400" y="1600200"/>
            <a:ext cx="3535680" cy="2209800"/>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 name="Rectangle 6"/>
          <p:cNvSpPr/>
          <p:nvPr/>
        </p:nvSpPr>
        <p:spPr>
          <a:xfrm>
            <a:off x="1905000" y="2209800"/>
            <a:ext cx="2971800" cy="3785652"/>
          </a:xfrm>
          <a:prstGeom prst="rect">
            <a:avLst/>
          </a:prstGeom>
        </p:spPr>
        <p:txBody>
          <a:bodyPr wrap="square">
            <a:spAutoFit/>
          </a:bodyPr>
          <a:lstStyle/>
          <a:p>
            <a:r>
              <a:rPr lang="en-US" sz="2400" dirty="0" smtClean="0">
                <a:latin typeface="Arial" pitchFamily="34" charset="0"/>
                <a:cs typeface="Arial" pitchFamily="34" charset="0"/>
              </a:rPr>
              <a:t>Guardrail systems include a complete railing system with a top rail 42" high that can withstand a 200# outward force and a middle rail that can withstand a 150# outward force.</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7086600" cy="17526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Protection Required on All Openings and Edges.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05000" y="2423753"/>
            <a:ext cx="7239000" cy="443424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roofer95.com/images/3.jpg"/>
          <p:cNvPicPr>
            <a:picLocks noChangeAspect="1" noChangeArrowheads="1"/>
          </p:cNvPicPr>
          <p:nvPr/>
        </p:nvPicPr>
        <p:blipFill>
          <a:blip r:embed="rId2" cstate="print">
            <a:clrChange>
              <a:clrFrom>
                <a:srgbClr val="FFFFFF"/>
              </a:clrFrom>
              <a:clrTo>
                <a:srgbClr val="FFFFFF">
                  <a:alpha val="0"/>
                </a:srgbClr>
              </a:clrTo>
            </a:clrChange>
          </a:blip>
          <a:srcRect r="25271" b="39785"/>
          <a:stretch>
            <a:fillRect/>
          </a:stretch>
        </p:blipFill>
        <p:spPr bwMode="auto">
          <a:xfrm>
            <a:off x="1771650" y="228600"/>
            <a:ext cx="1812471" cy="1409700"/>
          </a:xfrm>
          <a:prstGeom prst="rect">
            <a:avLst/>
          </a:prstGeom>
          <a:noFill/>
        </p:spPr>
      </p:pic>
      <p:sp>
        <p:nvSpPr>
          <p:cNvPr id="2" name="Title 1"/>
          <p:cNvSpPr>
            <a:spLocks noGrp="1"/>
          </p:cNvSpPr>
          <p:nvPr>
            <p:ph type="title"/>
          </p:nvPr>
        </p:nvSpPr>
        <p:spPr>
          <a:xfrm>
            <a:off x="1828800" y="304800"/>
            <a:ext cx="7086600" cy="2286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Fall</a:t>
            </a:r>
            <a:br>
              <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Hazards</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1828800" y="2514600"/>
            <a:ext cx="6934200" cy="4343400"/>
          </a:xfrm>
        </p:spPr>
        <p:txBody>
          <a:bodyPr>
            <a:normAutofit/>
          </a:bodyPr>
          <a:lstStyle/>
          <a:p>
            <a:pPr>
              <a:lnSpc>
                <a:spcPct val="120000"/>
              </a:lnSpc>
              <a:buClr>
                <a:schemeClr val="tx1"/>
              </a:buClr>
              <a:buFont typeface="Wingdings" pitchFamily="2" charset="2"/>
              <a:buChar char="§"/>
            </a:pPr>
            <a:r>
              <a:rPr lang="en-US" dirty="0" smtClean="0"/>
              <a:t>Falls are one of the greatest hazards on construction sites and in the building maintenance fields.</a:t>
            </a:r>
          </a:p>
          <a:p>
            <a:pPr>
              <a:lnSpc>
                <a:spcPct val="120000"/>
              </a:lnSpc>
              <a:buFont typeface="Monotype Sorts" pitchFamily="2" charset="2"/>
              <a:buNone/>
            </a:pPr>
            <a:endParaRPr lang="en-US" sz="900" dirty="0" smtClean="0"/>
          </a:p>
          <a:p>
            <a:r>
              <a:rPr lang="en-US" dirty="0" smtClean="0"/>
              <a:t>Falls are the most common cause of death and injuries for workers, as they account for more than 33% of all construction deaths.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2667000" cy="62484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Fall Arrest System</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8612" name="Picture 4" descr="http://www.oshatrain.org/courses/images/805donningharness.jpg">
            <a:hlinkClick r:id="rId2"/>
          </p:cNvPr>
          <p:cNvPicPr>
            <a:picLocks noChangeAspect="1" noChangeArrowheads="1"/>
          </p:cNvPicPr>
          <p:nvPr/>
        </p:nvPicPr>
        <p:blipFill>
          <a:blip r:embed="rId3" cstate="print"/>
          <a:srcRect/>
          <a:stretch>
            <a:fillRect/>
          </a:stretch>
        </p:blipFill>
        <p:spPr bwMode="auto">
          <a:xfrm>
            <a:off x="4286025" y="304800"/>
            <a:ext cx="4857975" cy="6381751"/>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69342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ABC’S</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0419" name="Picture 3"/>
          <p:cNvPicPr>
            <a:picLocks noChangeAspect="1" noChangeArrowheads="1"/>
          </p:cNvPicPr>
          <p:nvPr/>
        </p:nvPicPr>
        <p:blipFill>
          <a:blip r:embed="rId2" cstate="print"/>
          <a:srcRect/>
          <a:stretch>
            <a:fillRect/>
          </a:stretch>
        </p:blipFill>
        <p:spPr bwMode="auto">
          <a:xfrm>
            <a:off x="2512472" y="1371600"/>
            <a:ext cx="5717128" cy="51816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7010400" cy="1295400"/>
          </a:xfrm>
        </p:spPr>
        <p:txBody>
          <a:bodyPr>
            <a:normAutofit fontScale="90000"/>
          </a:bodyPr>
          <a:lstStyle/>
          <a:p>
            <a:r>
              <a:rPr lang="en-US" sz="2400" dirty="0" smtClean="0">
                <a:latin typeface="Arial" pitchFamily="34" charset="0"/>
                <a:cs typeface="Arial" pitchFamily="34" charset="0"/>
              </a:rPr>
              <a:t>Personal fall arrest systems include body harnesses, a shock absorbing lanyard or retractor that safety limits free falls to 6', and a 5000# anchorage for each man.</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pic>
        <p:nvPicPr>
          <p:cNvPr id="17410" name="Picture 2" descr="http://www.thecuresafety.com/v/vspfiles/Photos%202/ABC%20guy.jpg"/>
          <p:cNvPicPr>
            <a:picLocks noChangeAspect="1" noChangeArrowheads="1"/>
          </p:cNvPicPr>
          <p:nvPr/>
        </p:nvPicPr>
        <p:blipFill>
          <a:blip r:embed="rId2" cstate="print"/>
          <a:srcRect/>
          <a:stretch>
            <a:fillRect/>
          </a:stretch>
        </p:blipFill>
        <p:spPr bwMode="auto">
          <a:xfrm>
            <a:off x="2286000" y="1409700"/>
            <a:ext cx="5905500" cy="54483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7086600" cy="7620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Fall Arrest Roof Anchors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Picture 2" descr="http://www.ferroanchors.com/images/RA-4.jpg"/>
          <p:cNvPicPr>
            <a:picLocks noChangeAspect="1" noChangeArrowheads="1"/>
          </p:cNvPicPr>
          <p:nvPr/>
        </p:nvPicPr>
        <p:blipFill>
          <a:blip r:embed="rId2" cstate="print"/>
          <a:srcRect t="18694" r="15278"/>
          <a:stretch>
            <a:fillRect/>
          </a:stretch>
        </p:blipFill>
        <p:spPr bwMode="auto">
          <a:xfrm>
            <a:off x="2743200" y="1295400"/>
            <a:ext cx="4648200" cy="2982687"/>
          </a:xfrm>
          <a:prstGeom prst="roundRect">
            <a:avLst>
              <a:gd name="adj" fmla="val 7536"/>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 name="Picture 2" descr="Roofing systems for fall protection and arrest when working at height"/>
          <p:cNvPicPr>
            <a:picLocks noChangeAspect="1" noChangeArrowheads="1"/>
          </p:cNvPicPr>
          <p:nvPr/>
        </p:nvPicPr>
        <p:blipFill>
          <a:blip r:embed="rId3" cstate="print"/>
          <a:srcRect r="15736"/>
          <a:stretch>
            <a:fillRect/>
          </a:stretch>
        </p:blipFill>
        <p:spPr bwMode="auto">
          <a:xfrm>
            <a:off x="3810000" y="4539179"/>
            <a:ext cx="4953000" cy="2014021"/>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7086600" cy="1524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Determining Proper Anchorage Points</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3314" name="Picture 2" descr="http://www.safetymanagementgroup.com/readwrite/FallDistance.jpg"/>
          <p:cNvPicPr>
            <a:picLocks noChangeAspect="1" noChangeArrowheads="1"/>
          </p:cNvPicPr>
          <p:nvPr/>
        </p:nvPicPr>
        <p:blipFill>
          <a:blip r:embed="rId2" cstate="print"/>
          <a:srcRect t="8660"/>
          <a:stretch>
            <a:fillRect/>
          </a:stretch>
        </p:blipFill>
        <p:spPr bwMode="auto">
          <a:xfrm>
            <a:off x="1905000" y="1851025"/>
            <a:ext cx="7036968" cy="4854575"/>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086600" cy="11430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Calculating Fall Distance</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Picture 2"/>
          <p:cNvPicPr>
            <a:picLocks noChangeAspect="1" noChangeArrowheads="1"/>
          </p:cNvPicPr>
          <p:nvPr/>
        </p:nvPicPr>
        <p:blipFill>
          <a:blip r:embed="rId2" cstate="print"/>
          <a:srcRect/>
          <a:stretch>
            <a:fillRect/>
          </a:stretch>
        </p:blipFill>
        <p:spPr bwMode="auto">
          <a:xfrm>
            <a:off x="3581400" y="1447800"/>
            <a:ext cx="3402206" cy="5133303"/>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7086600" cy="18288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Warning Lines Systems</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1506" name="Picture 2" descr="http://www.bluewater-mfg.com/images/permaline11_L.jpg"/>
          <p:cNvPicPr>
            <a:picLocks noChangeAspect="1" noChangeArrowheads="1"/>
          </p:cNvPicPr>
          <p:nvPr/>
        </p:nvPicPr>
        <p:blipFill>
          <a:blip r:embed="rId3" cstate="print"/>
          <a:srcRect/>
          <a:stretch>
            <a:fillRect/>
          </a:stretch>
        </p:blipFill>
        <p:spPr bwMode="auto">
          <a:xfrm>
            <a:off x="2233649" y="2133600"/>
            <a:ext cx="6529351" cy="4276725"/>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WARNING LINE SYSTEMS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normAutofit/>
          </a:bodyPr>
          <a:lstStyle/>
          <a:p>
            <a:r>
              <a:rPr lang="en-US" dirty="0" smtClean="0"/>
              <a:t>What Is A Warning Line System? </a:t>
            </a:r>
          </a:p>
          <a:p>
            <a:pPr lvl="1"/>
            <a:r>
              <a:rPr lang="en-US" dirty="0" smtClean="0"/>
              <a:t>A warning line system is a means of fall prevention that protects workers by roping off a work area with a flagged line at about waist level. </a:t>
            </a:r>
          </a:p>
          <a:p>
            <a:pPr lvl="1"/>
            <a:r>
              <a:rPr lang="en-US" dirty="0" smtClean="0"/>
              <a:t>The line is intended to warn workers when they are dangerously near the edges by providing a visible warning. </a:t>
            </a:r>
          </a:p>
          <a:p>
            <a:pPr lvl="1"/>
            <a:r>
              <a:rPr lang="en-US" dirty="0" smtClean="0"/>
              <a:t>There is also minor physical resistance to constrain workers. </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7086600" cy="11430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Warning Lines Systems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1905000" y="1447800"/>
            <a:ext cx="7086600" cy="3200401"/>
          </a:xfrm>
        </p:spPr>
        <p:txBody>
          <a:bodyPr>
            <a:normAutofit/>
          </a:bodyPr>
          <a:lstStyle/>
          <a:p>
            <a:pPr>
              <a:lnSpc>
                <a:spcPct val="120000"/>
              </a:lnSpc>
            </a:pPr>
            <a:r>
              <a:rPr lang="en-US" sz="2800" b="1" dirty="0" smtClean="0"/>
              <a:t>Warning line systems</a:t>
            </a:r>
            <a:r>
              <a:rPr lang="en-US" sz="2800" dirty="0" smtClean="0"/>
              <a:t> rope off edges with stands and flag lines 6 feet from edges and use a safety monitor for work within 6 feet of the edge.</a:t>
            </a:r>
            <a:br>
              <a:rPr lang="en-US" sz="2800" dirty="0" smtClean="0"/>
            </a:br>
            <a:endParaRPr lang="en-US" sz="2800" dirty="0"/>
          </a:p>
        </p:txBody>
      </p:sp>
      <p:pic>
        <p:nvPicPr>
          <p:cNvPr id="15364" name="Picture 4" descr="http://mobile.roofingtoolsforless.com/images/imgs_brushman/SAFETY-DIV-CONE.jpg"/>
          <p:cNvPicPr>
            <a:picLocks noChangeAspect="1" noChangeArrowheads="1"/>
          </p:cNvPicPr>
          <p:nvPr/>
        </p:nvPicPr>
        <p:blipFill>
          <a:blip r:embed="rId3" cstate="print"/>
          <a:srcRect l="20800" t="17600" r="21600" b="10400"/>
          <a:stretch>
            <a:fillRect/>
          </a:stretch>
        </p:blipFill>
        <p:spPr bwMode="auto">
          <a:xfrm>
            <a:off x="6400800" y="3524250"/>
            <a:ext cx="2423160" cy="3028950"/>
          </a:xfrm>
          <a:prstGeom prst="roundRect">
            <a:avLst>
              <a:gd name="adj" fmla="val 16667"/>
            </a:avLst>
          </a:prstGeom>
          <a:ln w="9525">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5366" name="Picture 6" descr="Warning Line System"/>
          <p:cNvPicPr>
            <a:picLocks noChangeAspect="1" noChangeArrowheads="1"/>
          </p:cNvPicPr>
          <p:nvPr/>
        </p:nvPicPr>
        <p:blipFill>
          <a:blip r:embed="rId4" cstate="print"/>
          <a:srcRect/>
          <a:stretch>
            <a:fillRect/>
          </a:stretch>
        </p:blipFill>
        <p:spPr bwMode="auto">
          <a:xfrm>
            <a:off x="2590800" y="3733800"/>
            <a:ext cx="3060823" cy="2829559"/>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pitchFamily="34" charset="0"/>
              </a:rPr>
              <a:t>Warning Line Systems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pitchFamily="34" charset="0"/>
            </a:endParaRPr>
          </a:p>
        </p:txBody>
      </p:sp>
      <p:sp>
        <p:nvSpPr>
          <p:cNvPr id="3" name="Content Placeholder 2"/>
          <p:cNvSpPr>
            <a:spLocks noGrp="1"/>
          </p:cNvSpPr>
          <p:nvPr>
            <p:ph idx="1"/>
          </p:nvPr>
        </p:nvSpPr>
        <p:spPr/>
        <p:txBody>
          <a:bodyPr>
            <a:normAutofit/>
          </a:bodyPr>
          <a:lstStyle/>
          <a:p>
            <a:r>
              <a:rPr lang="en-US" sz="2400" dirty="0" smtClean="0"/>
              <a:t>Warning line systems and their use shall comply with the following provisions:</a:t>
            </a:r>
          </a:p>
          <a:p>
            <a:pPr lvl="1"/>
            <a:r>
              <a:rPr lang="en-US" sz="2000" dirty="0" smtClean="0"/>
              <a:t>The warning line shall be erected around all sides of the roof work area.</a:t>
            </a:r>
          </a:p>
          <a:p>
            <a:pPr lvl="1"/>
            <a:r>
              <a:rPr lang="en-US" sz="2000" dirty="0" smtClean="0"/>
              <a:t>When mechanical equipment is </a:t>
            </a:r>
            <a:r>
              <a:rPr lang="en-US" sz="2000" b="1" i="1" dirty="0" smtClean="0"/>
              <a:t>not being used</a:t>
            </a:r>
            <a:r>
              <a:rPr lang="en-US" sz="2000" dirty="0" smtClean="0"/>
              <a:t>, the warning line shall be erected not less than 6 feet from the roof edge.”</a:t>
            </a:r>
          </a:p>
          <a:p>
            <a:pPr lvl="1"/>
            <a:r>
              <a:rPr lang="en-US" sz="2000" dirty="0" smtClean="0"/>
              <a:t>When mechanical equipment is </a:t>
            </a:r>
            <a:r>
              <a:rPr lang="en-US" sz="2000" b="1" i="1" dirty="0" smtClean="0"/>
              <a:t>being used</a:t>
            </a:r>
            <a:r>
              <a:rPr lang="en-US" sz="2000" dirty="0" smtClean="0"/>
              <a:t>, the warning line shall be erected not less than 6 feet from the roof edge which is parallel to the direction of mechanical equipment operation, and not less than 10 feet from the roof edge which is perpendicular to the direction of mechanical equipment operation </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7086600" cy="7620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Fall Hazards Statistics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2133600" y="3048000"/>
            <a:ext cx="4419600" cy="3352800"/>
          </a:xfrm>
        </p:spPr>
        <p:txBody>
          <a:bodyPr>
            <a:normAutofit/>
          </a:bodyPr>
          <a:lstStyle/>
          <a:p>
            <a:pPr>
              <a:lnSpc>
                <a:spcPct val="150000"/>
              </a:lnSpc>
            </a:pPr>
            <a:r>
              <a:rPr lang="en-US" sz="2000" dirty="0" smtClean="0"/>
              <a:t>From 2008 to 2010, the largest number of fatal falls (579 deaths) in construction occurred among Specialty Trade Contractors</a:t>
            </a:r>
          </a:p>
          <a:p>
            <a:pPr>
              <a:lnSpc>
                <a:spcPct val="150000"/>
              </a:lnSpc>
            </a:pPr>
            <a:r>
              <a:rPr lang="en-US" sz="2000" dirty="0" smtClean="0"/>
              <a:t>In 2010, falls led to 18,130 nonfatal injuries resulting in days away from work.</a:t>
            </a:r>
            <a:endParaRPr lang="en-US" sz="2000" dirty="0"/>
          </a:p>
        </p:txBody>
      </p:sp>
      <p:pic>
        <p:nvPicPr>
          <p:cNvPr id="4" name="Picture 6" descr="Photos 32706 196"/>
          <p:cNvPicPr>
            <a:picLocks noChangeAspect="1" noChangeArrowheads="1"/>
          </p:cNvPicPr>
          <p:nvPr/>
        </p:nvPicPr>
        <p:blipFill>
          <a:blip r:embed="rId2" cstate="print"/>
          <a:srcRect l="36792" r="16510"/>
          <a:stretch>
            <a:fillRect/>
          </a:stretch>
        </p:blipFill>
        <p:spPr bwMode="auto">
          <a:xfrm>
            <a:off x="7181011" y="2514601"/>
            <a:ext cx="1333740" cy="1752600"/>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 name="Content Placeholder 2"/>
          <p:cNvSpPr txBox="1">
            <a:spLocks/>
          </p:cNvSpPr>
          <p:nvPr/>
        </p:nvSpPr>
        <p:spPr>
          <a:xfrm>
            <a:off x="1905000" y="990600"/>
            <a:ext cx="6781800" cy="106679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20000"/>
              </a:lnSpc>
              <a:spcBef>
                <a:spcPct val="20000"/>
              </a:spcBef>
              <a:spcAft>
                <a:spcPts val="0"/>
              </a:spcAft>
              <a:buClr>
                <a:schemeClr val="tx1"/>
              </a:buClr>
              <a:buSzTx/>
              <a:buFont typeface="Wingdings" pitchFamily="2" charset="2"/>
              <a:buChar char="ü"/>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Each year workers die from falls.</a:t>
            </a:r>
          </a:p>
          <a:p>
            <a:pPr marL="342900" marR="0" lvl="0" indent="-342900" algn="l" defTabSz="914400" rtl="0" eaLnBrk="1" fontAlgn="auto" latinLnBrk="0" hangingPunct="1">
              <a:lnSpc>
                <a:spcPct val="120000"/>
              </a:lnSpc>
              <a:spcBef>
                <a:spcPct val="20000"/>
              </a:spcBef>
              <a:spcAft>
                <a:spcPts val="0"/>
              </a:spcAft>
              <a:buClr>
                <a:schemeClr val="tx1"/>
              </a:buClr>
              <a:buSzTx/>
              <a:buFont typeface="Wingdings" pitchFamily="2" charset="2"/>
              <a:buChar char="ü"/>
              <a:tabLst/>
              <a:defRPr/>
            </a:pPr>
            <a:r>
              <a:rPr lang="en-US" sz="2400" dirty="0" smtClean="0">
                <a:latin typeface="Arial" pitchFamily="34" charset="0"/>
                <a:cs typeface="Arial" pitchFamily="34" charset="0"/>
              </a:rPr>
              <a:t>Overall, 6,858 construction workers died from fall injuries between 1992 and 2010, about 360 deaths annually.</a:t>
            </a:r>
            <a:endParaRPr kumimoji="0" lang="en-US" sz="24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pic>
        <p:nvPicPr>
          <p:cNvPr id="36866" name="Picture 2" descr="http://media.summitmedicalgroup.com/media/db/relayhealth-images/crutches_2.jpg"/>
          <p:cNvPicPr>
            <a:picLocks noChangeAspect="1" noChangeArrowheads="1"/>
          </p:cNvPicPr>
          <p:nvPr/>
        </p:nvPicPr>
        <p:blipFill>
          <a:blip r:embed="rId3" cstate="print">
            <a:clrChange>
              <a:clrFrom>
                <a:srgbClr val="FFFFFF"/>
              </a:clrFrom>
              <a:clrTo>
                <a:srgbClr val="FFFFFF">
                  <a:alpha val="0"/>
                </a:srgbClr>
              </a:clrTo>
            </a:clrChange>
          </a:blip>
          <a:srcRect l="62545" t="52994" r="8423" b="17930"/>
          <a:stretch>
            <a:fillRect/>
          </a:stretch>
        </p:blipFill>
        <p:spPr bwMode="auto">
          <a:xfrm>
            <a:off x="6400800" y="4572000"/>
            <a:ext cx="1632857" cy="2116666"/>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7086600" cy="9144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pitchFamily="34" charset="0"/>
              </a:rPr>
              <a:t>Warning Line Systems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pitchFamily="34" charset="0"/>
            </a:endParaRPr>
          </a:p>
        </p:txBody>
      </p:sp>
      <p:sp>
        <p:nvSpPr>
          <p:cNvPr id="3" name="Content Placeholder 2"/>
          <p:cNvSpPr>
            <a:spLocks noGrp="1"/>
          </p:cNvSpPr>
          <p:nvPr>
            <p:ph idx="1"/>
          </p:nvPr>
        </p:nvSpPr>
        <p:spPr>
          <a:xfrm>
            <a:off x="1828800" y="1143000"/>
            <a:ext cx="7086600" cy="2667000"/>
          </a:xfrm>
        </p:spPr>
        <p:txBody>
          <a:bodyPr>
            <a:normAutofit/>
          </a:bodyPr>
          <a:lstStyle/>
          <a:p>
            <a:r>
              <a:rPr lang="en-US" sz="2800" dirty="0" smtClean="0"/>
              <a:t>Warning lines shall consist of ropes, wires, or chains, and supporting stanchions erected as follows:”</a:t>
            </a:r>
          </a:p>
          <a:p>
            <a:pPr lvl="1"/>
            <a:r>
              <a:rPr lang="en-US" sz="2400" dirty="0" smtClean="0"/>
              <a:t>The rope, wire or chain shall be flagged at not more than 6-foot intervals with high-visibility material:”</a:t>
            </a:r>
          </a:p>
          <a:p>
            <a:endParaRPr lang="en-US" sz="2000" dirty="0"/>
          </a:p>
        </p:txBody>
      </p:sp>
      <p:pic>
        <p:nvPicPr>
          <p:cNvPr id="4" name="Picture 2" descr="http://www.bluewater-mfg.com/images/permaline11_L.jpg"/>
          <p:cNvPicPr>
            <a:picLocks noChangeAspect="1" noChangeArrowheads="1"/>
          </p:cNvPicPr>
          <p:nvPr/>
        </p:nvPicPr>
        <p:blipFill>
          <a:blip r:embed="rId2" cstate="print"/>
          <a:srcRect/>
          <a:stretch>
            <a:fillRect/>
          </a:stretch>
        </p:blipFill>
        <p:spPr bwMode="auto">
          <a:xfrm>
            <a:off x="3581400" y="3810000"/>
            <a:ext cx="4071756" cy="2667000"/>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7086600" cy="6858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Some guidelines: </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1828800" y="1295400"/>
            <a:ext cx="7086600" cy="5287963"/>
          </a:xfrm>
        </p:spPr>
        <p:txBody>
          <a:bodyPr>
            <a:noAutofit/>
          </a:bodyPr>
          <a:lstStyle/>
          <a:p>
            <a:pPr>
              <a:lnSpc>
                <a:spcPct val="120000"/>
              </a:lnSpc>
            </a:pPr>
            <a:r>
              <a:rPr lang="en-US" sz="2000" dirty="0" smtClean="0"/>
              <a:t>A warning line system is used for relatively large, open elevated areas. </a:t>
            </a:r>
          </a:p>
          <a:p>
            <a:pPr>
              <a:lnSpc>
                <a:spcPct val="120000"/>
              </a:lnSpc>
            </a:pPr>
            <a:r>
              <a:rPr lang="en-US" sz="2000" dirty="0" smtClean="0"/>
              <a:t>The warning line warns workers to stay a safe distance away from fall hazards, such as a leading edge or roofline. </a:t>
            </a:r>
          </a:p>
          <a:p>
            <a:pPr>
              <a:lnSpc>
                <a:spcPct val="120000"/>
              </a:lnSpc>
            </a:pPr>
            <a:r>
              <a:rPr lang="en-US" sz="2000" dirty="0" smtClean="0"/>
              <a:t>These systems consist of ropes, wires, or chains. </a:t>
            </a:r>
          </a:p>
          <a:p>
            <a:pPr>
              <a:lnSpc>
                <a:spcPct val="120000"/>
              </a:lnSpc>
            </a:pPr>
            <a:r>
              <a:rPr lang="en-US" sz="2000" b="1" i="1" dirty="0" smtClean="0"/>
              <a:t>The material selected must have a minimum tensile strength of 500 pounds. However, it is not meant to support the weight of someone leaning or falling against it. </a:t>
            </a:r>
          </a:p>
          <a:p>
            <a:pPr>
              <a:lnSpc>
                <a:spcPct val="120000"/>
              </a:lnSpc>
            </a:pPr>
            <a:r>
              <a:rPr lang="en-US" sz="2000" dirty="0" smtClean="0"/>
              <a:t>The warning line must be flagged every 6 feet or less with high-visibility material so that workers can easily see the line.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7086600" cy="10668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more guidelines….. </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1828800" y="1600200"/>
            <a:ext cx="7086600" cy="4983163"/>
          </a:xfrm>
        </p:spPr>
        <p:txBody>
          <a:bodyPr>
            <a:noAutofit/>
          </a:bodyPr>
          <a:lstStyle/>
          <a:p>
            <a:pPr>
              <a:lnSpc>
                <a:spcPct val="120000"/>
              </a:lnSpc>
            </a:pPr>
            <a:r>
              <a:rPr lang="en-US" sz="2000" dirty="0" smtClean="0"/>
              <a:t>The warning line must be not less than 34 inches above the working surface at the lowest sag point, and no more than 39 inches above the surface at the high point. </a:t>
            </a:r>
          </a:p>
          <a:p>
            <a:pPr>
              <a:lnSpc>
                <a:spcPct val="120000"/>
              </a:lnSpc>
            </a:pPr>
            <a:r>
              <a:rPr lang="en-US" sz="2000" dirty="0" smtClean="0"/>
              <a:t>The line must be erected around all sides of a roof work area, at least 6 feet from the edge. </a:t>
            </a:r>
          </a:p>
          <a:p>
            <a:pPr>
              <a:lnSpc>
                <a:spcPct val="120000"/>
              </a:lnSpc>
            </a:pPr>
            <a:r>
              <a:rPr lang="en-US" sz="2000" dirty="0" smtClean="0"/>
              <a:t>Stanchions must not tip over easily – they should be able to resist a force of at least 16 pounds after being rigged with the warning line. </a:t>
            </a:r>
          </a:p>
          <a:p>
            <a:pPr>
              <a:lnSpc>
                <a:spcPct val="120000"/>
              </a:lnSpc>
            </a:pPr>
            <a:r>
              <a:rPr lang="en-US" sz="2000" dirty="0" smtClean="0"/>
              <a:t>Workers must be trained to stay out of the unprotected area beyond the warning line. </a:t>
            </a:r>
          </a:p>
          <a:p>
            <a:pPr>
              <a:lnSpc>
                <a:spcPct val="120000"/>
              </a:lnSpc>
            </a:pPr>
            <a:r>
              <a:rPr lang="en-US" sz="2000" dirty="0" smtClean="0"/>
              <a:t>Work that must be done outside the warning line requires another kind of fall arrest system to be put in place. </a:t>
            </a:r>
          </a:p>
          <a:p>
            <a:pPr>
              <a:lnSpc>
                <a:spcPct val="120000"/>
              </a:lnSpc>
            </a:pPr>
            <a:endParaRPr lang="en-US" sz="20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7086600" cy="7620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WARNING LINE LAYOUT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TextBox 5"/>
          <p:cNvSpPr txBox="1"/>
          <p:nvPr/>
        </p:nvSpPr>
        <p:spPr>
          <a:xfrm>
            <a:off x="6400800" y="1219200"/>
            <a:ext cx="884473" cy="646331"/>
          </a:xfrm>
          <a:prstGeom prst="rect">
            <a:avLst/>
          </a:prstGeom>
          <a:noFill/>
        </p:spPr>
        <p:txBody>
          <a:bodyPr wrap="none" rtlCol="0">
            <a:spAutoFit/>
          </a:bodyPr>
          <a:lstStyle/>
          <a:p>
            <a:r>
              <a:rPr lang="en-US" dirty="0" smtClean="0"/>
              <a:t>ACCESS</a:t>
            </a:r>
          </a:p>
          <a:p>
            <a:pPr algn="ctr"/>
            <a:r>
              <a:rPr lang="en-US" dirty="0" smtClean="0"/>
              <a:t>POINT</a:t>
            </a:r>
            <a:endParaRPr lang="en-US" dirty="0"/>
          </a:p>
        </p:txBody>
      </p:sp>
      <p:sp>
        <p:nvSpPr>
          <p:cNvPr id="7" name="TextBox 6"/>
          <p:cNvSpPr txBox="1"/>
          <p:nvPr/>
        </p:nvSpPr>
        <p:spPr>
          <a:xfrm>
            <a:off x="1828800" y="1219200"/>
            <a:ext cx="1712456" cy="369332"/>
          </a:xfrm>
          <a:prstGeom prst="rect">
            <a:avLst/>
          </a:prstGeom>
          <a:noFill/>
        </p:spPr>
        <p:txBody>
          <a:bodyPr wrap="square" rtlCol="0">
            <a:spAutoFit/>
          </a:bodyPr>
          <a:lstStyle/>
          <a:p>
            <a:r>
              <a:rPr lang="en-US" dirty="0" smtClean="0"/>
              <a:t>WARNING LINES</a:t>
            </a:r>
            <a:endParaRPr lang="en-US" dirty="0"/>
          </a:p>
        </p:txBody>
      </p:sp>
      <p:cxnSp>
        <p:nvCxnSpPr>
          <p:cNvPr id="16" name="Straight Connector 15"/>
          <p:cNvCxnSpPr/>
          <p:nvPr/>
        </p:nvCxnSpPr>
        <p:spPr>
          <a:xfrm>
            <a:off x="1994202" y="2209800"/>
            <a:ext cx="0" cy="350520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1981200" y="2209800"/>
            <a:ext cx="7086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1"/>
          </p:cNvCxnSpPr>
          <p:nvPr/>
        </p:nvCxnSpPr>
        <p:spPr>
          <a:xfrm flipH="1">
            <a:off x="5943600" y="1542366"/>
            <a:ext cx="457200" cy="2864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2"/>
          </p:cNvCxnSpPr>
          <p:nvPr/>
        </p:nvCxnSpPr>
        <p:spPr>
          <a:xfrm>
            <a:off x="2685028" y="1588532"/>
            <a:ext cx="210572" cy="3926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828800" y="5858470"/>
            <a:ext cx="7086600" cy="923330"/>
          </a:xfrm>
          <a:prstGeom prst="rect">
            <a:avLst/>
          </a:prstGeom>
          <a:noFill/>
        </p:spPr>
        <p:txBody>
          <a:bodyPr wrap="square" rtlCol="0">
            <a:spAutoFit/>
          </a:bodyPr>
          <a:lstStyle/>
          <a:p>
            <a:pPr algn="ctr"/>
            <a:r>
              <a:rPr lang="en-US" b="1" dirty="0" smtClean="0">
                <a:latin typeface="Arial" pitchFamily="34" charset="0"/>
                <a:cs typeface="Arial" pitchFamily="34" charset="0"/>
              </a:rPr>
              <a:t>WARNING LINES MUST BE CLEARLY MARKED AND 6 FEET FROM EDGE OF ROOF AT ALL OPEN AREAS OVER 5 FEET HIGH AND A MINIMUM OF 39 TO 42 INCHES HIGH.</a:t>
            </a:r>
            <a:endParaRPr lang="en-US" b="1" dirty="0">
              <a:latin typeface="Arial" pitchFamily="34" charset="0"/>
              <a:cs typeface="Arial" pitchFamily="34" charset="0"/>
            </a:endParaRPr>
          </a:p>
        </p:txBody>
      </p:sp>
      <p:pic>
        <p:nvPicPr>
          <p:cNvPr id="1026" name="Picture 2"/>
          <p:cNvPicPr>
            <a:picLocks noChangeAspect="1" noChangeArrowheads="1"/>
          </p:cNvPicPr>
          <p:nvPr/>
        </p:nvPicPr>
        <p:blipFill>
          <a:blip r:embed="rId2" cstate="print">
            <a:clrChange>
              <a:clrFrom>
                <a:srgbClr val="99BD90"/>
              </a:clrFrom>
              <a:clrTo>
                <a:srgbClr val="99BD90">
                  <a:alpha val="0"/>
                </a:srgbClr>
              </a:clrTo>
            </a:clrChange>
          </a:blip>
          <a:srcRect l="3717" t="6557" r="3106"/>
          <a:stretch>
            <a:fillRect/>
          </a:stretch>
        </p:blipFill>
        <p:spPr bwMode="auto">
          <a:xfrm>
            <a:off x="2057400" y="1600200"/>
            <a:ext cx="6858000" cy="4343400"/>
          </a:xfrm>
          <a:prstGeom prst="rect">
            <a:avLst/>
          </a:prstGeom>
          <a:noFill/>
          <a:ln w="9525">
            <a:noFill/>
            <a:miter lim="800000"/>
            <a:headEnd/>
            <a:tailEnd/>
          </a:ln>
        </p:spPr>
      </p:pic>
      <p:sp>
        <p:nvSpPr>
          <p:cNvPr id="14" name="TextBox 13"/>
          <p:cNvSpPr txBox="1"/>
          <p:nvPr/>
        </p:nvSpPr>
        <p:spPr>
          <a:xfrm>
            <a:off x="4572000" y="2133600"/>
            <a:ext cx="1231812" cy="923330"/>
          </a:xfrm>
          <a:prstGeom prst="rect">
            <a:avLst/>
          </a:prstGeom>
          <a:noFill/>
        </p:spPr>
        <p:txBody>
          <a:bodyPr wrap="none" rtlCol="0">
            <a:spAutoFit/>
          </a:bodyPr>
          <a:lstStyle/>
          <a:p>
            <a:r>
              <a:rPr lang="en-US" b="1" dirty="0" smtClean="0"/>
              <a:t>ROOF</a:t>
            </a:r>
          </a:p>
          <a:p>
            <a:r>
              <a:rPr lang="en-US" b="1" dirty="0" smtClean="0"/>
              <a:t>     WORK</a:t>
            </a:r>
          </a:p>
          <a:p>
            <a:r>
              <a:rPr lang="en-US" b="1" dirty="0" smtClean="0"/>
              <a:t>          AREA</a:t>
            </a:r>
            <a:endParaRPr lang="en-US" b="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SAFETY MONITORS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050" name="Picture 2" descr="http://www.taylorroof.com/wp-content/uploads/2011/05/safety-02-300x225.jpg"/>
          <p:cNvPicPr>
            <a:picLocks noChangeAspect="1" noChangeArrowheads="1"/>
          </p:cNvPicPr>
          <p:nvPr/>
        </p:nvPicPr>
        <p:blipFill>
          <a:blip r:embed="rId2" cstate="print"/>
          <a:srcRect/>
          <a:stretch>
            <a:fillRect/>
          </a:stretch>
        </p:blipFill>
        <p:spPr bwMode="auto">
          <a:xfrm>
            <a:off x="2438400" y="1600200"/>
            <a:ext cx="6400800" cy="4800600"/>
          </a:xfrm>
          <a:prstGeom prst="roundRect">
            <a:avLst>
              <a:gd name="adj" fmla="val 8915"/>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7086600" cy="16764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OSHA</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1926.501(b)(10)</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1828800" y="2057400"/>
            <a:ext cx="7086600" cy="4525963"/>
          </a:xfrm>
        </p:spPr>
        <p:txBody>
          <a:bodyPr>
            <a:normAutofit lnSpcReduction="10000"/>
          </a:bodyPr>
          <a:lstStyle/>
          <a:p>
            <a:r>
              <a:rPr lang="en-US" dirty="0" smtClean="0"/>
              <a:t>A combination of a </a:t>
            </a:r>
            <a:r>
              <a:rPr lang="en-US" b="1" i="1" dirty="0" smtClean="0"/>
              <a:t>warning line system and safety monitoring system</a:t>
            </a:r>
            <a:r>
              <a:rPr lang="en-US" i="1" dirty="0" smtClean="0"/>
              <a:t> </a:t>
            </a:r>
            <a:r>
              <a:rPr lang="en-US" dirty="0" smtClean="0"/>
              <a:t>can be used for roofing work on low-slope (4:12 or less) roofs. </a:t>
            </a:r>
          </a:p>
          <a:p>
            <a:r>
              <a:rPr lang="en-US" dirty="0" smtClean="0"/>
              <a:t>Or, on roofs 50-feet (15.25 m) or less in width, the use of a safety monitoring system without a warning line system is permitted. </a:t>
            </a: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7086600" cy="6858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Safety Monitoring Systems</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1828800" y="990600"/>
            <a:ext cx="7086600" cy="5592763"/>
          </a:xfrm>
        </p:spPr>
        <p:txBody>
          <a:bodyPr>
            <a:normAutofit/>
          </a:bodyPr>
          <a:lstStyle/>
          <a:p>
            <a:pPr marL="457200" indent="-457200">
              <a:buFont typeface="+mj-lt"/>
              <a:buAutoNum type="arabicPeriod"/>
            </a:pPr>
            <a:r>
              <a:rPr lang="en-US" sz="2000" dirty="0" smtClean="0"/>
              <a:t>The employer shall designate a competent person to monitor the safety of other employees and the employer shall ensure that the safety monitor complies with the following requirements.</a:t>
            </a:r>
          </a:p>
          <a:p>
            <a:pPr marL="457200" indent="-457200">
              <a:buFont typeface="+mj-lt"/>
              <a:buAutoNum type="arabicPeriod"/>
            </a:pPr>
            <a:r>
              <a:rPr lang="en-US" sz="2000" dirty="0" smtClean="0"/>
              <a:t>The safety monitor shall be competent to recognize fall hazards.</a:t>
            </a:r>
          </a:p>
          <a:p>
            <a:pPr marL="457200" indent="-457200">
              <a:buFont typeface="+mj-lt"/>
              <a:buAutoNum type="arabicPeriod"/>
            </a:pPr>
            <a:r>
              <a:rPr lang="en-US" sz="2000" dirty="0" smtClean="0"/>
              <a:t>The safety monitor shall warn the employee when it appears that the employee is unaware of a fall hazard or is acting in an unsafe manner:</a:t>
            </a:r>
          </a:p>
          <a:p>
            <a:pPr marL="457200" indent="-457200">
              <a:buFont typeface="+mj-lt"/>
              <a:buAutoNum type="arabicPeriod"/>
            </a:pPr>
            <a:r>
              <a:rPr lang="en-US" sz="2000" dirty="0" smtClean="0"/>
              <a:t>The safety monitor shall be on the same walking/working surface and within visual sighting distance of the employee being monitored:</a:t>
            </a:r>
          </a:p>
          <a:p>
            <a:pPr marL="457200" indent="-457200">
              <a:buFont typeface="+mj-lt"/>
              <a:buAutoNum type="arabicPeriod"/>
            </a:pPr>
            <a:r>
              <a:rPr lang="en-US" sz="2000" dirty="0" smtClean="0"/>
              <a:t>The safety monitor shall be close enough to communicate orally with the employee, and;</a:t>
            </a:r>
          </a:p>
          <a:p>
            <a:pPr marL="457200" indent="-457200">
              <a:buFont typeface="+mj-lt"/>
              <a:buAutoNum type="arabicPeriod"/>
            </a:pPr>
            <a:r>
              <a:rPr lang="en-US" sz="2000" dirty="0" smtClean="0"/>
              <a:t>The safety monitor shall not have other responsibilities which could take the monitor’s attention from the monitoring function.</a:t>
            </a:r>
          </a:p>
          <a:p>
            <a:pPr marL="457200" indent="-457200">
              <a:buFont typeface="+mj-lt"/>
              <a:buAutoNum type="arabicPeriod"/>
            </a:pPr>
            <a:endParaRPr lang="en-US" sz="2000" dirty="0" smtClean="0"/>
          </a:p>
          <a:p>
            <a:pPr marL="457200" indent="-457200">
              <a:buFont typeface="+mj-lt"/>
              <a:buAutoNum type="arabicPeriod"/>
            </a:pPr>
            <a:endParaRPr lang="en-US" sz="20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Safety Monitor</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normAutofit fontScale="77500" lnSpcReduction="20000"/>
          </a:bodyPr>
          <a:lstStyle/>
          <a:p>
            <a:pPr>
              <a:lnSpc>
                <a:spcPct val="120000"/>
              </a:lnSpc>
            </a:pPr>
            <a:r>
              <a:rPr lang="en-US" dirty="0" smtClean="0"/>
              <a:t>Workers can use a safety monitor system in conjunction with a warning line system with a low slope roof (4:12 vertical to horizontal, or less), </a:t>
            </a:r>
            <a:r>
              <a:rPr lang="en-US" i="1" dirty="0" smtClean="0"/>
              <a:t>under 50 feet or less in width</a:t>
            </a:r>
            <a:r>
              <a:rPr lang="en-US" dirty="0" smtClean="0"/>
              <a:t>. </a:t>
            </a:r>
          </a:p>
          <a:p>
            <a:pPr>
              <a:lnSpc>
                <a:spcPct val="120000"/>
              </a:lnSpc>
            </a:pPr>
            <a:r>
              <a:rPr lang="en-US" dirty="0" smtClean="0"/>
              <a:t>The safety monitor must be a competent person and have no other duties that could interfere with their responsibility. </a:t>
            </a:r>
          </a:p>
          <a:p>
            <a:pPr>
              <a:lnSpc>
                <a:spcPct val="120000"/>
              </a:lnSpc>
            </a:pPr>
            <a:r>
              <a:rPr lang="en-US" dirty="0" smtClean="0"/>
              <a:t>They are required to work on the same level as the work being performed, and close enough to workers for direct monitoring (visual) and for verbal communication.</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How to protect workers from fall hazards: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1828800" y="1600201"/>
            <a:ext cx="7086600" cy="1447800"/>
          </a:xfrm>
        </p:spPr>
        <p:txBody>
          <a:bodyPr>
            <a:normAutofit fontScale="70000" lnSpcReduction="20000"/>
          </a:bodyPr>
          <a:lstStyle/>
          <a:p>
            <a:pPr>
              <a:lnSpc>
                <a:spcPct val="120000"/>
              </a:lnSpc>
            </a:pPr>
            <a:r>
              <a:rPr lang="en-US" dirty="0" smtClean="0"/>
              <a:t>The </a:t>
            </a:r>
            <a:r>
              <a:rPr lang="en-US" b="1" dirty="0" smtClean="0"/>
              <a:t>most effective</a:t>
            </a:r>
            <a:r>
              <a:rPr lang="en-US" dirty="0" smtClean="0"/>
              <a:t> way to protect workers from falls is to eliminate the fall hazard. If this is not feasible, the employer is required to use at least one of the following:</a:t>
            </a:r>
            <a:endParaRPr lang="en-US" dirty="0"/>
          </a:p>
        </p:txBody>
      </p:sp>
      <p:pic>
        <p:nvPicPr>
          <p:cNvPr id="10242" name="Picture 2" descr="elimination, guardrails, fall restraint, fall arrest, other acceptable systems"/>
          <p:cNvPicPr>
            <a:picLocks noChangeAspect="1" noChangeArrowheads="1"/>
          </p:cNvPicPr>
          <p:nvPr/>
        </p:nvPicPr>
        <p:blipFill>
          <a:blip r:embed="rId2" cstate="print"/>
          <a:srcRect/>
          <a:stretch>
            <a:fillRect/>
          </a:stretch>
        </p:blipFill>
        <p:spPr bwMode="auto">
          <a:xfrm>
            <a:off x="1981200" y="3048000"/>
            <a:ext cx="7012270" cy="3810000"/>
          </a:xfrm>
          <a:prstGeom prst="rect">
            <a:avLst/>
          </a:prstGeom>
          <a:noFill/>
        </p:spPr>
      </p:pic>
      <p:pic>
        <p:nvPicPr>
          <p:cNvPr id="5" name="Picture 2" descr="http://www.roofer95.com/images/3.jpg"/>
          <p:cNvPicPr>
            <a:picLocks noChangeAspect="1" noChangeArrowheads="1"/>
          </p:cNvPicPr>
          <p:nvPr/>
        </p:nvPicPr>
        <p:blipFill>
          <a:blip r:embed="rId3" cstate="print">
            <a:clrChange>
              <a:clrFrom>
                <a:srgbClr val="FFFFFF"/>
              </a:clrFrom>
              <a:clrTo>
                <a:srgbClr val="FFFFFF">
                  <a:alpha val="0"/>
                </a:srgbClr>
              </a:clrTo>
            </a:clrChange>
          </a:blip>
          <a:srcRect r="25869" b="39200"/>
          <a:stretch>
            <a:fillRect/>
          </a:stretch>
        </p:blipFill>
        <p:spPr bwMode="auto">
          <a:xfrm flipH="1">
            <a:off x="7010400" y="3152775"/>
            <a:ext cx="2133600" cy="144780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7086600" cy="1905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Other forms of fall protection systems include:</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1981200" y="2514600"/>
            <a:ext cx="7162800" cy="4068763"/>
          </a:xfrm>
        </p:spPr>
        <p:txBody>
          <a:bodyPr>
            <a:normAutofit/>
          </a:bodyPr>
          <a:lstStyle/>
          <a:p>
            <a:r>
              <a:rPr lang="en-US" sz="2800" dirty="0" smtClean="0"/>
              <a:t>Guardrail Systems – 1926.502(b),</a:t>
            </a:r>
          </a:p>
          <a:p>
            <a:r>
              <a:rPr lang="en-US" sz="2800" dirty="0" smtClean="0"/>
              <a:t>Safety Net Systems – 1926.502(c),</a:t>
            </a:r>
          </a:p>
          <a:p>
            <a:r>
              <a:rPr lang="en-US" sz="2800" dirty="0" smtClean="0"/>
              <a:t>Warning Line Systems – 1926.502(f),</a:t>
            </a:r>
          </a:p>
          <a:p>
            <a:r>
              <a:rPr lang="en-US" sz="2800" dirty="0" smtClean="0"/>
              <a:t>Controlled Access Zones – 1926.502(g),</a:t>
            </a:r>
          </a:p>
          <a:p>
            <a:r>
              <a:rPr lang="en-US" sz="2800" dirty="0" smtClean="0"/>
              <a:t>Safety Monitor Systems – 1926.502(h),</a:t>
            </a:r>
          </a:p>
          <a:p>
            <a:r>
              <a:rPr lang="en-US" sz="2800" dirty="0" smtClean="0"/>
              <a:t>Hole Covers – 1926.502(</a:t>
            </a:r>
            <a:r>
              <a:rPr lang="en-US" sz="2800" dirty="0" err="1" smtClean="0"/>
              <a:t>i</a:t>
            </a:r>
            <a:r>
              <a:rPr lang="en-US" sz="2800" dirty="0" smtClean="0"/>
              <a:t>).</a:t>
            </a:r>
          </a:p>
          <a:p>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7086600" cy="16764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Causes of Fatalities from Falls 2008-2010 Total</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(All Types of Workers)</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pic>
        <p:nvPicPr>
          <p:cNvPr id="1026" name="Picture 2"/>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1769623" y="2362200"/>
            <a:ext cx="7374377" cy="4291014"/>
          </a:xfrm>
          <a:prstGeom prst="rect">
            <a:avLst/>
          </a:prstGeom>
          <a:noFill/>
          <a:ln w="9525">
            <a:noFill/>
            <a:miter lim="800000"/>
            <a:headEnd/>
            <a:tailEnd/>
          </a:ln>
        </p:spPr>
      </p:pic>
      <p:sp>
        <p:nvSpPr>
          <p:cNvPr id="4" name="Oval 3"/>
          <p:cNvSpPr/>
          <p:nvPr/>
        </p:nvSpPr>
        <p:spPr>
          <a:xfrm>
            <a:off x="7543800" y="2771775"/>
            <a:ext cx="12192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391400" y="5791200"/>
            <a:ext cx="13716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rtoon"/>
          <p:cNvPicPr>
            <a:picLocks noChangeAspect="1" noChangeArrowheads="1"/>
          </p:cNvPicPr>
          <p:nvPr/>
        </p:nvPicPr>
        <p:blipFill>
          <a:blip r:embed="rId2" cstate="print"/>
          <a:srcRect/>
          <a:stretch>
            <a:fillRect/>
          </a:stretch>
        </p:blipFill>
        <p:spPr bwMode="auto">
          <a:xfrm>
            <a:off x="1998968" y="1219200"/>
            <a:ext cx="6928337" cy="5352257"/>
          </a:xfrm>
          <a:prstGeom prst="rect">
            <a:avLst/>
          </a:prstGeom>
          <a:noFill/>
          <a:ln w="57150">
            <a:solidFill>
              <a:srgbClr val="000000"/>
            </a:solidFill>
            <a:miter lim="800000"/>
            <a:headEnd/>
            <a:tailEnd/>
          </a:ln>
        </p:spPr>
      </p:pic>
      <p:sp>
        <p:nvSpPr>
          <p:cNvPr id="6" name="Rectangle 5"/>
          <p:cNvSpPr/>
          <p:nvPr/>
        </p:nvSpPr>
        <p:spPr>
          <a:xfrm>
            <a:off x="1981200" y="152400"/>
            <a:ext cx="70104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This is not Training.</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2286000" y="228600"/>
            <a:ext cx="6410325" cy="6410325"/>
            <a:chOff x="2286000" y="228600"/>
            <a:chExt cx="6410325" cy="6410325"/>
          </a:xfrm>
        </p:grpSpPr>
        <p:pic>
          <p:nvPicPr>
            <p:cNvPr id="307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362200" y="304800"/>
              <a:ext cx="6334125" cy="6334125"/>
            </a:xfrm>
            <a:prstGeom prst="rect">
              <a:avLst/>
            </a:prstGeom>
            <a:noFill/>
            <a:ln w="9525">
              <a:noFill/>
              <a:miter lim="800000"/>
              <a:headEnd/>
              <a:tailEnd/>
            </a:ln>
          </p:spPr>
        </p:pic>
        <p:sp>
          <p:nvSpPr>
            <p:cNvPr id="3" name="Oval 2"/>
            <p:cNvSpPr/>
            <p:nvPr/>
          </p:nvSpPr>
          <p:spPr>
            <a:xfrm>
              <a:off x="2286000" y="228600"/>
              <a:ext cx="6324600" cy="6324600"/>
            </a:xfrm>
            <a:prstGeom prst="ellipse">
              <a:avLst/>
            </a:prstGeom>
            <a:noFill/>
            <a:ln w="228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5929110" y="1191150"/>
            <a:ext cx="381000" cy="152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895450" y="1899390"/>
            <a:ext cx="381000" cy="304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9" name="Picture 1"/>
          <p:cNvPicPr>
            <a:picLocks noChangeAspect="1" noChangeArrowheads="1"/>
          </p:cNvPicPr>
          <p:nvPr/>
        </p:nvPicPr>
        <p:blipFill>
          <a:blip r:embed="rId2" cstate="print"/>
          <a:srcRect/>
          <a:stretch>
            <a:fillRect/>
          </a:stretch>
        </p:blipFill>
        <p:spPr bwMode="auto">
          <a:xfrm>
            <a:off x="4021184" y="228600"/>
            <a:ext cx="4776044" cy="645795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clrChange>
              <a:clrFrom>
                <a:srgbClr val="FFFFFF"/>
              </a:clrFrom>
              <a:clrTo>
                <a:srgbClr val="FFFFFF">
                  <a:alpha val="0"/>
                </a:srgbClr>
              </a:clrTo>
            </a:clrChange>
          </a:blip>
          <a:srcRect l="7692" t="8576" r="9615" b="14241"/>
          <a:stretch>
            <a:fillRect/>
          </a:stretch>
        </p:blipFill>
        <p:spPr bwMode="auto">
          <a:xfrm>
            <a:off x="3462867" y="3276600"/>
            <a:ext cx="4004733" cy="3352800"/>
          </a:xfrm>
          <a:prstGeom prst="rect">
            <a:avLst/>
          </a:prstGeom>
          <a:noFill/>
          <a:ln w="9525">
            <a:noFill/>
            <a:miter lim="800000"/>
            <a:headEnd/>
            <a:tailEnd/>
          </a:ln>
        </p:spPr>
      </p:pic>
      <p:pic>
        <p:nvPicPr>
          <p:cNvPr id="23" name="Picture 1"/>
          <p:cNvPicPr>
            <a:picLocks noChangeAspect="1" noChangeArrowheads="1"/>
          </p:cNvPicPr>
          <p:nvPr/>
        </p:nvPicPr>
        <p:blipFill>
          <a:blip r:embed="rId4" cstate="print"/>
          <a:srcRect/>
          <a:stretch>
            <a:fillRect/>
          </a:stretch>
        </p:blipFill>
        <p:spPr bwMode="auto">
          <a:xfrm>
            <a:off x="4038600" y="1676400"/>
            <a:ext cx="2754150" cy="1466238"/>
          </a:xfrm>
          <a:prstGeom prst="rect">
            <a:avLst/>
          </a:prstGeom>
          <a:noFill/>
          <a:ln w="19050">
            <a:solidFill>
              <a:schemeClr val="tx1"/>
            </a:solidFill>
            <a:miter lim="800000"/>
            <a:headEnd/>
            <a:tailEnd/>
          </a:ln>
        </p:spPr>
      </p:pic>
      <p:pic>
        <p:nvPicPr>
          <p:cNvPr id="2052" name="Picture 4" descr="http://wp.sabrerealtygroup.com/wp-content/uploads/question-mark.gif">
            <a:hlinkClick r:id="rId5"/>
          </p:cNvPr>
          <p:cNvPicPr>
            <a:picLocks noChangeAspect="1" noChangeArrowheads="1"/>
          </p:cNvPicPr>
          <p:nvPr/>
        </p:nvPicPr>
        <p:blipFill>
          <a:blip r:embed="rId6" cstate="print"/>
          <a:srcRect/>
          <a:stretch>
            <a:fillRect/>
          </a:stretch>
        </p:blipFill>
        <p:spPr bwMode="auto">
          <a:xfrm>
            <a:off x="1877438" y="1447800"/>
            <a:ext cx="1932562" cy="41148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Plainly speaking…..</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descr="Gravity Kills ... Defy It!"/>
          <p:cNvPicPr>
            <a:picLocks noChangeAspect="1" noChangeArrowheads="1"/>
          </p:cNvPicPr>
          <p:nvPr/>
        </p:nvPicPr>
        <p:blipFill>
          <a:blip r:embed="rId2" cstate="print"/>
          <a:srcRect/>
          <a:stretch>
            <a:fillRect/>
          </a:stretch>
        </p:blipFill>
        <p:spPr bwMode="auto">
          <a:xfrm>
            <a:off x="1828800" y="1524000"/>
            <a:ext cx="7204364" cy="1981200"/>
          </a:xfrm>
          <a:prstGeom prst="rect">
            <a:avLst/>
          </a:prstGeom>
          <a:noFill/>
        </p:spPr>
      </p:pic>
      <p:sp>
        <p:nvSpPr>
          <p:cNvPr id="5" name="Rectangle 4"/>
          <p:cNvSpPr/>
          <p:nvPr/>
        </p:nvSpPr>
        <p:spPr>
          <a:xfrm>
            <a:off x="2057400" y="3505200"/>
            <a:ext cx="6781800" cy="3231654"/>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smtClean="0">
                <a:ln w="11430"/>
                <a:solidFill>
                  <a:srgbClr val="002060"/>
                </a:solidFill>
                <a:effectLst>
                  <a:outerShdw blurRad="76200" dist="50800" dir="5400000" algn="tl" rotWithShape="0">
                    <a:srgbClr val="000000">
                      <a:alpha val="65000"/>
                    </a:srgbClr>
                  </a:outerShdw>
                </a:effectLst>
                <a:latin typeface="Arial Black" pitchFamily="34" charset="0"/>
                <a:cs typeface="Arial" pitchFamily="34" charset="0"/>
              </a:rPr>
              <a:t>Work with</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rial" pitchFamily="34" charset="0"/>
              </a:rPr>
              <a:t>“</a:t>
            </a:r>
            <a:r>
              <a:rPr lang="en-US" sz="5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rial" pitchFamily="34" charset="0"/>
              </a:rPr>
              <a:t>SAFETY”</a:t>
            </a:r>
            <a:endPar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rial" pitchFamily="34" charset="0"/>
            </a:endParaRPr>
          </a:p>
          <a:p>
            <a:pPr algn="ctr"/>
            <a:r>
              <a:rPr lang="en-US" sz="4800" b="1" spc="50" dirty="0" smtClean="0">
                <a:ln w="11430"/>
                <a:solidFill>
                  <a:srgbClr val="002060"/>
                </a:solidFill>
                <a:effectLst>
                  <a:outerShdw blurRad="76200" dist="50800" dir="5400000" algn="tl" rotWithShape="0">
                    <a:srgbClr val="000000">
                      <a:alpha val="65000"/>
                    </a:srgbClr>
                  </a:outerShdw>
                </a:effectLst>
                <a:latin typeface="Arial Black" pitchFamily="34" charset="0"/>
                <a:cs typeface="Arial" pitchFamily="34" charset="0"/>
              </a:rPr>
              <a:t>on your mind at</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rial" pitchFamily="34" charset="0"/>
              </a:rPr>
              <a:t>“ALL TIMES”.</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7086600" cy="19812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Fall Hazards Definition</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Content Placeholder 3"/>
          <p:cNvSpPr>
            <a:spLocks noGrp="1"/>
          </p:cNvSpPr>
          <p:nvPr>
            <p:ph idx="1"/>
          </p:nvPr>
        </p:nvSpPr>
        <p:spPr>
          <a:xfrm>
            <a:off x="1828800" y="2286000"/>
            <a:ext cx="7086600" cy="4572000"/>
          </a:xfrm>
        </p:spPr>
        <p:txBody>
          <a:bodyPr>
            <a:normAutofit fontScale="92500" lnSpcReduction="10000"/>
          </a:bodyPr>
          <a:lstStyle/>
          <a:p>
            <a:pPr>
              <a:lnSpc>
                <a:spcPct val="120000"/>
              </a:lnSpc>
            </a:pPr>
            <a:r>
              <a:rPr lang="en-US" sz="2800" dirty="0" smtClean="0"/>
              <a:t>Fall hazards are present at most worksites and many workers are exposed to these hazards on a daily basis. </a:t>
            </a:r>
          </a:p>
          <a:p>
            <a:pPr>
              <a:lnSpc>
                <a:spcPct val="120000"/>
              </a:lnSpc>
            </a:pPr>
            <a:r>
              <a:rPr lang="en-US" sz="3000" b="1" i="1" dirty="0" smtClean="0"/>
              <a:t>A fall hazard is anything at your worksite that could cause you to lose your balance or lose bodily support and result in a fall. </a:t>
            </a:r>
          </a:p>
          <a:p>
            <a:pPr>
              <a:lnSpc>
                <a:spcPct val="120000"/>
              </a:lnSpc>
            </a:pPr>
            <a:r>
              <a:rPr lang="en-US" sz="3000" b="1" i="1" dirty="0" smtClean="0"/>
              <a:t>Any walking or working surface can be a potential fall hazard.</a:t>
            </a:r>
            <a:endParaRPr lang="en-US" sz="3000" b="1"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Working Height Risks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1828800" y="1600200"/>
            <a:ext cx="7086600" cy="5257800"/>
          </a:xfrm>
        </p:spPr>
        <p:txBody>
          <a:bodyPr>
            <a:noAutofit/>
          </a:bodyPr>
          <a:lstStyle/>
          <a:p>
            <a:pPr>
              <a:lnSpc>
                <a:spcPct val="120000"/>
              </a:lnSpc>
            </a:pPr>
            <a:r>
              <a:rPr lang="en-US" sz="2400" dirty="0" smtClean="0"/>
              <a:t>Any time you are working at a height of </a:t>
            </a:r>
            <a:r>
              <a:rPr lang="en-US" sz="2400" b="1" i="1" dirty="0" smtClean="0"/>
              <a:t>four feet or more</a:t>
            </a:r>
            <a:r>
              <a:rPr lang="en-US" sz="2400" dirty="0" smtClean="0"/>
              <a:t>, you are at risk.</a:t>
            </a:r>
          </a:p>
          <a:p>
            <a:pPr>
              <a:lnSpc>
                <a:spcPct val="120000"/>
              </a:lnSpc>
            </a:pPr>
            <a:r>
              <a:rPr lang="en-US" sz="2400" dirty="0" smtClean="0"/>
              <a:t>OSHA generally requires that fall protection be provided at four feet in general industry, five feet in maritime and six feet in construction. </a:t>
            </a:r>
          </a:p>
          <a:p>
            <a:pPr>
              <a:lnSpc>
                <a:spcPct val="120000"/>
              </a:lnSpc>
            </a:pPr>
            <a:r>
              <a:rPr lang="en-US" sz="2400" dirty="0" smtClean="0"/>
              <a:t>However, regardless of the fall distance, fall protection must be provided when working over dangerous equipment and machinery.</a:t>
            </a:r>
          </a:p>
          <a:p>
            <a:pPr>
              <a:lnSpc>
                <a:spcPct val="120000"/>
              </a:lnSpc>
            </a:pPr>
            <a:r>
              <a:rPr lang="en-US" sz="2400" dirty="0" smtClean="0"/>
              <a:t>The importance of fall protection cannot be stressed enough.</a:t>
            </a: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1374</TotalTime>
  <Words>2608</Words>
  <Application>Microsoft Office PowerPoint</Application>
  <PresentationFormat>On-screen Show (4:3)</PresentationFormat>
  <Paragraphs>226</Paragraphs>
  <Slides>62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Arial Black</vt:lpstr>
      <vt:lpstr>Calibri</vt:lpstr>
      <vt:lpstr>Monotype Sorts</vt:lpstr>
      <vt:lpstr>Wingdings</vt:lpstr>
      <vt:lpstr>Office Theme</vt:lpstr>
      <vt:lpstr>FALL HAZARDS</vt:lpstr>
      <vt:lpstr>TRAINING PROGRAM</vt:lpstr>
      <vt:lpstr>Retraining</vt:lpstr>
      <vt:lpstr>Fall Hazards</vt:lpstr>
      <vt:lpstr>Fall Hazards Statistics</vt:lpstr>
      <vt:lpstr>Causes of Fatalities from Falls 2008-2010 Total (All Types of Workers)</vt:lpstr>
      <vt:lpstr>Plainly speaking…..</vt:lpstr>
      <vt:lpstr>Fall Hazards Definition</vt:lpstr>
      <vt:lpstr>Working Height Risks</vt:lpstr>
      <vt:lpstr>Major Fall Hazards</vt:lpstr>
      <vt:lpstr>Building Structures Working on Flat Roofs </vt:lpstr>
      <vt:lpstr>Subpart M - Fall Protection 1926.501 Duty to have Fall Protection</vt:lpstr>
      <vt:lpstr>PLAN the WORK</vt:lpstr>
      <vt:lpstr>Roof Safety</vt:lpstr>
      <vt:lpstr>Today’s Training</vt:lpstr>
      <vt:lpstr>Flat Roofs Seem Safe</vt:lpstr>
      <vt:lpstr>  SAFETY ON THE FLAT ROOF   </vt:lpstr>
      <vt:lpstr>PowerPoint Presentation</vt:lpstr>
      <vt:lpstr>Getting on the Roof Ladder Set Up</vt:lpstr>
      <vt:lpstr>LADDER SAFETY Three Points-of-Contact</vt:lpstr>
      <vt:lpstr>LADDER SAFETY Reduce fall chances</vt:lpstr>
      <vt:lpstr>PowerPoint Presentation</vt:lpstr>
      <vt:lpstr>PowerPoint Presentation</vt:lpstr>
      <vt:lpstr>1926.501(b)(10) Work on Low-slope Roofs.</vt:lpstr>
      <vt:lpstr>1926.501(b)(10) Work on Low-slope Roofs.</vt:lpstr>
      <vt:lpstr>Guardrail Systems</vt:lpstr>
      <vt:lpstr>Parapets</vt:lpstr>
      <vt:lpstr>Holes in Roofs</vt:lpstr>
      <vt:lpstr>Protecting Openings</vt:lpstr>
      <vt:lpstr>Safety Extenders</vt:lpstr>
      <vt:lpstr>Building Structures</vt:lpstr>
      <vt:lpstr>Regardless of Height</vt:lpstr>
      <vt:lpstr>Fall Protection</vt:lpstr>
      <vt:lpstr>Exterior Excavations</vt:lpstr>
      <vt:lpstr>Safety Systems</vt:lpstr>
      <vt:lpstr>Guardrail Systems</vt:lpstr>
      <vt:lpstr>1926.502(b)(3)</vt:lpstr>
      <vt:lpstr>Guardrail Systems</vt:lpstr>
      <vt:lpstr>Protection Required on All Openings and Edges.</vt:lpstr>
      <vt:lpstr>Fall Arrest System</vt:lpstr>
      <vt:lpstr>ABC’S</vt:lpstr>
      <vt:lpstr>Personal fall arrest systems include body harnesses, a shock absorbing lanyard or retractor that safety limits free falls to 6', and a 5000# anchorage for each man. </vt:lpstr>
      <vt:lpstr>Fall Arrest Roof Anchors</vt:lpstr>
      <vt:lpstr>Determining Proper Anchorage Points</vt:lpstr>
      <vt:lpstr>Calculating Fall Distance</vt:lpstr>
      <vt:lpstr>Warning Lines Systems</vt:lpstr>
      <vt:lpstr>WARNING LINE SYSTEMS</vt:lpstr>
      <vt:lpstr>Warning Lines Systems</vt:lpstr>
      <vt:lpstr>Warning Line Systems</vt:lpstr>
      <vt:lpstr>Warning Line Systems</vt:lpstr>
      <vt:lpstr>Some guidelines: </vt:lpstr>
      <vt:lpstr>more guidelines….. </vt:lpstr>
      <vt:lpstr>WARNING LINE LAYOUT</vt:lpstr>
      <vt:lpstr>SAFETY MONITORS</vt:lpstr>
      <vt:lpstr>OSHA 1926.501(b)(10)</vt:lpstr>
      <vt:lpstr>Safety Monitoring Systems</vt:lpstr>
      <vt:lpstr>Safety Monitor</vt:lpstr>
      <vt:lpstr>How to protect workers from fall hazards:</vt:lpstr>
      <vt:lpstr>Other forms of fall protection systems include:</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HAZARDS</dc:title>
  <dc:creator>Steve</dc:creator>
  <cp:lastModifiedBy>Steve Sluka</cp:lastModifiedBy>
  <cp:revision>142</cp:revision>
  <dcterms:created xsi:type="dcterms:W3CDTF">2014-02-25T17:28:34Z</dcterms:created>
  <dcterms:modified xsi:type="dcterms:W3CDTF">2014-12-18T14:26:46Z</dcterms:modified>
</cp:coreProperties>
</file>