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43"/>
  </p:notesMasterIdLst>
  <p:sldIdLst>
    <p:sldId id="338" r:id="rId2"/>
    <p:sldId id="312" r:id="rId3"/>
    <p:sldId id="288" r:id="rId4"/>
    <p:sldId id="316" r:id="rId5"/>
    <p:sldId id="317" r:id="rId6"/>
    <p:sldId id="308" r:id="rId7"/>
    <p:sldId id="318" r:id="rId8"/>
    <p:sldId id="319" r:id="rId9"/>
    <p:sldId id="320" r:id="rId10"/>
    <p:sldId id="321" r:id="rId11"/>
    <p:sldId id="322" r:id="rId12"/>
    <p:sldId id="323" r:id="rId13"/>
    <p:sldId id="324" r:id="rId14"/>
    <p:sldId id="326" r:id="rId15"/>
    <p:sldId id="313" r:id="rId16"/>
    <p:sldId id="325" r:id="rId17"/>
    <p:sldId id="327" r:id="rId18"/>
    <p:sldId id="328" r:id="rId19"/>
    <p:sldId id="329" r:id="rId20"/>
    <p:sldId id="336" r:id="rId21"/>
    <p:sldId id="330" r:id="rId22"/>
    <p:sldId id="331" r:id="rId23"/>
    <p:sldId id="332" r:id="rId24"/>
    <p:sldId id="309" r:id="rId25"/>
    <p:sldId id="333" r:id="rId26"/>
    <p:sldId id="334" r:id="rId27"/>
    <p:sldId id="335" r:id="rId28"/>
    <p:sldId id="315" r:id="rId29"/>
    <p:sldId id="294" r:id="rId30"/>
    <p:sldId id="289" r:id="rId31"/>
    <p:sldId id="301" r:id="rId32"/>
    <p:sldId id="280" r:id="rId33"/>
    <p:sldId id="281" r:id="rId34"/>
    <p:sldId id="282" r:id="rId35"/>
    <p:sldId id="258" r:id="rId36"/>
    <p:sldId id="283" r:id="rId37"/>
    <p:sldId id="302" r:id="rId38"/>
    <p:sldId id="303" r:id="rId39"/>
    <p:sldId id="304" r:id="rId40"/>
    <p:sldId id="337" r:id="rId41"/>
    <p:sldId id="33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18" autoAdjust="0"/>
  </p:normalViewPr>
  <p:slideViewPr>
    <p:cSldViewPr>
      <p:cViewPr varScale="1">
        <p:scale>
          <a:sx n="75" d="100"/>
          <a:sy n="75" d="100"/>
        </p:scale>
        <p:origin x="99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BF0EDF-3896-4EC4-8CB6-9129F84FEEC5}" type="doc">
      <dgm:prSet loTypeId="urn:microsoft.com/office/officeart/2005/8/layout/vList4#1" loCatId="list" qsTypeId="urn:microsoft.com/office/officeart/2005/8/quickstyle/simple1" qsCatId="simple" csTypeId="urn:microsoft.com/office/officeart/2005/8/colors/colorful1#1" csCatId="colorful" phldr="1"/>
      <dgm:spPr>
        <a:scene3d>
          <a:camera prst="orthographicFront">
            <a:rot lat="0" lon="0" rev="0"/>
          </a:camera>
          <a:lightRig rig="glow" dir="t">
            <a:rot lat="0" lon="0" rev="4800000"/>
          </a:lightRig>
        </a:scene3d>
      </dgm:spPr>
      <dgm:t>
        <a:bodyPr/>
        <a:lstStyle/>
        <a:p>
          <a:endParaRPr lang="en-US"/>
        </a:p>
      </dgm:t>
    </dgm:pt>
    <dgm:pt modelId="{F0617D3B-4C67-48F4-9922-50FE1A8D2B23}">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latin typeface="Arial Black" pitchFamily="34" charset="0"/>
            </a:rPr>
            <a:t>EFFECTIVE LEADER</a:t>
          </a:r>
          <a:endParaRPr lang="en-US" dirty="0">
            <a:latin typeface="Arial Black" pitchFamily="34" charset="0"/>
          </a:endParaRPr>
        </a:p>
      </dgm:t>
    </dgm:pt>
    <dgm:pt modelId="{D2161545-5270-4BC9-ACE6-E6BD59223E70}" type="parTrans" cxnId="{3D2BCD6E-C17E-4825-8B46-9408EFEFF048}">
      <dgm:prSet/>
      <dgm:spPr/>
      <dgm:t>
        <a:bodyPr/>
        <a:lstStyle/>
        <a:p>
          <a:endParaRPr lang="en-US"/>
        </a:p>
      </dgm:t>
    </dgm:pt>
    <dgm:pt modelId="{49487066-44A5-4022-A257-31E1F9B33BF3}" type="sibTrans" cxnId="{3D2BCD6E-C17E-4825-8B46-9408EFEFF048}">
      <dgm:prSet/>
      <dgm:spPr/>
      <dgm:t>
        <a:bodyPr/>
        <a:lstStyle/>
        <a:p>
          <a:endParaRPr lang="en-US"/>
        </a:p>
      </dgm:t>
    </dgm:pt>
    <dgm:pt modelId="{8F6BE490-66E1-443C-BCFA-741D21D45CB9}">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smtClean="0"/>
            <a:t>Catalyzes commitment to and vigorous pursuit of a clear and compelling vision, stimulating higher performance standards.</a:t>
          </a:r>
          <a:endParaRPr lang="en-US" b="1" dirty="0"/>
        </a:p>
      </dgm:t>
    </dgm:pt>
    <dgm:pt modelId="{7E900B0A-2D6C-4963-99D7-62ED40F0C67D}" type="parTrans" cxnId="{C23CF058-4EA2-4C27-ACA4-9AEFA22D4B9A}">
      <dgm:prSet/>
      <dgm:spPr/>
      <dgm:t>
        <a:bodyPr/>
        <a:lstStyle/>
        <a:p>
          <a:endParaRPr lang="en-US"/>
        </a:p>
      </dgm:t>
    </dgm:pt>
    <dgm:pt modelId="{E771CDD6-BAEA-4008-B550-D7CFD808AEE3}" type="sibTrans" cxnId="{C23CF058-4EA2-4C27-ACA4-9AEFA22D4B9A}">
      <dgm:prSet/>
      <dgm:spPr/>
      <dgm:t>
        <a:bodyPr/>
        <a:lstStyle/>
        <a:p>
          <a:endParaRPr lang="en-US"/>
        </a:p>
      </dgm:t>
    </dgm:pt>
    <dgm:pt modelId="{5B2CAF0C-0870-44AF-A430-7D84C17AFE54}">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latin typeface="Arial Black" pitchFamily="34" charset="0"/>
            </a:rPr>
            <a:t>COMPETENT MANAGER</a:t>
          </a:r>
          <a:endParaRPr lang="en-US" dirty="0">
            <a:latin typeface="Arial Black" pitchFamily="34" charset="0"/>
          </a:endParaRPr>
        </a:p>
      </dgm:t>
    </dgm:pt>
    <dgm:pt modelId="{2632CD25-D4D5-4C36-BB07-97C9FB6567AD}" type="parTrans" cxnId="{5D1FB5AB-ECBD-417B-8A1B-A5C98002F5A2}">
      <dgm:prSet/>
      <dgm:spPr/>
      <dgm:t>
        <a:bodyPr/>
        <a:lstStyle/>
        <a:p>
          <a:endParaRPr lang="en-US"/>
        </a:p>
      </dgm:t>
    </dgm:pt>
    <dgm:pt modelId="{FF493B0B-001C-4614-9CAA-8D33937A6399}" type="sibTrans" cxnId="{5D1FB5AB-ECBD-417B-8A1B-A5C98002F5A2}">
      <dgm:prSet/>
      <dgm:spPr/>
      <dgm:t>
        <a:bodyPr/>
        <a:lstStyle/>
        <a:p>
          <a:endParaRPr lang="en-US"/>
        </a:p>
      </dgm:t>
    </dgm:pt>
    <dgm:pt modelId="{79565C02-4D66-4324-B75A-AF9F8C426825}">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smtClean="0"/>
            <a:t>Organizes people and resources toward the effective and efficient pursuit of predetermined objectives.</a:t>
          </a:r>
          <a:endParaRPr lang="en-US" b="1" dirty="0"/>
        </a:p>
      </dgm:t>
    </dgm:pt>
    <dgm:pt modelId="{1E46AB8B-DF8E-41B5-A46A-CCDDCB90A65C}" type="parTrans" cxnId="{1F998D0F-180A-4DE1-9D0C-A28CB5876BE5}">
      <dgm:prSet/>
      <dgm:spPr/>
      <dgm:t>
        <a:bodyPr/>
        <a:lstStyle/>
        <a:p>
          <a:endParaRPr lang="en-US"/>
        </a:p>
      </dgm:t>
    </dgm:pt>
    <dgm:pt modelId="{AECDFE9C-435A-4E95-AC63-CF13E7E04A49}" type="sibTrans" cxnId="{1F998D0F-180A-4DE1-9D0C-A28CB5876BE5}">
      <dgm:prSet/>
      <dgm:spPr/>
      <dgm:t>
        <a:bodyPr/>
        <a:lstStyle/>
        <a:p>
          <a:endParaRPr lang="en-US"/>
        </a:p>
      </dgm:t>
    </dgm:pt>
    <dgm:pt modelId="{4F244ECC-7971-488D-8092-B0F0CEA135EA}">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latin typeface="Arial Black" pitchFamily="34" charset="0"/>
            </a:rPr>
            <a:t>CONTRIBUTING TEAM MEMBER</a:t>
          </a:r>
          <a:endParaRPr lang="en-US" dirty="0">
            <a:latin typeface="Arial Black" pitchFamily="34" charset="0"/>
          </a:endParaRPr>
        </a:p>
      </dgm:t>
    </dgm:pt>
    <dgm:pt modelId="{F3613101-681C-4B49-AB85-A993DEF09A49}" type="parTrans" cxnId="{A4E4717D-7763-4186-824B-245D4A4A1237}">
      <dgm:prSet/>
      <dgm:spPr/>
      <dgm:t>
        <a:bodyPr/>
        <a:lstStyle/>
        <a:p>
          <a:endParaRPr lang="en-US"/>
        </a:p>
      </dgm:t>
    </dgm:pt>
    <dgm:pt modelId="{F22E1AF4-6A18-43BA-BE81-3399166DF0D2}" type="sibTrans" cxnId="{A4E4717D-7763-4186-824B-245D4A4A1237}">
      <dgm:prSet/>
      <dgm:spPr/>
      <dgm:t>
        <a:bodyPr/>
        <a:lstStyle/>
        <a:p>
          <a:endParaRPr lang="en-US"/>
        </a:p>
      </dgm:t>
    </dgm:pt>
    <dgm:pt modelId="{ED761AA7-C741-4426-835C-ADE387061467}">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smtClean="0"/>
            <a:t>Contributes individual capabilities to the achievement of group objectives and works effectively with others in a group setting.</a:t>
          </a:r>
          <a:endParaRPr lang="en-US" b="1" dirty="0"/>
        </a:p>
      </dgm:t>
    </dgm:pt>
    <dgm:pt modelId="{363CFCE0-91F9-4FE9-97D7-4BE399419753}" type="parTrans" cxnId="{C0ABCE3C-2134-4CDF-9E53-33E7539AF7FE}">
      <dgm:prSet/>
      <dgm:spPr/>
      <dgm:t>
        <a:bodyPr/>
        <a:lstStyle/>
        <a:p>
          <a:endParaRPr lang="en-US"/>
        </a:p>
      </dgm:t>
    </dgm:pt>
    <dgm:pt modelId="{78C135CB-04E5-4AAC-BBFC-9C3996AA607A}" type="sibTrans" cxnId="{C0ABCE3C-2134-4CDF-9E53-33E7539AF7FE}">
      <dgm:prSet/>
      <dgm:spPr/>
      <dgm:t>
        <a:bodyPr/>
        <a:lstStyle/>
        <a:p>
          <a:endParaRPr lang="en-US"/>
        </a:p>
      </dgm:t>
    </dgm:pt>
    <dgm:pt modelId="{CD32E13E-5FF7-4CC1-81D2-FF15BB5CD8DB}">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smtClean="0">
              <a:latin typeface="Arial Black" pitchFamily="34" charset="0"/>
            </a:rPr>
            <a:t>HIGHLY CAPABLE INDIVIDUAL</a:t>
          </a:r>
          <a:endParaRPr lang="en-US" dirty="0">
            <a:latin typeface="Arial Black" pitchFamily="34" charset="0"/>
          </a:endParaRPr>
        </a:p>
      </dgm:t>
    </dgm:pt>
    <dgm:pt modelId="{27776880-C676-41E3-9D8E-907B8DB5F6D6}" type="parTrans" cxnId="{DBC2863E-7453-48C9-9A0B-B3041F1DFAE4}">
      <dgm:prSet/>
      <dgm:spPr/>
      <dgm:t>
        <a:bodyPr/>
        <a:lstStyle/>
        <a:p>
          <a:endParaRPr lang="en-US"/>
        </a:p>
      </dgm:t>
    </dgm:pt>
    <dgm:pt modelId="{05EDAD91-3DAC-43CC-9E8A-C55E8524A872}" type="sibTrans" cxnId="{DBC2863E-7453-48C9-9A0B-B3041F1DFAE4}">
      <dgm:prSet/>
      <dgm:spPr/>
      <dgm:t>
        <a:bodyPr/>
        <a:lstStyle/>
        <a:p>
          <a:endParaRPr lang="en-US"/>
        </a:p>
      </dgm:t>
    </dgm:pt>
    <dgm:pt modelId="{9021485C-B229-4895-B82A-E42A42A9E86C}">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b="1" dirty="0" smtClean="0"/>
            <a:t>Makes productive contributions through talent, knowledge, skills and good habits.</a:t>
          </a:r>
          <a:endParaRPr lang="en-US" b="1" dirty="0"/>
        </a:p>
      </dgm:t>
    </dgm:pt>
    <dgm:pt modelId="{33B40729-20A2-4408-8CEB-3935856BDB23}" type="parTrans" cxnId="{98942BEA-B4E9-44E2-A800-4F2E9FD1C900}">
      <dgm:prSet/>
      <dgm:spPr/>
      <dgm:t>
        <a:bodyPr/>
        <a:lstStyle/>
        <a:p>
          <a:endParaRPr lang="en-US"/>
        </a:p>
      </dgm:t>
    </dgm:pt>
    <dgm:pt modelId="{775BA3CD-317F-4510-A7E6-A702D07F22F1}" type="sibTrans" cxnId="{98942BEA-B4E9-44E2-A800-4F2E9FD1C900}">
      <dgm:prSet/>
      <dgm:spPr/>
      <dgm:t>
        <a:bodyPr/>
        <a:lstStyle/>
        <a:p>
          <a:endParaRPr lang="en-US"/>
        </a:p>
      </dgm:t>
    </dgm:pt>
    <dgm:pt modelId="{5510660B-1271-46A6-9D5D-E3506C976919}" type="pres">
      <dgm:prSet presAssocID="{F0BF0EDF-3896-4EC4-8CB6-9129F84FEEC5}" presName="linear" presStyleCnt="0">
        <dgm:presLayoutVars>
          <dgm:dir/>
          <dgm:resizeHandles val="exact"/>
        </dgm:presLayoutVars>
      </dgm:prSet>
      <dgm:spPr/>
      <dgm:t>
        <a:bodyPr/>
        <a:lstStyle/>
        <a:p>
          <a:endParaRPr lang="en-US"/>
        </a:p>
      </dgm:t>
    </dgm:pt>
    <dgm:pt modelId="{7A43E1CE-CF6A-434F-BA9A-6A2FD0FFE167}" type="pres">
      <dgm:prSet presAssocID="{F0617D3B-4C67-48F4-9922-50FE1A8D2B23}" presName="comp"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F87DBAA2-EB8E-4A34-A702-CF6387B31B57}" type="pres">
      <dgm:prSet presAssocID="{F0617D3B-4C67-48F4-9922-50FE1A8D2B23}" presName="box" presStyleLbl="node1" presStyleIdx="0" presStyleCnt="4"/>
      <dgm:spPr/>
      <dgm:t>
        <a:bodyPr/>
        <a:lstStyle/>
        <a:p>
          <a:endParaRPr lang="en-US"/>
        </a:p>
      </dgm:t>
    </dgm:pt>
    <dgm:pt modelId="{CA0230E4-A985-44C0-888B-B6A9D4D9B57C}" type="pres">
      <dgm:prSet presAssocID="{F0617D3B-4C67-48F4-9922-50FE1A8D2B23}" presName="img" presStyleLbl="fgImgPlace1" presStyleIdx="0" presStyleCnt="4" custScaleX="6891" custScaleY="5290"/>
      <dgm:spPr>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A020B30-19F4-4FFB-B0EA-ABEA7DB70BBA}" type="pres">
      <dgm:prSet presAssocID="{F0617D3B-4C67-48F4-9922-50FE1A8D2B23}" presName="text" presStyleLbl="node1" presStyleIdx="0" presStyleCnt="4">
        <dgm:presLayoutVars>
          <dgm:bulletEnabled val="1"/>
        </dgm:presLayoutVars>
      </dgm:prSet>
      <dgm:spPr/>
      <dgm:t>
        <a:bodyPr/>
        <a:lstStyle/>
        <a:p>
          <a:endParaRPr lang="en-US"/>
        </a:p>
      </dgm:t>
    </dgm:pt>
    <dgm:pt modelId="{1CE03CD0-28D0-41FC-BDF1-6B4F0F353627}" type="pres">
      <dgm:prSet presAssocID="{49487066-44A5-4022-A257-31E1F9B33BF3}" presName="spacer"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7B639D8-0507-484A-9881-0CBF98CCA3BA}" type="pres">
      <dgm:prSet presAssocID="{5B2CAF0C-0870-44AF-A430-7D84C17AFE54}" presName="comp"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D4486D5C-9836-4E2B-BF97-DC3094860EE2}" type="pres">
      <dgm:prSet presAssocID="{5B2CAF0C-0870-44AF-A430-7D84C17AFE54}" presName="box" presStyleLbl="node1" presStyleIdx="1" presStyleCnt="4"/>
      <dgm:spPr/>
      <dgm:t>
        <a:bodyPr/>
        <a:lstStyle/>
        <a:p>
          <a:endParaRPr lang="en-US"/>
        </a:p>
      </dgm:t>
    </dgm:pt>
    <dgm:pt modelId="{913E9822-A1E1-4A4F-A9ED-89E691259B60}" type="pres">
      <dgm:prSet presAssocID="{5B2CAF0C-0870-44AF-A430-7D84C17AFE54}" presName="img" presStyleLbl="fgImgPlace1" presStyleIdx="1" presStyleCnt="4" custScaleX="6891" custScaleY="29701"/>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88683F06-AC18-4E1E-AED1-094F6172AC4F}" type="pres">
      <dgm:prSet presAssocID="{5B2CAF0C-0870-44AF-A430-7D84C17AFE54}" presName="text" presStyleLbl="node1" presStyleIdx="1" presStyleCnt="4">
        <dgm:presLayoutVars>
          <dgm:bulletEnabled val="1"/>
        </dgm:presLayoutVars>
      </dgm:prSet>
      <dgm:spPr/>
      <dgm:t>
        <a:bodyPr/>
        <a:lstStyle/>
        <a:p>
          <a:endParaRPr lang="en-US"/>
        </a:p>
      </dgm:t>
    </dgm:pt>
    <dgm:pt modelId="{3B41ADE3-0AB9-495F-A29E-81CA15417C0D}" type="pres">
      <dgm:prSet presAssocID="{FF493B0B-001C-4614-9CAA-8D33937A6399}" presName="spacer"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CCD4B71E-B9F4-45D4-949B-79488363C11A}" type="pres">
      <dgm:prSet presAssocID="{4F244ECC-7971-488D-8092-B0F0CEA135EA}" presName="comp"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1BF99528-AA13-4E9F-B6C5-23745A68EBE8}" type="pres">
      <dgm:prSet presAssocID="{4F244ECC-7971-488D-8092-B0F0CEA135EA}" presName="box" presStyleLbl="node1" presStyleIdx="2" presStyleCnt="4"/>
      <dgm:spPr/>
      <dgm:t>
        <a:bodyPr/>
        <a:lstStyle/>
        <a:p>
          <a:endParaRPr lang="en-US"/>
        </a:p>
      </dgm:t>
    </dgm:pt>
    <dgm:pt modelId="{1BDD074E-6520-445A-A08A-4FBDAAA91E23}" type="pres">
      <dgm:prSet presAssocID="{4F244ECC-7971-488D-8092-B0F0CEA135EA}" presName="img" presStyleLbl="fgImgPlace1" presStyleIdx="2" presStyleCnt="4" custFlipHor="1" custScaleX="3210" custScaleY="529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88CF4A30-05EA-402D-9CCA-077939C82E8C}" type="pres">
      <dgm:prSet presAssocID="{4F244ECC-7971-488D-8092-B0F0CEA135EA}" presName="text" presStyleLbl="node1" presStyleIdx="2" presStyleCnt="4">
        <dgm:presLayoutVars>
          <dgm:bulletEnabled val="1"/>
        </dgm:presLayoutVars>
      </dgm:prSet>
      <dgm:spPr/>
      <dgm:t>
        <a:bodyPr/>
        <a:lstStyle/>
        <a:p>
          <a:endParaRPr lang="en-US"/>
        </a:p>
      </dgm:t>
    </dgm:pt>
    <dgm:pt modelId="{900ADB23-C38C-4831-805B-6B3D8E37FA30}" type="pres">
      <dgm:prSet presAssocID="{F22E1AF4-6A18-43BA-BE81-3399166DF0D2}" presName="spacer"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C9C6F04-CC3D-4F1E-B369-86E8FCAC7EBD}" type="pres">
      <dgm:prSet presAssocID="{CD32E13E-5FF7-4CC1-81D2-FF15BB5CD8DB}" presName="comp"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28633B47-34A0-4A6F-BCBD-19B8E85AB963}" type="pres">
      <dgm:prSet presAssocID="{CD32E13E-5FF7-4CC1-81D2-FF15BB5CD8DB}" presName="box" presStyleLbl="node1" presStyleIdx="3" presStyleCnt="4"/>
      <dgm:spPr/>
      <dgm:t>
        <a:bodyPr/>
        <a:lstStyle/>
        <a:p>
          <a:endParaRPr lang="en-US"/>
        </a:p>
      </dgm:t>
    </dgm:pt>
    <dgm:pt modelId="{5F990272-5A46-45D5-AADC-53C1E8ACF2C0}" type="pres">
      <dgm:prSet presAssocID="{CD32E13E-5FF7-4CC1-81D2-FF15BB5CD8DB}" presName="img" presStyleLbl="fgImgPlace1" presStyleIdx="3" presStyleCnt="4" custScaleX="6891" custScaleY="15436"/>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C9C9421-3B37-4F5C-8C4E-F76BFBF9166E}" type="pres">
      <dgm:prSet presAssocID="{CD32E13E-5FF7-4CC1-81D2-FF15BB5CD8DB}" presName="text" presStyleLbl="node1" presStyleIdx="3" presStyleCnt="4">
        <dgm:presLayoutVars>
          <dgm:bulletEnabled val="1"/>
        </dgm:presLayoutVars>
      </dgm:prSet>
      <dgm:spPr/>
      <dgm:t>
        <a:bodyPr/>
        <a:lstStyle/>
        <a:p>
          <a:endParaRPr lang="en-US"/>
        </a:p>
      </dgm:t>
    </dgm:pt>
  </dgm:ptLst>
  <dgm:cxnLst>
    <dgm:cxn modelId="{C0ABCE3C-2134-4CDF-9E53-33E7539AF7FE}" srcId="{4F244ECC-7971-488D-8092-B0F0CEA135EA}" destId="{ED761AA7-C741-4426-835C-ADE387061467}" srcOrd="0" destOrd="0" parTransId="{363CFCE0-91F9-4FE9-97D7-4BE399419753}" sibTransId="{78C135CB-04E5-4AAC-BBFC-9C3996AA607A}"/>
    <dgm:cxn modelId="{3E887B70-0B34-49CD-9DB4-2315ACDE05BD}" type="presOf" srcId="{CD32E13E-5FF7-4CC1-81D2-FF15BB5CD8DB}" destId="{28633B47-34A0-4A6F-BCBD-19B8E85AB963}" srcOrd="0" destOrd="0" presId="urn:microsoft.com/office/officeart/2005/8/layout/vList4#1"/>
    <dgm:cxn modelId="{5DE7C5D8-651D-4780-A783-7C07F8416546}" type="presOf" srcId="{5B2CAF0C-0870-44AF-A430-7D84C17AFE54}" destId="{D4486D5C-9836-4E2B-BF97-DC3094860EE2}" srcOrd="0" destOrd="0" presId="urn:microsoft.com/office/officeart/2005/8/layout/vList4#1"/>
    <dgm:cxn modelId="{EDA5516F-77D2-469C-91A4-7DA1A8AE688D}" type="presOf" srcId="{4F244ECC-7971-488D-8092-B0F0CEA135EA}" destId="{88CF4A30-05EA-402D-9CCA-077939C82E8C}" srcOrd="1" destOrd="0" presId="urn:microsoft.com/office/officeart/2005/8/layout/vList4#1"/>
    <dgm:cxn modelId="{049B0011-0D20-472C-A613-4539BE7BA648}" type="presOf" srcId="{79565C02-4D66-4324-B75A-AF9F8C426825}" destId="{88683F06-AC18-4E1E-AED1-094F6172AC4F}" srcOrd="1" destOrd="1" presId="urn:microsoft.com/office/officeart/2005/8/layout/vList4#1"/>
    <dgm:cxn modelId="{5D1FB5AB-ECBD-417B-8A1B-A5C98002F5A2}" srcId="{F0BF0EDF-3896-4EC4-8CB6-9129F84FEEC5}" destId="{5B2CAF0C-0870-44AF-A430-7D84C17AFE54}" srcOrd="1" destOrd="0" parTransId="{2632CD25-D4D5-4C36-BB07-97C9FB6567AD}" sibTransId="{FF493B0B-001C-4614-9CAA-8D33937A6399}"/>
    <dgm:cxn modelId="{698A9F61-B2F0-4FC8-B43C-04A73B1E9E83}" type="presOf" srcId="{F0BF0EDF-3896-4EC4-8CB6-9129F84FEEC5}" destId="{5510660B-1271-46A6-9D5D-E3506C976919}" srcOrd="0" destOrd="0" presId="urn:microsoft.com/office/officeart/2005/8/layout/vList4#1"/>
    <dgm:cxn modelId="{94C71F9C-4F68-4C0A-A710-270B026433EA}" type="presOf" srcId="{F0617D3B-4C67-48F4-9922-50FE1A8D2B23}" destId="{F87DBAA2-EB8E-4A34-A702-CF6387B31B57}" srcOrd="0" destOrd="0" presId="urn:microsoft.com/office/officeart/2005/8/layout/vList4#1"/>
    <dgm:cxn modelId="{1F998D0F-180A-4DE1-9D0C-A28CB5876BE5}" srcId="{5B2CAF0C-0870-44AF-A430-7D84C17AFE54}" destId="{79565C02-4D66-4324-B75A-AF9F8C426825}" srcOrd="0" destOrd="0" parTransId="{1E46AB8B-DF8E-41B5-A46A-CCDDCB90A65C}" sibTransId="{AECDFE9C-435A-4E95-AC63-CF13E7E04A49}"/>
    <dgm:cxn modelId="{38893FFD-A415-4843-96BD-D80EA0A1D4A6}" type="presOf" srcId="{4F244ECC-7971-488D-8092-B0F0CEA135EA}" destId="{1BF99528-AA13-4E9F-B6C5-23745A68EBE8}" srcOrd="0" destOrd="0" presId="urn:microsoft.com/office/officeart/2005/8/layout/vList4#1"/>
    <dgm:cxn modelId="{5E4BE8C7-A79C-43E9-8752-0BE720A9A936}" type="presOf" srcId="{ED761AA7-C741-4426-835C-ADE387061467}" destId="{88CF4A30-05EA-402D-9CCA-077939C82E8C}" srcOrd="1" destOrd="1" presId="urn:microsoft.com/office/officeart/2005/8/layout/vList4#1"/>
    <dgm:cxn modelId="{A4E4717D-7763-4186-824B-245D4A4A1237}" srcId="{F0BF0EDF-3896-4EC4-8CB6-9129F84FEEC5}" destId="{4F244ECC-7971-488D-8092-B0F0CEA135EA}" srcOrd="2" destOrd="0" parTransId="{F3613101-681C-4B49-AB85-A993DEF09A49}" sibTransId="{F22E1AF4-6A18-43BA-BE81-3399166DF0D2}"/>
    <dgm:cxn modelId="{52CCEDF3-57F8-4BE3-A4CC-D05A14DED338}" type="presOf" srcId="{8F6BE490-66E1-443C-BCFA-741D21D45CB9}" destId="{1A020B30-19F4-4FFB-B0EA-ABEA7DB70BBA}" srcOrd="1" destOrd="1" presId="urn:microsoft.com/office/officeart/2005/8/layout/vList4#1"/>
    <dgm:cxn modelId="{C23CF058-4EA2-4C27-ACA4-9AEFA22D4B9A}" srcId="{F0617D3B-4C67-48F4-9922-50FE1A8D2B23}" destId="{8F6BE490-66E1-443C-BCFA-741D21D45CB9}" srcOrd="0" destOrd="0" parTransId="{7E900B0A-2D6C-4963-99D7-62ED40F0C67D}" sibTransId="{E771CDD6-BAEA-4008-B550-D7CFD808AEE3}"/>
    <dgm:cxn modelId="{8C35FE8F-7F83-4BE5-8E57-B63696AD6EDA}" type="presOf" srcId="{9021485C-B229-4895-B82A-E42A42A9E86C}" destId="{BC9C9421-3B37-4F5C-8C4E-F76BFBF9166E}" srcOrd="1" destOrd="1" presId="urn:microsoft.com/office/officeart/2005/8/layout/vList4#1"/>
    <dgm:cxn modelId="{DBC2863E-7453-48C9-9A0B-B3041F1DFAE4}" srcId="{F0BF0EDF-3896-4EC4-8CB6-9129F84FEEC5}" destId="{CD32E13E-5FF7-4CC1-81D2-FF15BB5CD8DB}" srcOrd="3" destOrd="0" parTransId="{27776880-C676-41E3-9D8E-907B8DB5F6D6}" sibTransId="{05EDAD91-3DAC-43CC-9E8A-C55E8524A872}"/>
    <dgm:cxn modelId="{643D6BED-030B-40B7-82CE-AD9AB75EA25E}" type="presOf" srcId="{CD32E13E-5FF7-4CC1-81D2-FF15BB5CD8DB}" destId="{BC9C9421-3B37-4F5C-8C4E-F76BFBF9166E}" srcOrd="1" destOrd="0" presId="urn:microsoft.com/office/officeart/2005/8/layout/vList4#1"/>
    <dgm:cxn modelId="{2A230263-4EC2-448A-909E-2E8D4099A4A8}" type="presOf" srcId="{F0617D3B-4C67-48F4-9922-50FE1A8D2B23}" destId="{1A020B30-19F4-4FFB-B0EA-ABEA7DB70BBA}" srcOrd="1" destOrd="0" presId="urn:microsoft.com/office/officeart/2005/8/layout/vList4#1"/>
    <dgm:cxn modelId="{3D2BCD6E-C17E-4825-8B46-9408EFEFF048}" srcId="{F0BF0EDF-3896-4EC4-8CB6-9129F84FEEC5}" destId="{F0617D3B-4C67-48F4-9922-50FE1A8D2B23}" srcOrd="0" destOrd="0" parTransId="{D2161545-5270-4BC9-ACE6-E6BD59223E70}" sibTransId="{49487066-44A5-4022-A257-31E1F9B33BF3}"/>
    <dgm:cxn modelId="{CEE00B1E-86A6-448A-9D88-2BA475D9D773}" type="presOf" srcId="{9021485C-B229-4895-B82A-E42A42A9E86C}" destId="{28633B47-34A0-4A6F-BCBD-19B8E85AB963}" srcOrd="0" destOrd="1" presId="urn:microsoft.com/office/officeart/2005/8/layout/vList4#1"/>
    <dgm:cxn modelId="{CD71D2B0-1E7E-4509-AA50-813379A15EF6}" type="presOf" srcId="{ED761AA7-C741-4426-835C-ADE387061467}" destId="{1BF99528-AA13-4E9F-B6C5-23745A68EBE8}" srcOrd="0" destOrd="1" presId="urn:microsoft.com/office/officeart/2005/8/layout/vList4#1"/>
    <dgm:cxn modelId="{B7CEE5E2-6114-4543-9B00-71A1124414DE}" type="presOf" srcId="{79565C02-4D66-4324-B75A-AF9F8C426825}" destId="{D4486D5C-9836-4E2B-BF97-DC3094860EE2}" srcOrd="0" destOrd="1" presId="urn:microsoft.com/office/officeart/2005/8/layout/vList4#1"/>
    <dgm:cxn modelId="{47C155D6-9244-4BCC-AF3D-C6ECC45A6849}" type="presOf" srcId="{5B2CAF0C-0870-44AF-A430-7D84C17AFE54}" destId="{88683F06-AC18-4E1E-AED1-094F6172AC4F}" srcOrd="1" destOrd="0" presId="urn:microsoft.com/office/officeart/2005/8/layout/vList4#1"/>
    <dgm:cxn modelId="{F9476DF3-4438-4739-A026-C062C6C839EC}" type="presOf" srcId="{8F6BE490-66E1-443C-BCFA-741D21D45CB9}" destId="{F87DBAA2-EB8E-4A34-A702-CF6387B31B57}" srcOrd="0" destOrd="1" presId="urn:microsoft.com/office/officeart/2005/8/layout/vList4#1"/>
    <dgm:cxn modelId="{98942BEA-B4E9-44E2-A800-4F2E9FD1C900}" srcId="{CD32E13E-5FF7-4CC1-81D2-FF15BB5CD8DB}" destId="{9021485C-B229-4895-B82A-E42A42A9E86C}" srcOrd="0" destOrd="0" parTransId="{33B40729-20A2-4408-8CEB-3935856BDB23}" sibTransId="{775BA3CD-317F-4510-A7E6-A702D07F22F1}"/>
    <dgm:cxn modelId="{574EB12D-E101-437A-91FF-55E38640ABDA}" type="presParOf" srcId="{5510660B-1271-46A6-9D5D-E3506C976919}" destId="{7A43E1CE-CF6A-434F-BA9A-6A2FD0FFE167}" srcOrd="0" destOrd="0" presId="urn:microsoft.com/office/officeart/2005/8/layout/vList4#1"/>
    <dgm:cxn modelId="{42FDCDF9-7D1B-483E-9ECA-C50D989AC358}" type="presParOf" srcId="{7A43E1CE-CF6A-434F-BA9A-6A2FD0FFE167}" destId="{F87DBAA2-EB8E-4A34-A702-CF6387B31B57}" srcOrd="0" destOrd="0" presId="urn:microsoft.com/office/officeart/2005/8/layout/vList4#1"/>
    <dgm:cxn modelId="{200AFB61-238C-44EA-A3C9-6959DF090897}" type="presParOf" srcId="{7A43E1CE-CF6A-434F-BA9A-6A2FD0FFE167}" destId="{CA0230E4-A985-44C0-888B-B6A9D4D9B57C}" srcOrd="1" destOrd="0" presId="urn:microsoft.com/office/officeart/2005/8/layout/vList4#1"/>
    <dgm:cxn modelId="{8A78BB3B-AD6E-4955-A78B-1E360BE018A6}" type="presParOf" srcId="{7A43E1CE-CF6A-434F-BA9A-6A2FD0FFE167}" destId="{1A020B30-19F4-4FFB-B0EA-ABEA7DB70BBA}" srcOrd="2" destOrd="0" presId="urn:microsoft.com/office/officeart/2005/8/layout/vList4#1"/>
    <dgm:cxn modelId="{780BAA78-3D3C-4AEE-8DEA-7A16AC56E6C7}" type="presParOf" srcId="{5510660B-1271-46A6-9D5D-E3506C976919}" destId="{1CE03CD0-28D0-41FC-BDF1-6B4F0F353627}" srcOrd="1" destOrd="0" presId="urn:microsoft.com/office/officeart/2005/8/layout/vList4#1"/>
    <dgm:cxn modelId="{94DB54F2-2662-4D89-8D12-A789157BBD9D}" type="presParOf" srcId="{5510660B-1271-46A6-9D5D-E3506C976919}" destId="{B7B639D8-0507-484A-9881-0CBF98CCA3BA}" srcOrd="2" destOrd="0" presId="urn:microsoft.com/office/officeart/2005/8/layout/vList4#1"/>
    <dgm:cxn modelId="{89D49D44-4EF9-489C-B51D-51F1D5F88CC8}" type="presParOf" srcId="{B7B639D8-0507-484A-9881-0CBF98CCA3BA}" destId="{D4486D5C-9836-4E2B-BF97-DC3094860EE2}" srcOrd="0" destOrd="0" presId="urn:microsoft.com/office/officeart/2005/8/layout/vList4#1"/>
    <dgm:cxn modelId="{4AA61414-D60D-49B0-A047-C309E3D9BBB9}" type="presParOf" srcId="{B7B639D8-0507-484A-9881-0CBF98CCA3BA}" destId="{913E9822-A1E1-4A4F-A9ED-89E691259B60}" srcOrd="1" destOrd="0" presId="urn:microsoft.com/office/officeart/2005/8/layout/vList4#1"/>
    <dgm:cxn modelId="{BAE97F9E-3793-4EBE-8C5C-A2ACE79BD0E1}" type="presParOf" srcId="{B7B639D8-0507-484A-9881-0CBF98CCA3BA}" destId="{88683F06-AC18-4E1E-AED1-094F6172AC4F}" srcOrd="2" destOrd="0" presId="urn:microsoft.com/office/officeart/2005/8/layout/vList4#1"/>
    <dgm:cxn modelId="{2C376175-D683-449F-AE3A-725C1C4C537F}" type="presParOf" srcId="{5510660B-1271-46A6-9D5D-E3506C976919}" destId="{3B41ADE3-0AB9-495F-A29E-81CA15417C0D}" srcOrd="3" destOrd="0" presId="urn:microsoft.com/office/officeart/2005/8/layout/vList4#1"/>
    <dgm:cxn modelId="{D582DF60-96DE-4D1B-BE90-DD8183AFF11A}" type="presParOf" srcId="{5510660B-1271-46A6-9D5D-E3506C976919}" destId="{CCD4B71E-B9F4-45D4-949B-79488363C11A}" srcOrd="4" destOrd="0" presId="urn:microsoft.com/office/officeart/2005/8/layout/vList4#1"/>
    <dgm:cxn modelId="{D95C7838-0944-4D94-A5AC-27CBDDD279BC}" type="presParOf" srcId="{CCD4B71E-B9F4-45D4-949B-79488363C11A}" destId="{1BF99528-AA13-4E9F-B6C5-23745A68EBE8}" srcOrd="0" destOrd="0" presId="urn:microsoft.com/office/officeart/2005/8/layout/vList4#1"/>
    <dgm:cxn modelId="{D0939813-87CA-40C4-897B-32703F473BF6}" type="presParOf" srcId="{CCD4B71E-B9F4-45D4-949B-79488363C11A}" destId="{1BDD074E-6520-445A-A08A-4FBDAAA91E23}" srcOrd="1" destOrd="0" presId="urn:microsoft.com/office/officeart/2005/8/layout/vList4#1"/>
    <dgm:cxn modelId="{BB721043-C5FC-4111-AC25-C85DB52C5B16}" type="presParOf" srcId="{CCD4B71E-B9F4-45D4-949B-79488363C11A}" destId="{88CF4A30-05EA-402D-9CCA-077939C82E8C}" srcOrd="2" destOrd="0" presId="urn:microsoft.com/office/officeart/2005/8/layout/vList4#1"/>
    <dgm:cxn modelId="{20DFE0D7-DB70-44D2-A2A5-1430F6ED894A}" type="presParOf" srcId="{5510660B-1271-46A6-9D5D-E3506C976919}" destId="{900ADB23-C38C-4831-805B-6B3D8E37FA30}" srcOrd="5" destOrd="0" presId="urn:microsoft.com/office/officeart/2005/8/layout/vList4#1"/>
    <dgm:cxn modelId="{95C27340-90F0-438E-A65A-6DC10F7A7935}" type="presParOf" srcId="{5510660B-1271-46A6-9D5D-E3506C976919}" destId="{BC9C6F04-CC3D-4F1E-B369-86E8FCAC7EBD}" srcOrd="6" destOrd="0" presId="urn:microsoft.com/office/officeart/2005/8/layout/vList4#1"/>
    <dgm:cxn modelId="{EE12FAB0-26B6-4D3F-AD5B-A22AA25394AF}" type="presParOf" srcId="{BC9C6F04-CC3D-4F1E-B369-86E8FCAC7EBD}" destId="{28633B47-34A0-4A6F-BCBD-19B8E85AB963}" srcOrd="0" destOrd="0" presId="urn:microsoft.com/office/officeart/2005/8/layout/vList4#1"/>
    <dgm:cxn modelId="{8511ECB0-FC33-4FCE-BB26-0EC7A7F5E435}" type="presParOf" srcId="{BC9C6F04-CC3D-4F1E-B369-86E8FCAC7EBD}" destId="{5F990272-5A46-45D5-AADC-53C1E8ACF2C0}" srcOrd="1" destOrd="0" presId="urn:microsoft.com/office/officeart/2005/8/layout/vList4#1"/>
    <dgm:cxn modelId="{DA06E73D-8730-4CCA-A080-90EDD0DA743A}" type="presParOf" srcId="{BC9C6F04-CC3D-4F1E-B369-86E8FCAC7EBD}" destId="{BC9C9421-3B37-4F5C-8C4E-F76BFBF9166E}"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DBAA2-EB8E-4A34-A702-CF6387B31B57}">
      <dsp:nvSpPr>
        <dsp:cNvPr id="0" name=""/>
        <dsp:cNvSpPr/>
      </dsp:nvSpPr>
      <dsp:spPr>
        <a:xfrm>
          <a:off x="0" y="0"/>
          <a:ext cx="6400800" cy="1080343"/>
        </a:xfrm>
        <a:prstGeom prst="roundRect">
          <a:avLst>
            <a:gd name="adj" fmla="val 10000"/>
          </a:avLst>
        </a:prstGeom>
        <a:solidFill>
          <a:schemeClr val="accent2">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latin typeface="Arial Black" pitchFamily="34" charset="0"/>
            </a:rPr>
            <a:t>EFFECTIVE LEADER</a:t>
          </a:r>
          <a:endParaRPr lang="en-US" sz="1700" kern="1200" dirty="0">
            <a:latin typeface="Arial Black" pitchFamily="34" charset="0"/>
          </a:endParaRPr>
        </a:p>
        <a:p>
          <a:pPr marL="114300" lvl="1" indent="-114300" algn="l" defTabSz="577850">
            <a:lnSpc>
              <a:spcPct val="90000"/>
            </a:lnSpc>
            <a:spcBef>
              <a:spcPct val="0"/>
            </a:spcBef>
            <a:spcAft>
              <a:spcPct val="15000"/>
            </a:spcAft>
            <a:buChar char="••"/>
          </a:pPr>
          <a:r>
            <a:rPr lang="en-US" sz="1300" b="1" kern="1200" dirty="0" smtClean="0"/>
            <a:t>Catalyzes commitment to and vigorous pursuit of a clear and compelling vision, stimulating higher performance standards.</a:t>
          </a:r>
          <a:endParaRPr lang="en-US" sz="1300" b="1" kern="1200" dirty="0"/>
        </a:p>
      </dsp:txBody>
      <dsp:txXfrm>
        <a:off x="1388194" y="0"/>
        <a:ext cx="5012605" cy="1080343"/>
      </dsp:txXfrm>
    </dsp:sp>
    <dsp:sp modelId="{CA0230E4-A985-44C0-888B-B6A9D4D9B57C}">
      <dsp:nvSpPr>
        <dsp:cNvPr id="0" name=""/>
        <dsp:cNvSpPr/>
      </dsp:nvSpPr>
      <dsp:spPr>
        <a:xfrm>
          <a:off x="704006" y="517311"/>
          <a:ext cx="88215" cy="45720"/>
        </a:xfrm>
        <a:prstGeom prst="rect">
          <a:avLst/>
        </a:prstGeom>
        <a:solidFill>
          <a:schemeClr val="accent2">
            <a:tint val="5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sp>
    <dsp:sp modelId="{D4486D5C-9836-4E2B-BF97-DC3094860EE2}">
      <dsp:nvSpPr>
        <dsp:cNvPr id="0" name=""/>
        <dsp:cNvSpPr/>
      </dsp:nvSpPr>
      <dsp:spPr>
        <a:xfrm>
          <a:off x="0" y="1188377"/>
          <a:ext cx="6400800" cy="1080343"/>
        </a:xfrm>
        <a:prstGeom prst="roundRect">
          <a:avLst>
            <a:gd name="adj" fmla="val 10000"/>
          </a:avLst>
        </a:prstGeom>
        <a:solidFill>
          <a:schemeClr val="accent3">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latin typeface="Arial Black" pitchFamily="34" charset="0"/>
            </a:rPr>
            <a:t>COMPETENT MANAGER</a:t>
          </a:r>
          <a:endParaRPr lang="en-US" sz="1700" kern="1200" dirty="0">
            <a:latin typeface="Arial Black" pitchFamily="34" charset="0"/>
          </a:endParaRPr>
        </a:p>
        <a:p>
          <a:pPr marL="114300" lvl="1" indent="-114300" algn="l" defTabSz="577850">
            <a:lnSpc>
              <a:spcPct val="90000"/>
            </a:lnSpc>
            <a:spcBef>
              <a:spcPct val="0"/>
            </a:spcBef>
            <a:spcAft>
              <a:spcPct val="15000"/>
            </a:spcAft>
            <a:buChar char="••"/>
          </a:pPr>
          <a:r>
            <a:rPr lang="en-US" sz="1300" b="1" kern="1200" dirty="0" smtClean="0"/>
            <a:t>Organizes people and resources toward the effective and efficient pursuit of predetermined objectives.</a:t>
          </a:r>
          <a:endParaRPr lang="en-US" sz="1300" b="1" kern="1200" dirty="0"/>
        </a:p>
      </dsp:txBody>
      <dsp:txXfrm>
        <a:off x="1388194" y="1188377"/>
        <a:ext cx="5012605" cy="1080343"/>
      </dsp:txXfrm>
    </dsp:sp>
    <dsp:sp modelId="{913E9822-A1E1-4A4F-A9ED-89E691259B60}">
      <dsp:nvSpPr>
        <dsp:cNvPr id="0" name=""/>
        <dsp:cNvSpPr/>
      </dsp:nvSpPr>
      <dsp:spPr>
        <a:xfrm>
          <a:off x="704006" y="1600200"/>
          <a:ext cx="88215" cy="256698"/>
        </a:xfrm>
        <a:prstGeom prst="roundRect">
          <a:avLst>
            <a:gd name="adj" fmla="val 10000"/>
          </a:avLst>
        </a:prstGeom>
        <a:solidFill>
          <a:schemeClr val="accent3">
            <a:tint val="5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sp>
    <dsp:sp modelId="{1BF99528-AA13-4E9F-B6C5-23745A68EBE8}">
      <dsp:nvSpPr>
        <dsp:cNvPr id="0" name=""/>
        <dsp:cNvSpPr/>
      </dsp:nvSpPr>
      <dsp:spPr>
        <a:xfrm>
          <a:off x="0" y="2376755"/>
          <a:ext cx="6400800" cy="1080343"/>
        </a:xfrm>
        <a:prstGeom prst="roundRect">
          <a:avLst>
            <a:gd name="adj" fmla="val 10000"/>
          </a:avLst>
        </a:prstGeom>
        <a:solidFill>
          <a:schemeClr val="accent4">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latin typeface="Arial Black" pitchFamily="34" charset="0"/>
            </a:rPr>
            <a:t>CONTRIBUTING TEAM MEMBER</a:t>
          </a:r>
          <a:endParaRPr lang="en-US" sz="1700" kern="1200" dirty="0">
            <a:latin typeface="Arial Black" pitchFamily="34" charset="0"/>
          </a:endParaRPr>
        </a:p>
        <a:p>
          <a:pPr marL="114300" lvl="1" indent="-114300" algn="l" defTabSz="577850">
            <a:lnSpc>
              <a:spcPct val="90000"/>
            </a:lnSpc>
            <a:spcBef>
              <a:spcPct val="0"/>
            </a:spcBef>
            <a:spcAft>
              <a:spcPct val="15000"/>
            </a:spcAft>
            <a:buChar char="••"/>
          </a:pPr>
          <a:r>
            <a:rPr lang="en-US" sz="1300" b="1" kern="1200" dirty="0" smtClean="0"/>
            <a:t>Contributes individual capabilities to the achievement of group objectives and works effectively with others in a group setting.</a:t>
          </a:r>
          <a:endParaRPr lang="en-US" sz="1300" b="1" kern="1200" dirty="0"/>
        </a:p>
      </dsp:txBody>
      <dsp:txXfrm>
        <a:off x="1388194" y="2376755"/>
        <a:ext cx="5012605" cy="1080343"/>
      </dsp:txXfrm>
    </dsp:sp>
    <dsp:sp modelId="{1BDD074E-6520-445A-A08A-4FBDAAA91E23}">
      <dsp:nvSpPr>
        <dsp:cNvPr id="0" name=""/>
        <dsp:cNvSpPr/>
      </dsp:nvSpPr>
      <dsp:spPr>
        <a:xfrm flipH="1">
          <a:off x="727567" y="2894067"/>
          <a:ext cx="41093" cy="45720"/>
        </a:xfrm>
        <a:prstGeom prst="roundRect">
          <a:avLst>
            <a:gd name="adj" fmla="val 10000"/>
          </a:avLst>
        </a:prstGeom>
        <a:solidFill>
          <a:schemeClr val="accent4">
            <a:tint val="5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sp>
    <dsp:sp modelId="{28633B47-34A0-4A6F-BCBD-19B8E85AB963}">
      <dsp:nvSpPr>
        <dsp:cNvPr id="0" name=""/>
        <dsp:cNvSpPr/>
      </dsp:nvSpPr>
      <dsp:spPr>
        <a:xfrm>
          <a:off x="0" y="3565133"/>
          <a:ext cx="6400800" cy="1080343"/>
        </a:xfrm>
        <a:prstGeom prst="roundRect">
          <a:avLst>
            <a:gd name="adj" fmla="val 10000"/>
          </a:avLst>
        </a:prstGeom>
        <a:solidFill>
          <a:schemeClr val="accent5">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latin typeface="Arial Black" pitchFamily="34" charset="0"/>
            </a:rPr>
            <a:t>HIGHLY CAPABLE INDIVIDUAL</a:t>
          </a:r>
          <a:endParaRPr lang="en-US" sz="1700" kern="1200" dirty="0">
            <a:latin typeface="Arial Black" pitchFamily="34" charset="0"/>
          </a:endParaRPr>
        </a:p>
        <a:p>
          <a:pPr marL="114300" lvl="1" indent="-114300" algn="l" defTabSz="577850">
            <a:lnSpc>
              <a:spcPct val="90000"/>
            </a:lnSpc>
            <a:spcBef>
              <a:spcPct val="0"/>
            </a:spcBef>
            <a:spcAft>
              <a:spcPct val="15000"/>
            </a:spcAft>
            <a:buChar char="••"/>
          </a:pPr>
          <a:r>
            <a:rPr lang="en-US" sz="1300" b="1" kern="1200" dirty="0" smtClean="0"/>
            <a:t>Makes productive contributions through talent, knowledge, skills and good habits.</a:t>
          </a:r>
          <a:endParaRPr lang="en-US" sz="1300" b="1" kern="1200" dirty="0"/>
        </a:p>
      </dsp:txBody>
      <dsp:txXfrm>
        <a:off x="1388194" y="3565133"/>
        <a:ext cx="5012605" cy="1080343"/>
      </dsp:txXfrm>
    </dsp:sp>
    <dsp:sp modelId="{5F990272-5A46-45D5-AADC-53C1E8ACF2C0}">
      <dsp:nvSpPr>
        <dsp:cNvPr id="0" name=""/>
        <dsp:cNvSpPr/>
      </dsp:nvSpPr>
      <dsp:spPr>
        <a:xfrm>
          <a:off x="704006" y="4038600"/>
          <a:ext cx="88215" cy="133409"/>
        </a:xfrm>
        <a:prstGeom prst="roundRect">
          <a:avLst>
            <a:gd name="adj" fmla="val 10000"/>
          </a:avLst>
        </a:prstGeom>
        <a:solidFill>
          <a:schemeClr val="accent5">
            <a:tint val="5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895AAD-3577-439D-84DE-C33FB846602B}" type="datetimeFigureOut">
              <a:rPr lang="en-US" smtClean="0"/>
              <a:pPr/>
              <a:t>2/11/2015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7D4052-B3FF-4A55-B79A-F6F49193DBCF}" type="slidenum">
              <a:rPr lang="en-US" smtClean="0"/>
              <a:pPr/>
              <a:t>‹#›</a:t>
            </a:fld>
            <a:endParaRPr lang="en-US"/>
          </a:p>
        </p:txBody>
      </p:sp>
    </p:spTree>
    <p:extLst>
      <p:ext uri="{BB962C8B-B14F-4D97-AF65-F5344CB8AC3E}">
        <p14:creationId xmlns:p14="http://schemas.microsoft.com/office/powerpoint/2010/main" val="1802516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7.jpe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16404" y="197400"/>
            <a:ext cx="8698995" cy="1074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761613" y="394860"/>
            <a:ext cx="5138800" cy="345747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85066" y="394859"/>
            <a:ext cx="5054134" cy="3457473"/>
          </a:xfrm>
        </p:spPr>
        <p:txBody>
          <a:bodyPr anchor="ctr">
            <a:noAutofit/>
          </a:bodyPr>
          <a:lstStyle>
            <a:lvl1pPr algn="l">
              <a:lnSpc>
                <a:spcPct val="85000"/>
              </a:lnSpc>
              <a:defRPr sz="6000" b="1" cap="none" baseline="0">
                <a:blipFill dpi="0" rotWithShape="1">
                  <a:blip r:embed="rId4"/>
                  <a:srcRect/>
                  <a:tile tx="6350" ty="-127000" sx="65000" sy="64000" flip="none" algn="tl"/>
                </a:blip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4389120"/>
            <a:ext cx="6492240" cy="2240280"/>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smtClean="0"/>
              <a:t>Click to edit Master subtitle style</a:t>
            </a:r>
            <a:endParaRPr lang="en-US" dirty="0"/>
          </a:p>
        </p:txBody>
      </p:sp>
      <p:grpSp>
        <p:nvGrpSpPr>
          <p:cNvPr id="13" name="Group 12"/>
          <p:cNvGrpSpPr/>
          <p:nvPr userDrawn="1"/>
        </p:nvGrpSpPr>
        <p:grpSpPr>
          <a:xfrm>
            <a:off x="228600" y="381000"/>
            <a:ext cx="3413596" cy="3505200"/>
            <a:chOff x="152400" y="221480"/>
            <a:chExt cx="1541715" cy="1607320"/>
          </a:xfrm>
        </p:grpSpPr>
        <p:sp>
          <p:nvSpPr>
            <p:cNvPr id="14" name="Oval 13"/>
            <p:cNvSpPr/>
            <p:nvPr userDrawn="1"/>
          </p:nvSpPr>
          <p:spPr>
            <a:xfrm>
              <a:off x="457200" y="609600"/>
              <a:ext cx="9144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5490" t="22222" r="16928" b="23333"/>
            <a:stretch/>
          </p:blipFill>
          <p:spPr>
            <a:xfrm>
              <a:off x="152400" y="221480"/>
              <a:ext cx="1541715" cy="1607320"/>
            </a:xfrm>
            <a:prstGeom prst="rect">
              <a:avLst/>
            </a:prstGeom>
          </p:spPr>
        </p:pic>
      </p:grpSp>
      <p:sp>
        <p:nvSpPr>
          <p:cNvPr id="16" name="Rectangle 15"/>
          <p:cNvSpPr/>
          <p:nvPr userDrawn="1"/>
        </p:nvSpPr>
        <p:spPr>
          <a:xfrm>
            <a:off x="228600" y="3976560"/>
            <a:ext cx="8698995" cy="1074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p:cNvGrpSpPr/>
          <p:nvPr userDrawn="1"/>
        </p:nvGrpSpPr>
        <p:grpSpPr>
          <a:xfrm>
            <a:off x="7160762" y="4114801"/>
            <a:ext cx="1840307" cy="2639218"/>
            <a:chOff x="83609" y="223350"/>
            <a:chExt cx="1606243" cy="2401125"/>
          </a:xfrm>
        </p:grpSpPr>
        <p:pic>
          <p:nvPicPr>
            <p:cNvPr id="18" name="Picture 17"/>
            <p:cNvPicPr>
              <a:picLocks noChangeAspect="1"/>
            </p:cNvPicPr>
            <p:nvPr userDrawn="1"/>
          </p:nvPicPr>
          <p:blipFill>
            <a:blip r:embed="rId6"/>
            <a:stretch>
              <a:fillRect/>
            </a:stretch>
          </p:blipFill>
          <p:spPr>
            <a:xfrm>
              <a:off x="148137" y="223350"/>
              <a:ext cx="1541715" cy="2401125"/>
            </a:xfrm>
            <a:prstGeom prst="rect">
              <a:avLst/>
            </a:prstGeom>
          </p:spPr>
        </p:pic>
        <p:sp>
          <p:nvSpPr>
            <p:cNvPr id="19" name="TextBox 18"/>
            <p:cNvSpPr txBox="1"/>
            <p:nvPr userDrawn="1"/>
          </p:nvSpPr>
          <p:spPr>
            <a:xfrm>
              <a:off x="83609" y="451599"/>
              <a:ext cx="1042625" cy="672027"/>
            </a:xfrm>
            <a:prstGeom prst="rect">
              <a:avLst/>
            </a:prstGeom>
            <a:noFill/>
          </p:spPr>
          <p:txBody>
            <a:bodyPr wrap="none" rtlCol="0">
              <a:spAutoFit/>
            </a:bodyPr>
            <a:lstStyle/>
            <a:p>
              <a:pPr algn="ctr"/>
              <a:r>
                <a:rPr lang="en-US" sz="1400" b="1" dirty="0" smtClean="0">
                  <a:latin typeface="Arial" panose="020B0604020202020204" pitchFamily="34" charset="0"/>
                  <a:cs typeface="Arial" panose="020B0604020202020204" pitchFamily="34" charset="0"/>
                </a:rPr>
                <a:t>NJSBGA</a:t>
              </a:r>
            </a:p>
            <a:p>
              <a:pPr algn="ctr"/>
              <a:r>
                <a:rPr lang="en-US" sz="1400" b="1" dirty="0" smtClean="0">
                  <a:latin typeface="Arial" panose="020B0604020202020204" pitchFamily="34" charset="0"/>
                  <a:cs typeface="Arial" panose="020B0604020202020204" pitchFamily="34" charset="0"/>
                </a:rPr>
                <a:t>APPROVED</a:t>
              </a:r>
            </a:p>
            <a:p>
              <a:pPr algn="ctr"/>
              <a:r>
                <a:rPr lang="en-US" sz="1400" b="1" dirty="0" smtClean="0">
                  <a:latin typeface="Arial" panose="020B0604020202020204" pitchFamily="34" charset="0"/>
                  <a:cs typeface="Arial" panose="020B0604020202020204" pitchFamily="34" charset="0"/>
                </a:rPr>
                <a:t>TRAINING</a:t>
              </a:r>
              <a:endParaRPr lang="en-US" sz="1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5088036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Oval 11"/>
          <p:cNvSpPr/>
          <p:nvPr userDrawn="1"/>
        </p:nvSpPr>
        <p:spPr>
          <a:xfrm>
            <a:off x="7315200" y="152400"/>
            <a:ext cx="1600200" cy="1600200"/>
          </a:xfrm>
          <a:prstGeom prst="ellipse">
            <a:avLst/>
          </a:prstGeom>
          <a:solidFill>
            <a:srgbClr val="0000CC"/>
          </a:solidFill>
          <a:ln w="381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7620000" y="457200"/>
            <a:ext cx="990600" cy="990600"/>
          </a:xfrm>
          <a:prstGeom prst="ellipse">
            <a:avLst/>
          </a:prstGeom>
          <a:solidFill>
            <a:srgbClr val="0000CC"/>
          </a:solid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7357535" y="175767"/>
            <a:ext cx="1487880" cy="1551432"/>
            <a:chOff x="152400" y="221480"/>
            <a:chExt cx="1541715" cy="1607320"/>
          </a:xfrm>
        </p:grpSpPr>
        <p:sp>
          <p:nvSpPr>
            <p:cNvPr id="18" name="Oval 17"/>
            <p:cNvSpPr/>
            <p:nvPr userDrawn="1"/>
          </p:nvSpPr>
          <p:spPr>
            <a:xfrm>
              <a:off x="457200" y="609600"/>
              <a:ext cx="9144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5490" t="22222" r="16928" b="23333"/>
            <a:stretch/>
          </p:blipFill>
          <p:spPr>
            <a:xfrm>
              <a:off x="152400" y="221480"/>
              <a:ext cx="1541715" cy="1607320"/>
            </a:xfrm>
            <a:prstGeom prst="rect">
              <a:avLst/>
            </a:prstGeom>
          </p:spPr>
        </p:pic>
      </p:grpSp>
    </p:spTree>
    <p:extLst>
      <p:ext uri="{BB962C8B-B14F-4D97-AF65-F5344CB8AC3E}">
        <p14:creationId xmlns:p14="http://schemas.microsoft.com/office/powerpoint/2010/main" val="1928721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5000"/>
              </a:lnSpc>
              <a:defRPr sz="6600" b="1"/>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a:prstGeom prst="rect">
            <a:avLst/>
          </a:prstGeom>
        </p:spPr>
        <p:txBody>
          <a:bodyPr/>
          <a:lstStyle>
            <a:lvl1pPr>
              <a:defRPr>
                <a:solidFill>
                  <a:schemeClr val="accent1">
                    <a:lumMod val="50000"/>
                  </a:schemeClr>
                </a:solidFill>
              </a:defRPr>
            </a:lvl1pPr>
          </a:lstStyle>
          <a:p>
            <a:fld id="{823D4350-0632-4F67-B357-AFC21C62564D}" type="datetimeFigureOut">
              <a:rPr lang="en-US" smtClean="0"/>
              <a:t>2/11/2015</a:t>
            </a:fld>
            <a:endParaRPr lang="en-US" dirty="0"/>
          </a:p>
        </p:txBody>
      </p:sp>
      <p:sp>
        <p:nvSpPr>
          <p:cNvPr id="5" name="Footer Placeholder 4"/>
          <p:cNvSpPr>
            <a:spLocks noGrp="1"/>
          </p:cNvSpPr>
          <p:nvPr>
            <p:ph type="ftr" sz="quarter" idx="11"/>
          </p:nvPr>
        </p:nvSpPr>
        <p:spPr>
          <a:xfrm>
            <a:off x="1636099" y="6272784"/>
            <a:ext cx="4745736" cy="365125"/>
          </a:xfrm>
          <a:prstGeom prst="rect">
            <a:avLst/>
          </a:prstGeo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a:prstGeom prst="rect">
            <a:avLst/>
          </a:prstGeo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6348066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828800"/>
            <a:ext cx="3276600" cy="480060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03785" y="1828800"/>
            <a:ext cx="3276600" cy="480060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4492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61773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507760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828800"/>
            <a:ext cx="6781800" cy="4800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1"/>
          <p:cNvSpPr>
            <a:spLocks noGrp="1"/>
          </p:cNvSpPr>
          <p:nvPr>
            <p:ph type="title"/>
          </p:nvPr>
        </p:nvSpPr>
        <p:spPr>
          <a:xfrm>
            <a:off x="381000" y="274638"/>
            <a:ext cx="6629400" cy="1325562"/>
          </a:xfrm>
        </p:spPr>
        <p:txBody>
          <a:bodyPr>
            <a:normAutofit/>
          </a:bodyPr>
          <a:lstStyle>
            <a:lvl1pPr>
              <a:defRPr sz="3600">
                <a:solidFill>
                  <a:schemeClr val="bg1"/>
                </a:solidFill>
                <a:latin typeface="Arial Black" pitchFamily="34" charset="0"/>
              </a:defRPr>
            </a:lvl1pPr>
          </a:lstStyle>
          <a:p>
            <a:r>
              <a:rPr lang="en-US" dirty="0" smtClean="0"/>
              <a:t>Click to edit Master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jpg"/><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871192"/>
            <a:ext cx="6851785" cy="475820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entagon 9"/>
          <p:cNvSpPr/>
          <p:nvPr userDrawn="1"/>
        </p:nvSpPr>
        <p:spPr>
          <a:xfrm>
            <a:off x="228600" y="228600"/>
            <a:ext cx="7543800" cy="1447800"/>
          </a:xfrm>
          <a:prstGeom prst="homePlate">
            <a:avLst/>
          </a:prstGeom>
          <a:solidFill>
            <a:srgbClr val="0000CC"/>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dirty="0">
              <a:ln w="38100">
                <a:solidFill>
                  <a:srgbClr val="FF0000"/>
                </a:solidFill>
              </a:ln>
            </a:endParaRPr>
          </a:p>
        </p:txBody>
      </p:sp>
      <p:sp>
        <p:nvSpPr>
          <p:cNvPr id="13" name="Oval 12"/>
          <p:cNvSpPr/>
          <p:nvPr userDrawn="1"/>
        </p:nvSpPr>
        <p:spPr>
          <a:xfrm>
            <a:off x="7315200" y="152400"/>
            <a:ext cx="1600200" cy="1600200"/>
          </a:xfrm>
          <a:prstGeom prst="ellipse">
            <a:avLst/>
          </a:prstGeom>
          <a:solidFill>
            <a:srgbClr val="0000CC"/>
          </a:solidFill>
          <a:ln w="38100">
            <a:solidFill>
              <a:srgbClr val="FF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7620000" y="457200"/>
            <a:ext cx="990600" cy="990600"/>
          </a:xfrm>
          <a:prstGeom prst="ellipse">
            <a:avLst/>
          </a:prstGeom>
          <a:solidFill>
            <a:srgbClr val="0000CC"/>
          </a:solidFill>
          <a:ln w="571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7357535" y="175767"/>
            <a:ext cx="1487880" cy="1551432"/>
            <a:chOff x="152400" y="221480"/>
            <a:chExt cx="1541715" cy="1607320"/>
          </a:xfrm>
        </p:grpSpPr>
        <p:sp>
          <p:nvSpPr>
            <p:cNvPr id="18" name="Oval 17"/>
            <p:cNvSpPr/>
            <p:nvPr userDrawn="1"/>
          </p:nvSpPr>
          <p:spPr>
            <a:xfrm>
              <a:off x="457200" y="609600"/>
              <a:ext cx="914400" cy="838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5490" t="22222" r="16928" b="23333"/>
            <a:stretch/>
          </p:blipFill>
          <p:spPr>
            <a:xfrm>
              <a:off x="152400" y="221480"/>
              <a:ext cx="1541715" cy="1607320"/>
            </a:xfrm>
            <a:prstGeom prst="rect">
              <a:avLst/>
            </a:prstGeom>
          </p:spPr>
        </p:pic>
      </p:grpSp>
      <p:sp>
        <p:nvSpPr>
          <p:cNvPr id="2" name="Title Placeholder 1"/>
          <p:cNvSpPr>
            <a:spLocks noGrp="1"/>
          </p:cNvSpPr>
          <p:nvPr>
            <p:ph type="title"/>
          </p:nvPr>
        </p:nvSpPr>
        <p:spPr>
          <a:xfrm>
            <a:off x="304800" y="365760"/>
            <a:ext cx="6775585" cy="1158240"/>
          </a:xfrm>
          <a:prstGeom prst="rect">
            <a:avLst/>
          </a:prstGeom>
        </p:spPr>
        <p:txBody>
          <a:bodyPr vert="horz" lIns="91440" tIns="45720" rIns="91440" bIns="45720" rtlCol="0" anchor="ctr">
            <a:normAutofit/>
          </a:bodyPr>
          <a:lstStyle/>
          <a:p>
            <a:r>
              <a:rPr lang="en-US" dirty="0" smtClean="0"/>
              <a:t>Click to edit Master</a:t>
            </a:r>
            <a:endParaRPr lang="en-US" dirty="0"/>
          </a:p>
        </p:txBody>
      </p:sp>
      <p:grpSp>
        <p:nvGrpSpPr>
          <p:cNvPr id="20" name="Group 19"/>
          <p:cNvGrpSpPr/>
          <p:nvPr userDrawn="1"/>
        </p:nvGrpSpPr>
        <p:grpSpPr>
          <a:xfrm>
            <a:off x="7160762" y="4114801"/>
            <a:ext cx="1840307" cy="2639218"/>
            <a:chOff x="83609" y="223350"/>
            <a:chExt cx="1606243" cy="2401125"/>
          </a:xfrm>
        </p:grpSpPr>
        <p:pic>
          <p:nvPicPr>
            <p:cNvPr id="21" name="Picture 20"/>
            <p:cNvPicPr>
              <a:picLocks noChangeAspect="1"/>
            </p:cNvPicPr>
            <p:nvPr userDrawn="1"/>
          </p:nvPicPr>
          <p:blipFill>
            <a:blip r:embed="rId10"/>
            <a:stretch>
              <a:fillRect/>
            </a:stretch>
          </p:blipFill>
          <p:spPr>
            <a:xfrm>
              <a:off x="148137" y="223350"/>
              <a:ext cx="1541715" cy="2401125"/>
            </a:xfrm>
            <a:prstGeom prst="rect">
              <a:avLst/>
            </a:prstGeom>
          </p:spPr>
        </p:pic>
        <p:sp>
          <p:nvSpPr>
            <p:cNvPr id="22" name="TextBox 21"/>
            <p:cNvSpPr txBox="1"/>
            <p:nvPr userDrawn="1"/>
          </p:nvSpPr>
          <p:spPr>
            <a:xfrm>
              <a:off x="83609" y="451599"/>
              <a:ext cx="1042625" cy="672027"/>
            </a:xfrm>
            <a:prstGeom prst="rect">
              <a:avLst/>
            </a:prstGeom>
            <a:noFill/>
          </p:spPr>
          <p:txBody>
            <a:bodyPr wrap="none" rtlCol="0">
              <a:spAutoFit/>
            </a:bodyPr>
            <a:lstStyle/>
            <a:p>
              <a:pPr algn="ctr"/>
              <a:r>
                <a:rPr lang="en-US" sz="1400" b="1" dirty="0" smtClean="0">
                  <a:latin typeface="Arial" panose="020B0604020202020204" pitchFamily="34" charset="0"/>
                  <a:cs typeface="Arial" panose="020B0604020202020204" pitchFamily="34" charset="0"/>
                </a:rPr>
                <a:t>NJSBGA</a:t>
              </a:r>
            </a:p>
            <a:p>
              <a:pPr algn="ctr"/>
              <a:r>
                <a:rPr lang="en-US" sz="1400" b="1" dirty="0" smtClean="0">
                  <a:latin typeface="Arial" panose="020B0604020202020204" pitchFamily="34" charset="0"/>
                  <a:cs typeface="Arial" panose="020B0604020202020204" pitchFamily="34" charset="0"/>
                </a:rPr>
                <a:t>APPROVED</a:t>
              </a:r>
            </a:p>
            <a:p>
              <a:pPr algn="ctr"/>
              <a:r>
                <a:rPr lang="en-US" sz="1400" b="1" dirty="0" smtClean="0">
                  <a:latin typeface="Arial" panose="020B0604020202020204" pitchFamily="34" charset="0"/>
                  <a:cs typeface="Arial" panose="020B0604020202020204" pitchFamily="34" charset="0"/>
                </a:rPr>
                <a:t>TRAINING</a:t>
              </a:r>
              <a:endParaRPr lang="en-US" sz="1400" b="1" dirty="0">
                <a:latin typeface="Arial" panose="020B0604020202020204" pitchFamily="34" charset="0"/>
                <a:cs typeface="Arial" panose="020B0604020202020204" pitchFamily="34" charset="0"/>
              </a:endParaRPr>
            </a:p>
          </p:txBody>
        </p:sp>
      </p:grpSp>
      <p:pic>
        <p:nvPicPr>
          <p:cNvPr id="24" name="Picture 23"/>
          <p:cNvPicPr>
            <a:picLocks noChangeAspect="1"/>
          </p:cNvPicPr>
          <p:nvPr userDrawn="1"/>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7698" r="10651"/>
          <a:stretch/>
        </p:blipFill>
        <p:spPr>
          <a:xfrm>
            <a:off x="7086600" y="2079681"/>
            <a:ext cx="1968296" cy="1882719"/>
          </a:xfrm>
          <a:prstGeom prst="rect">
            <a:avLst/>
          </a:prstGeom>
        </p:spPr>
      </p:pic>
    </p:spTree>
    <p:extLst>
      <p:ext uri="{BB962C8B-B14F-4D97-AF65-F5344CB8AC3E}">
        <p14:creationId xmlns:p14="http://schemas.microsoft.com/office/powerpoint/2010/main" val="254528919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5" r:id="rId5"/>
    <p:sldLayoutId id="2147483676" r:id="rId6"/>
    <p:sldLayoutId id="2147483650" r:id="rId7"/>
  </p:sldLayoutIdLst>
  <p:hf hdr="0" ftr="0" dt="0"/>
  <p:txStyles>
    <p:titleStyle>
      <a:lvl1pPr algn="ctr" defTabSz="914400" rtl="0" eaLnBrk="1" latinLnBrk="0" hangingPunct="1">
        <a:lnSpc>
          <a:spcPct val="90000"/>
        </a:lnSpc>
        <a:spcBef>
          <a:spcPct val="0"/>
        </a:spcBef>
        <a:buNone/>
        <a:defRPr sz="4200" b="1" kern="1200" cap="none" spc="0" baseline="0">
          <a:ln w="6600">
            <a:solidFill>
              <a:schemeClr val="accent2"/>
            </a:solidFill>
            <a:prstDash val="solid"/>
          </a:ln>
          <a:solidFill>
            <a:srgbClr val="FFFFFF"/>
          </a:solidFill>
          <a:effectLst>
            <a:outerShdw dist="38100" dir="2700000" algn="tl" rotWithShape="0">
              <a:schemeClr val="accent2"/>
            </a:outerShdw>
          </a:effectLst>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SzPct val="85000"/>
        <a:buFont typeface="Wingdings" pitchFamily="2" charset="2"/>
        <a:buChar char="§"/>
        <a:defRPr sz="2800" b="1"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20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8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theartoftakingaction.com/wp-content/uploads/2012/05/gold-number-2.jpg" TargetMode="External"/><Relationship Id="rId3" Type="http://schemas.openxmlformats.org/officeDocument/2006/relationships/diagramLayout" Target="../diagrams/layout1.xml"/><Relationship Id="rId7" Type="http://schemas.openxmlformats.org/officeDocument/2006/relationships/image" Target="../media/image10.png"/><Relationship Id="rId12" Type="http://schemas.openxmlformats.org/officeDocument/2006/relationships/image" Target="../media/image1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2.jpeg"/><Relationship Id="rId5" Type="http://schemas.openxmlformats.org/officeDocument/2006/relationships/diagramColors" Target="../diagrams/colors1.xml"/><Relationship Id="rId10" Type="http://schemas.openxmlformats.org/officeDocument/2006/relationships/hyperlink" Target="http://www.theartoftakingaction.com/wp-content/uploads/2012/05/gold-number-4.jpg" TargetMode="External"/><Relationship Id="rId4" Type="http://schemas.openxmlformats.org/officeDocument/2006/relationships/diagramQuickStyle" Target="../diagrams/quickStyle1.xml"/><Relationship Id="rId9"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2.bp.blogspot.com/-h5Q1ROKbkoc/UbD8q7lOP2I/AAAAAAAAANc/5hzEPQHwlng/s1600/Characteristics+of+a+Leader.jp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5066" y="394859"/>
            <a:ext cx="5130334" cy="3457473"/>
          </a:xfrm>
        </p:spPr>
        <p:txBody>
          <a:bodyPr/>
          <a:lstStyle/>
          <a:p>
            <a:r>
              <a:rPr lang="en-US" sz="5400" dirty="0" smtClean="0"/>
              <a:t>LEADERSHIP</a:t>
            </a:r>
            <a:br>
              <a:rPr lang="en-US" sz="5400" dirty="0" smtClean="0"/>
            </a:br>
            <a:r>
              <a:rPr lang="en-US" sz="5400" dirty="0" smtClean="0"/>
              <a:t>LEADERSHIP</a:t>
            </a:r>
            <a:br>
              <a:rPr lang="en-US" sz="5400" dirty="0" smtClean="0"/>
            </a:br>
            <a:r>
              <a:rPr lang="en-US" sz="5400" dirty="0" smtClean="0"/>
              <a:t>LEADERSHIP</a:t>
            </a:r>
            <a:br>
              <a:rPr lang="en-US" sz="5400" dirty="0" smtClean="0"/>
            </a:br>
            <a:r>
              <a:rPr lang="en-US" sz="5400" dirty="0" smtClean="0"/>
              <a:t>LEADERSHIP</a:t>
            </a:r>
            <a:endParaRPr lang="en-US" sz="5400" dirty="0"/>
          </a:p>
        </p:txBody>
      </p:sp>
      <p:sp>
        <p:nvSpPr>
          <p:cNvPr id="3" name="Subtitle 2"/>
          <p:cNvSpPr>
            <a:spLocks noGrp="1"/>
          </p:cNvSpPr>
          <p:nvPr>
            <p:ph type="subTitle" idx="1"/>
          </p:nvPr>
        </p:nvSpPr>
        <p:spPr>
          <a:xfrm>
            <a:off x="203666" y="4114800"/>
            <a:ext cx="7162800" cy="2240280"/>
          </a:xfrm>
        </p:spPr>
        <p:txBody>
          <a:bodyPr>
            <a:noAutofit/>
          </a:bodyPr>
          <a:lstStyle/>
          <a:p>
            <a:pPr algn="ctr"/>
            <a:r>
              <a:rPr lang="en-US" sz="3600" b="1" dirty="0" smtClean="0"/>
              <a:t>How to be a</a:t>
            </a:r>
          </a:p>
          <a:p>
            <a:pPr algn="ctr"/>
            <a:r>
              <a:rPr lang="en-US" sz="6600" b="1" dirty="0" smtClean="0">
                <a:ln w="13462">
                  <a:solidFill>
                    <a:schemeClr val="bg1"/>
                  </a:solidFill>
                  <a:prstDash val="solid"/>
                </a:ln>
                <a:solidFill>
                  <a:schemeClr val="tx1">
                    <a:lumMod val="85000"/>
                    <a:lumOff val="15000"/>
                  </a:schemeClr>
                </a:solidFill>
                <a:effectLst>
                  <a:outerShdw blurRad="50800" dist="38100" dir="10800000" algn="r" rotWithShape="0">
                    <a:prstClr val="black">
                      <a:alpha val="40000"/>
                    </a:prstClr>
                  </a:outerShdw>
                </a:effectLst>
                <a:latin typeface="+mj-lt"/>
              </a:rPr>
              <a:t>“GREAT SUPERVISOR!”</a:t>
            </a:r>
            <a:endParaRPr lang="en-US" sz="6600" b="1" dirty="0">
              <a:ln w="13462">
                <a:solidFill>
                  <a:schemeClr val="bg1"/>
                </a:solidFill>
                <a:prstDash val="solid"/>
              </a:ln>
              <a:solidFill>
                <a:schemeClr val="tx1">
                  <a:lumMod val="85000"/>
                  <a:lumOff val="15000"/>
                </a:schemeClr>
              </a:solidFill>
              <a:effectLst>
                <a:outerShdw blurRad="50800" dist="38100" dir="10800000" algn="r" rotWithShape="0">
                  <a:prstClr val="black">
                    <a:alpha val="40000"/>
                  </a:prstClr>
                </a:outerShdw>
              </a:effectLst>
              <a:latin typeface="+mj-lt"/>
            </a:endParaRPr>
          </a:p>
        </p:txBody>
      </p:sp>
    </p:spTree>
    <p:extLst>
      <p:ext uri="{BB962C8B-B14F-4D97-AF65-F5344CB8AC3E}">
        <p14:creationId xmlns:p14="http://schemas.microsoft.com/office/powerpoint/2010/main" val="3076516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3. Have Integrity</a:t>
            </a:r>
            <a:endParaRPr lang="en-US" sz="5400" dirty="0"/>
          </a:p>
        </p:txBody>
      </p:sp>
      <p:sp>
        <p:nvSpPr>
          <p:cNvPr id="2" name="Content Placeholder 1"/>
          <p:cNvSpPr>
            <a:spLocks noGrp="1"/>
          </p:cNvSpPr>
          <p:nvPr>
            <p:ph idx="4294967295"/>
          </p:nvPr>
        </p:nvSpPr>
        <p:spPr>
          <a:xfrm>
            <a:off x="228600" y="1871192"/>
            <a:ext cx="6851785" cy="4758208"/>
          </a:xfrm>
        </p:spPr>
        <p:txBody>
          <a:bodyPr>
            <a:normAutofit lnSpcReduction="10000"/>
          </a:bodyPr>
          <a:lstStyle/>
          <a:p>
            <a:r>
              <a:rPr lang="en-US" sz="4000" dirty="0" smtClean="0"/>
              <a:t>Research shows that the top thing that employees want from their leaders is integrity. </a:t>
            </a:r>
          </a:p>
          <a:p>
            <a:r>
              <a:rPr lang="en-US" sz="4000" dirty="0" smtClean="0"/>
              <a:t>Be honest, fair, candid and forthright, and treat everyone in the same way that you yourself would want to be treated.</a:t>
            </a:r>
          </a:p>
          <a:p>
            <a:endParaRPr lang="en-US"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4000" dirty="0" smtClean="0"/>
              <a:t>4. Support and Facilitate Your Team</a:t>
            </a:r>
            <a:endParaRPr lang="en-US" sz="4000" dirty="0"/>
          </a:p>
        </p:txBody>
      </p:sp>
      <p:sp>
        <p:nvSpPr>
          <p:cNvPr id="2" name="Content Placeholder 1"/>
          <p:cNvSpPr>
            <a:spLocks noGrp="1"/>
          </p:cNvSpPr>
          <p:nvPr>
            <p:ph idx="4294967295"/>
          </p:nvPr>
        </p:nvSpPr>
        <p:spPr>
          <a:xfrm>
            <a:off x="228600" y="1871192"/>
            <a:ext cx="6851785" cy="4758208"/>
          </a:xfrm>
        </p:spPr>
        <p:txBody>
          <a:bodyPr>
            <a:normAutofit lnSpcReduction="10000"/>
          </a:bodyPr>
          <a:lstStyle/>
          <a:p>
            <a:pPr>
              <a:lnSpc>
                <a:spcPct val="100000"/>
              </a:lnSpc>
            </a:pPr>
            <a:r>
              <a:rPr lang="en-US" dirty="0" smtClean="0"/>
              <a:t>For people to do their very best work, they need an organizational environment that supports them by making it safe to take risks, to tell the truth, and to speak up, without being punished for doing so.</a:t>
            </a:r>
          </a:p>
          <a:p>
            <a:pPr>
              <a:lnSpc>
                <a:spcPct val="100000"/>
              </a:lnSpc>
            </a:pPr>
            <a:r>
              <a:rPr lang="en-US" dirty="0" smtClean="0"/>
              <a:t>Support your employees by creating this kind of environment, and it will facilitate their progress toward attaining your Operations Departments goals.</a:t>
            </a:r>
          </a:p>
          <a:p>
            <a:pPr>
              <a:lnSpc>
                <a:spcPct val="100000"/>
              </a:lnSpc>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smtClean="0"/>
              <a:t>5. Have Confidence</a:t>
            </a:r>
            <a:endParaRPr lang="en-US" sz="4400" dirty="0"/>
          </a:p>
        </p:txBody>
      </p:sp>
      <p:sp>
        <p:nvSpPr>
          <p:cNvPr id="2" name="Content Placeholder 1"/>
          <p:cNvSpPr>
            <a:spLocks noGrp="1"/>
          </p:cNvSpPr>
          <p:nvPr>
            <p:ph idx="4294967295"/>
          </p:nvPr>
        </p:nvSpPr>
        <p:spPr>
          <a:xfrm>
            <a:off x="228600" y="1828800"/>
            <a:ext cx="6851785" cy="4800600"/>
          </a:xfrm>
        </p:spPr>
        <p:txBody>
          <a:bodyPr>
            <a:noAutofit/>
          </a:bodyPr>
          <a:lstStyle/>
          <a:p>
            <a:pPr>
              <a:lnSpc>
                <a:spcPct val="100000"/>
              </a:lnSpc>
            </a:pPr>
            <a:r>
              <a:rPr lang="en-US" sz="3200" dirty="0" smtClean="0"/>
              <a:t>Highly effective leaders know deep down inside that they and their team can accomplish anything they set their minds to.</a:t>
            </a:r>
          </a:p>
          <a:p>
            <a:pPr>
              <a:lnSpc>
                <a:spcPct val="100000"/>
              </a:lnSpc>
            </a:pPr>
            <a:r>
              <a:rPr lang="en-US" sz="3200" b="1" i="1" dirty="0" smtClean="0">
                <a:latin typeface="Arial Black" panose="020B0A04020102020204" pitchFamily="34" charset="0"/>
              </a:rPr>
              <a:t>Failure is never an option. </a:t>
            </a:r>
          </a:p>
          <a:p>
            <a:pPr>
              <a:lnSpc>
                <a:spcPct val="100000"/>
              </a:lnSpc>
            </a:pPr>
            <a:r>
              <a:rPr lang="en-US" sz="3200" dirty="0" smtClean="0"/>
              <a:t>Tentative leaders make for tentative employees. </a:t>
            </a:r>
          </a:p>
          <a:p>
            <a:pPr>
              <a:lnSpc>
                <a:spcPct val="100000"/>
              </a:lnSpc>
            </a:pPr>
            <a:r>
              <a:rPr lang="en-US" sz="3200" dirty="0" smtClean="0"/>
              <a:t>If you’re confident, your people will </a:t>
            </a:r>
            <a:r>
              <a:rPr lang="en-US" sz="3200" dirty="0" smtClean="0"/>
              <a:t>be too</a:t>
            </a:r>
            <a:r>
              <a:rPr lang="en-US" sz="3200" dirty="0" smtClean="0"/>
              <a:t>.</a:t>
            </a:r>
          </a:p>
          <a:p>
            <a:pPr>
              <a:lnSpc>
                <a:spcPct val="100000"/>
              </a:lnSpc>
            </a:pP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6. Communicate</a:t>
            </a:r>
            <a:endParaRPr lang="en-US" sz="5400" dirty="0"/>
          </a:p>
        </p:txBody>
      </p:sp>
      <p:sp>
        <p:nvSpPr>
          <p:cNvPr id="2" name="Content Placeholder 1"/>
          <p:cNvSpPr>
            <a:spLocks noGrp="1"/>
          </p:cNvSpPr>
          <p:nvPr>
            <p:ph idx="4294967295"/>
          </p:nvPr>
        </p:nvSpPr>
        <p:spPr>
          <a:xfrm>
            <a:off x="381000" y="1828800"/>
            <a:ext cx="6699385" cy="4800600"/>
          </a:xfrm>
        </p:spPr>
        <p:txBody>
          <a:bodyPr>
            <a:normAutofit fontScale="92500" lnSpcReduction="20000"/>
          </a:bodyPr>
          <a:lstStyle/>
          <a:p>
            <a:pPr>
              <a:lnSpc>
                <a:spcPct val="120000"/>
              </a:lnSpc>
            </a:pPr>
            <a:r>
              <a:rPr lang="en-US" dirty="0" smtClean="0"/>
              <a:t>In any organization, knowledge is power, and great leaders ensure that every employee is provided with complete and up-to-date information about the Department’s goals, performance, successes and failures. </a:t>
            </a:r>
          </a:p>
          <a:p>
            <a:pPr>
              <a:lnSpc>
                <a:spcPct val="120000"/>
              </a:lnSpc>
            </a:pPr>
            <a:r>
              <a:rPr lang="en-US" dirty="0" smtClean="0"/>
              <a:t>To achieve this level of connection, you should also provide ample channels for two-way communication between you and your Operations Staff, actively soliciting their ideas for improvement.</a:t>
            </a:r>
          </a:p>
          <a:p>
            <a:pPr>
              <a:lnSpc>
                <a:spcPct val="120000"/>
              </a:lnSpc>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7. Be Decisive</a:t>
            </a:r>
            <a:endParaRPr lang="en-US" sz="5400" dirty="0"/>
          </a:p>
        </p:txBody>
      </p:sp>
      <p:sp>
        <p:nvSpPr>
          <p:cNvPr id="2" name="Content Placeholder 1"/>
          <p:cNvSpPr>
            <a:spLocks noGrp="1"/>
          </p:cNvSpPr>
          <p:nvPr>
            <p:ph idx="4294967295"/>
          </p:nvPr>
        </p:nvSpPr>
        <p:spPr>
          <a:xfrm>
            <a:off x="381000" y="1828800"/>
            <a:ext cx="6553200" cy="4800600"/>
          </a:xfrm>
        </p:spPr>
        <p:txBody>
          <a:bodyPr>
            <a:normAutofit fontScale="85000" lnSpcReduction="20000"/>
          </a:bodyPr>
          <a:lstStyle/>
          <a:p>
            <a:pPr>
              <a:lnSpc>
                <a:spcPct val="120000"/>
              </a:lnSpc>
            </a:pPr>
            <a:r>
              <a:rPr lang="en-US" dirty="0" smtClean="0"/>
              <a:t>One of the most basic duties of any leader is to make decisions.</a:t>
            </a:r>
          </a:p>
          <a:p>
            <a:pPr>
              <a:lnSpc>
                <a:spcPct val="120000"/>
              </a:lnSpc>
            </a:pPr>
            <a:r>
              <a:rPr lang="en-US" dirty="0" smtClean="0"/>
              <a:t>Highly effective leaders aren’t afraid to be decisive and to make tough calls quickly when all the circumstances require it.</a:t>
            </a:r>
          </a:p>
          <a:p>
            <a:pPr>
              <a:lnSpc>
                <a:spcPct val="120000"/>
              </a:lnSpc>
            </a:pPr>
            <a:r>
              <a:rPr lang="en-US" dirty="0" smtClean="0"/>
              <a:t>Once you have all the information you need to make an informed decision, then don’t hesitate--make it.</a:t>
            </a:r>
          </a:p>
          <a:p>
            <a:pPr>
              <a:lnSpc>
                <a:spcPct val="120000"/>
              </a:lnSpc>
            </a:pPr>
            <a:r>
              <a:rPr lang="en-US" dirty="0" smtClean="0"/>
              <a:t>And once you make a decision, then stick with it unless there is a particularly compelling reason for you to change it.</a:t>
            </a:r>
          </a:p>
          <a:p>
            <a:pPr>
              <a:lnSpc>
                <a:spcPct val="120000"/>
              </a:lnSpc>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0"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LEVELS of LEADERSHIP</a:t>
            </a:r>
            <a:endParaRPr lang="en-US" sz="4400" b="0"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0" name="Diagram 9"/>
          <p:cNvGraphicFramePr/>
          <p:nvPr>
            <p:extLst>
              <p:ext uri="{D42A27DB-BD31-4B8C-83A1-F6EECF244321}">
                <p14:modId xmlns:p14="http://schemas.microsoft.com/office/powerpoint/2010/main" val="667767185"/>
              </p:ext>
            </p:extLst>
          </p:nvPr>
        </p:nvGraphicFramePr>
        <p:xfrm>
          <a:off x="381000" y="1905000"/>
          <a:ext cx="64008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1996" name="Picture 12" descr="gold number 1"/>
          <p:cNvPicPr>
            <a:picLocks noChangeAspect="1" noChangeArrowheads="1"/>
          </p:cNvPicPr>
          <p:nvPr/>
        </p:nvPicPr>
        <p:blipFill>
          <a:blip r:embed="rId7" cstate="print">
            <a:clrChange>
              <a:clrFrom>
                <a:srgbClr val="FFFFFF"/>
              </a:clrFrom>
              <a:clrTo>
                <a:srgbClr val="FFFFFF">
                  <a:alpha val="0"/>
                </a:srgbClr>
              </a:clrTo>
            </a:clrChange>
          </a:blip>
          <a:srcRect b="21696"/>
          <a:stretch>
            <a:fillRect/>
          </a:stretch>
        </p:blipFill>
        <p:spPr bwMode="auto">
          <a:xfrm>
            <a:off x="925741" y="1981200"/>
            <a:ext cx="416169" cy="901700"/>
          </a:xfrm>
          <a:prstGeom prst="rect">
            <a:avLst/>
          </a:prstGeom>
          <a:noFill/>
        </p:spPr>
      </p:pic>
      <p:pic>
        <p:nvPicPr>
          <p:cNvPr id="41998" name="Picture 14" descr="&quot;SHIFT&quot;">
            <a:hlinkClick r:id="rId8" tooltip="gold-number-2"/>
          </p:cNvPr>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a:off x="886968" y="3200400"/>
            <a:ext cx="637032" cy="838200"/>
          </a:xfrm>
          <a:prstGeom prst="rect">
            <a:avLst/>
          </a:prstGeom>
          <a:noFill/>
        </p:spPr>
      </p:pic>
      <p:pic>
        <p:nvPicPr>
          <p:cNvPr id="42000" name="Picture 16" descr="&quot;BELIEVE&quot;">
            <a:hlinkClick r:id="rId10" tooltip="gold-number-4"/>
          </p:cNvPr>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807974" y="5572045"/>
            <a:ext cx="716026" cy="938025"/>
          </a:xfrm>
          <a:prstGeom prst="rect">
            <a:avLst/>
          </a:prstGeom>
          <a:noFill/>
        </p:spPr>
      </p:pic>
      <p:pic>
        <p:nvPicPr>
          <p:cNvPr id="42002" name="Picture 18" descr="http://www.elizabethsummers.com/images/gold-3.pn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838201" y="4343401"/>
            <a:ext cx="685800" cy="93782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Follow those 7 Traits</a:t>
            </a:r>
            <a:endParaRPr lang="en-US" sz="4000" dirty="0"/>
          </a:p>
        </p:txBody>
      </p:sp>
      <p:sp>
        <p:nvSpPr>
          <p:cNvPr id="2" name="Content Placeholder 1"/>
          <p:cNvSpPr>
            <a:spLocks noGrp="1"/>
          </p:cNvSpPr>
          <p:nvPr>
            <p:ph idx="4294967295"/>
          </p:nvPr>
        </p:nvSpPr>
        <p:spPr>
          <a:xfrm>
            <a:off x="228600" y="1871192"/>
            <a:ext cx="6851785" cy="4758208"/>
          </a:xfrm>
        </p:spPr>
        <p:txBody>
          <a:bodyPr>
            <a:normAutofit fontScale="92500"/>
          </a:bodyPr>
          <a:lstStyle/>
          <a:p>
            <a:r>
              <a:rPr lang="en-US" sz="3600" dirty="0" smtClean="0"/>
              <a:t>No matter what type of organization or industry you're in, it's possible to become a more effective leader, inspiring your people to give their very best every day of the week.</a:t>
            </a:r>
          </a:p>
          <a:p>
            <a:r>
              <a:rPr lang="en-US" sz="3600" dirty="0" smtClean="0"/>
              <a:t>Make a point of practicing those 7 leadership traits, and you will be a highly effective leader too.</a:t>
            </a:r>
          </a:p>
          <a:p>
            <a:endParaRPr 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5 skills that every</a:t>
            </a:r>
            <a:br>
              <a:rPr lang="en-US" dirty="0" smtClean="0"/>
            </a:br>
            <a:r>
              <a:rPr lang="en-US" dirty="0" smtClean="0"/>
              <a:t>B&amp;G Supervisor needs</a:t>
            </a:r>
            <a:endParaRPr lang="en-US" dirty="0"/>
          </a:p>
        </p:txBody>
      </p:sp>
      <p:sp>
        <p:nvSpPr>
          <p:cNvPr id="2" name="Content Placeholder 1"/>
          <p:cNvSpPr>
            <a:spLocks noGrp="1"/>
          </p:cNvSpPr>
          <p:nvPr>
            <p:ph idx="4294967295"/>
          </p:nvPr>
        </p:nvSpPr>
        <p:spPr>
          <a:xfrm>
            <a:off x="228600" y="1871192"/>
            <a:ext cx="6851785" cy="4758208"/>
          </a:xfrm>
        </p:spPr>
        <p:txBody>
          <a:bodyPr>
            <a:normAutofit fontScale="92500" lnSpcReduction="10000"/>
          </a:bodyPr>
          <a:lstStyle/>
          <a:p>
            <a:pPr marL="914400" indent="-914400">
              <a:buFont typeface="+mj-lt"/>
              <a:buAutoNum type="arabicPeriod"/>
            </a:pPr>
            <a:r>
              <a:rPr lang="en-US" sz="5400" b="1" dirty="0" smtClean="0"/>
              <a:t>Problem </a:t>
            </a:r>
            <a:r>
              <a:rPr lang="en-US" sz="5400" b="1" dirty="0" smtClean="0"/>
              <a:t>Solving </a:t>
            </a:r>
            <a:endParaRPr lang="en-US" sz="5400" b="1" dirty="0" smtClean="0"/>
          </a:p>
          <a:p>
            <a:pPr marL="914400" indent="-914400">
              <a:buFont typeface="+mj-lt"/>
              <a:buAutoNum type="arabicPeriod"/>
            </a:pPr>
            <a:r>
              <a:rPr lang="en-US" sz="5400" b="1" dirty="0" smtClean="0"/>
              <a:t>Effective Confrontation </a:t>
            </a:r>
            <a:endParaRPr lang="en-US" sz="5400" b="1" dirty="0" smtClean="0"/>
          </a:p>
          <a:p>
            <a:pPr marL="514350" lvl="0" indent="-514350">
              <a:buFont typeface="+mj-lt"/>
              <a:buAutoNum type="arabicPeriod"/>
            </a:pPr>
            <a:r>
              <a:rPr lang="en-US" sz="5400" b="1" dirty="0" smtClean="0"/>
              <a:t>  Prioritizing </a:t>
            </a:r>
          </a:p>
          <a:p>
            <a:pPr marL="514350" indent="-514350">
              <a:buFont typeface="+mj-lt"/>
              <a:buAutoNum type="arabicPeriod"/>
            </a:pPr>
            <a:r>
              <a:rPr lang="en-US" sz="5400" b="1" dirty="0" smtClean="0"/>
              <a:t>  Coaching</a:t>
            </a:r>
          </a:p>
          <a:p>
            <a:pPr marL="514350" lvl="0" indent="-514350">
              <a:buFont typeface="+mj-lt"/>
              <a:buAutoNum type="arabicPeriod"/>
            </a:pPr>
            <a:r>
              <a:rPr lang="en-US" sz="5400" b="1" dirty="0" smtClean="0"/>
              <a:t>  Follow-up </a:t>
            </a:r>
          </a:p>
          <a:p>
            <a:pPr marL="514350" indent="-514350">
              <a:buFont typeface="+mj-lt"/>
              <a:buAutoNum type="arabicPeriod"/>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6858000" cy="1325562"/>
          </a:xfrm>
        </p:spPr>
        <p:txBody>
          <a:bodyPr>
            <a:normAutofit fontScale="90000"/>
          </a:bodyPr>
          <a:lstStyle/>
          <a:p>
            <a:r>
              <a:rPr lang="en-US" sz="5400" dirty="0" smtClean="0"/>
              <a:t>1) Problem Solving</a:t>
            </a:r>
            <a:endParaRPr lang="en-US" sz="5400" dirty="0"/>
          </a:p>
        </p:txBody>
      </p:sp>
      <p:sp>
        <p:nvSpPr>
          <p:cNvPr id="2" name="Content Placeholder 1"/>
          <p:cNvSpPr>
            <a:spLocks noGrp="1"/>
          </p:cNvSpPr>
          <p:nvPr>
            <p:ph idx="4294967295"/>
          </p:nvPr>
        </p:nvSpPr>
        <p:spPr>
          <a:xfrm>
            <a:off x="228600" y="1871192"/>
            <a:ext cx="6851785" cy="4758208"/>
          </a:xfrm>
        </p:spPr>
        <p:txBody>
          <a:bodyPr>
            <a:normAutofit fontScale="92500" lnSpcReduction="20000"/>
          </a:bodyPr>
          <a:lstStyle/>
          <a:p>
            <a:pPr marL="342900" lvl="1" indent="-342900">
              <a:lnSpc>
                <a:spcPct val="110000"/>
              </a:lnSpc>
              <a:buFont typeface="Arial" pitchFamily="34" charset="0"/>
              <a:buChar char="•"/>
            </a:pPr>
            <a:r>
              <a:rPr lang="en-US" dirty="0" smtClean="0"/>
              <a:t>Did you resolve the symptom or the root cause? </a:t>
            </a:r>
          </a:p>
          <a:p>
            <a:pPr marL="342900" lvl="1" indent="-342900">
              <a:lnSpc>
                <a:spcPct val="110000"/>
              </a:lnSpc>
              <a:buFont typeface="Arial" pitchFamily="34" charset="0"/>
              <a:buChar char="•"/>
            </a:pPr>
            <a:r>
              <a:rPr lang="en-US" dirty="0" smtClean="0"/>
              <a:t>Knowing how to problem solve is not a matter of fixing a process or removing a barrier.</a:t>
            </a:r>
          </a:p>
          <a:p>
            <a:pPr marL="342900" lvl="1" indent="-342900">
              <a:lnSpc>
                <a:spcPct val="110000"/>
              </a:lnSpc>
              <a:buFont typeface="Arial" pitchFamily="34" charset="0"/>
              <a:buChar char="•"/>
            </a:pPr>
            <a:r>
              <a:rPr lang="en-US" dirty="0" smtClean="0"/>
              <a:t>It is skill to identify if it is a symptom of a root cause issue. </a:t>
            </a:r>
          </a:p>
          <a:p>
            <a:pPr marL="342900" lvl="1" indent="-342900">
              <a:lnSpc>
                <a:spcPct val="110000"/>
              </a:lnSpc>
              <a:buFont typeface="Arial" pitchFamily="34" charset="0"/>
              <a:buChar char="•"/>
            </a:pPr>
            <a:r>
              <a:rPr lang="en-US" dirty="0" smtClean="0"/>
              <a:t>The technique of problem solving is to find the root cause of the issue by using a simple technique called the 5 Why’s (Define, Measure, Analyze, Improve, Control). </a:t>
            </a:r>
          </a:p>
          <a:p>
            <a:pPr marL="342900" lvl="1" indent="-342900">
              <a:lnSpc>
                <a:spcPct val="110000"/>
              </a:lnSpc>
              <a:buFont typeface="Arial" pitchFamily="34" charset="0"/>
              <a:buChar char="•"/>
            </a:pPr>
            <a:r>
              <a:rPr lang="en-US" dirty="0" smtClean="0"/>
              <a:t>After you have used the 5 Why method and have identified the root cause of the issue, then you can create an Action Plan to eliminate the issue. </a:t>
            </a:r>
          </a:p>
          <a:p>
            <a:pPr marL="342900" lvl="1" indent="-342900">
              <a:lnSpc>
                <a:spcPct val="110000"/>
              </a:lnSpc>
              <a:buFont typeface="Arial" pitchFamily="34" charset="0"/>
              <a:buChar char="•"/>
            </a:pPr>
            <a:r>
              <a:rPr lang="en-US" dirty="0" smtClean="0"/>
              <a:t>Then once you get this going, tell your team.</a:t>
            </a:r>
            <a:endParaRPr lang="en-US" sz="2400" dirty="0" smtClean="0"/>
          </a:p>
          <a:p>
            <a:pPr>
              <a:lnSpc>
                <a:spcPct val="110000"/>
              </a:lnSpc>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6858000" cy="1325562"/>
          </a:xfrm>
        </p:spPr>
        <p:txBody>
          <a:bodyPr/>
          <a:lstStyle/>
          <a:p>
            <a:r>
              <a:rPr lang="en-US" dirty="0" smtClean="0"/>
              <a:t>2) Effective Confrontation</a:t>
            </a:r>
            <a:endParaRPr lang="en-US" dirty="0"/>
          </a:p>
        </p:txBody>
      </p:sp>
      <p:sp>
        <p:nvSpPr>
          <p:cNvPr id="2" name="Content Placeholder 1"/>
          <p:cNvSpPr>
            <a:spLocks noGrp="1"/>
          </p:cNvSpPr>
          <p:nvPr>
            <p:ph idx="4294967295"/>
          </p:nvPr>
        </p:nvSpPr>
        <p:spPr>
          <a:xfrm>
            <a:off x="381000" y="1828800"/>
            <a:ext cx="6553200" cy="4800600"/>
          </a:xfrm>
        </p:spPr>
        <p:txBody>
          <a:bodyPr>
            <a:normAutofit fontScale="92500" lnSpcReduction="10000"/>
          </a:bodyPr>
          <a:lstStyle/>
          <a:p>
            <a:pPr marL="342900" lvl="1" indent="-342900">
              <a:lnSpc>
                <a:spcPct val="120000"/>
              </a:lnSpc>
              <a:buFont typeface="Arial" pitchFamily="34" charset="0"/>
              <a:buChar char="•"/>
            </a:pPr>
            <a:r>
              <a:rPr lang="en-US" sz="3600" dirty="0" smtClean="0"/>
              <a:t>Confrontation is another skill you need to learn as a supervisor. </a:t>
            </a:r>
          </a:p>
          <a:p>
            <a:pPr marL="342900" lvl="1" indent="-342900">
              <a:lnSpc>
                <a:spcPct val="120000"/>
              </a:lnSpc>
              <a:buFont typeface="Arial" pitchFamily="34" charset="0"/>
              <a:buChar char="•"/>
            </a:pPr>
            <a:r>
              <a:rPr lang="en-US" sz="3600" dirty="0" smtClean="0"/>
              <a:t>Confrontation is not just telling people that they screwed up. </a:t>
            </a:r>
          </a:p>
          <a:p>
            <a:pPr marL="342900" lvl="1" indent="-342900">
              <a:lnSpc>
                <a:spcPct val="120000"/>
              </a:lnSpc>
              <a:buFont typeface="Arial" pitchFamily="34" charset="0"/>
              <a:buChar char="•"/>
            </a:pPr>
            <a:r>
              <a:rPr lang="en-US" sz="3600" dirty="0" smtClean="0"/>
              <a:t>The person you are confronting needs to own the issue and get it resolve. </a:t>
            </a:r>
          </a:p>
          <a:p>
            <a:pPr>
              <a:lnSpc>
                <a:spcPct val="120000"/>
              </a:lnSpc>
            </a:pP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6553200" cy="1401762"/>
          </a:xfrm>
        </p:spPr>
        <p:txBody>
          <a:bodyPr>
            <a:noAutofit/>
          </a:bodyPr>
          <a:lstStyle/>
          <a:p>
            <a:r>
              <a:rPr lang="en-US" sz="4400" dirty="0" smtClean="0"/>
              <a:t>B&amp;G Supervisors and..</a:t>
            </a:r>
            <a:endParaRPr lang="en-US" sz="4400" dirty="0"/>
          </a:p>
        </p:txBody>
      </p:sp>
      <p:pic>
        <p:nvPicPr>
          <p:cNvPr id="40962" name="Picture 2" descr="Leadership"/>
          <p:cNvPicPr>
            <a:picLocks noChangeAspect="1" noChangeArrowheads="1"/>
          </p:cNvPicPr>
          <p:nvPr/>
        </p:nvPicPr>
        <p:blipFill>
          <a:blip r:embed="rId2" cstate="print">
            <a:clrChange>
              <a:clrFrom>
                <a:srgbClr val="FFFFFF"/>
              </a:clrFrom>
              <a:clrTo>
                <a:srgbClr val="FFFFFF">
                  <a:alpha val="0"/>
                </a:srgbClr>
              </a:clrTo>
            </a:clrChange>
          </a:blip>
          <a:srcRect l="2539" r="3510" b="17569"/>
          <a:stretch>
            <a:fillRect/>
          </a:stretch>
        </p:blipFill>
        <p:spPr bwMode="auto">
          <a:xfrm>
            <a:off x="0" y="1256270"/>
            <a:ext cx="7162800" cy="560173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6781800" cy="1325562"/>
          </a:xfrm>
        </p:spPr>
        <p:txBody>
          <a:bodyPr/>
          <a:lstStyle/>
          <a:p>
            <a:r>
              <a:rPr lang="en-US" dirty="0"/>
              <a:t>2</a:t>
            </a:r>
            <a:r>
              <a:rPr lang="en-US" dirty="0" smtClean="0"/>
              <a:t>) Effective Confrontation</a:t>
            </a:r>
            <a:endParaRPr lang="en-US" dirty="0"/>
          </a:p>
        </p:txBody>
      </p:sp>
      <p:sp>
        <p:nvSpPr>
          <p:cNvPr id="2" name="Content Placeholder 1"/>
          <p:cNvSpPr>
            <a:spLocks noGrp="1"/>
          </p:cNvSpPr>
          <p:nvPr>
            <p:ph idx="4294967295"/>
          </p:nvPr>
        </p:nvSpPr>
        <p:spPr>
          <a:xfrm>
            <a:off x="381000" y="1828800"/>
            <a:ext cx="6705600" cy="4800600"/>
          </a:xfrm>
        </p:spPr>
        <p:txBody>
          <a:bodyPr>
            <a:normAutofit fontScale="77500" lnSpcReduction="20000"/>
          </a:bodyPr>
          <a:lstStyle/>
          <a:p>
            <a:pPr marL="342900" lvl="1" indent="-342900">
              <a:lnSpc>
                <a:spcPct val="120000"/>
              </a:lnSpc>
              <a:buFont typeface="Arial" pitchFamily="34" charset="0"/>
              <a:buChar char="•"/>
            </a:pPr>
            <a:r>
              <a:rPr lang="en-US" sz="3600" b="1" dirty="0" smtClean="0"/>
              <a:t>Here are couple of items to consider before confronting anyone:</a:t>
            </a:r>
          </a:p>
          <a:p>
            <a:pPr marL="857250" lvl="2" indent="-457200">
              <a:lnSpc>
                <a:spcPct val="120000"/>
              </a:lnSpc>
              <a:buFont typeface="+mj-lt"/>
              <a:buAutoNum type="alphaLcPeriod"/>
            </a:pPr>
            <a:r>
              <a:rPr lang="en-US" dirty="0" smtClean="0"/>
              <a:t>Focus on the facts, not the person. Everyone takes things personal. You want to be careful not to attack the person but take the data with you. You have to know the data before you confront.</a:t>
            </a:r>
          </a:p>
          <a:p>
            <a:pPr marL="857250" lvl="2" indent="-457200">
              <a:lnSpc>
                <a:spcPct val="120000"/>
              </a:lnSpc>
              <a:buFont typeface="+mj-lt"/>
              <a:buAutoNum type="alphaLcPeriod"/>
            </a:pPr>
            <a:r>
              <a:rPr lang="en-US" dirty="0" smtClean="0"/>
              <a:t>Find a neutral place to confront. The place where the employee works is their comfort zone. They will defend it to the end, so it is best that you pull the employee to a neutral place to have the conversation. Then you can begin with the facts. </a:t>
            </a:r>
          </a:p>
          <a:p>
            <a:pPr marL="857250" lvl="2" indent="-457200">
              <a:lnSpc>
                <a:spcPct val="120000"/>
              </a:lnSpc>
              <a:buFont typeface="+mj-lt"/>
              <a:buAutoNum type="alphaLcPeriod"/>
            </a:pPr>
            <a:r>
              <a:rPr lang="en-US" dirty="0" smtClean="0"/>
              <a:t>Explain the “big why”. Everyone in your team needs to know why they have goals and why they are doing what they are doing. Explain to your team member the “big why” and why you need to confront…to change his/her behavior for the better.</a:t>
            </a:r>
            <a:endParaRPr lang="en-US" sz="2000" dirty="0" smtClean="0"/>
          </a:p>
          <a:p>
            <a:pPr>
              <a:lnSpc>
                <a:spcPct val="120000"/>
              </a:lnSpc>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a:t>3</a:t>
            </a:r>
            <a:r>
              <a:rPr lang="en-US" sz="5400" dirty="0" smtClean="0"/>
              <a:t>) Prioritizing</a:t>
            </a:r>
            <a:endParaRPr lang="en-US" sz="5400" dirty="0"/>
          </a:p>
        </p:txBody>
      </p:sp>
      <p:sp>
        <p:nvSpPr>
          <p:cNvPr id="2" name="Content Placeholder 1"/>
          <p:cNvSpPr>
            <a:spLocks noGrp="1"/>
          </p:cNvSpPr>
          <p:nvPr>
            <p:ph idx="4294967295"/>
          </p:nvPr>
        </p:nvSpPr>
        <p:spPr>
          <a:xfrm>
            <a:off x="381000" y="1828800"/>
            <a:ext cx="6553200" cy="4648200"/>
          </a:xfrm>
        </p:spPr>
        <p:txBody>
          <a:bodyPr>
            <a:noAutofit/>
          </a:bodyPr>
          <a:lstStyle/>
          <a:p>
            <a:pPr marL="342900" lvl="1" indent="-342900">
              <a:lnSpc>
                <a:spcPct val="120000"/>
              </a:lnSpc>
              <a:buFont typeface="Arial" pitchFamily="34" charset="0"/>
              <a:buChar char="•"/>
            </a:pPr>
            <a:r>
              <a:rPr lang="en-US" sz="2000" dirty="0" smtClean="0"/>
              <a:t>As a Supervisor of B&amp;G, much of what you consider important should be communicated directly from your Superintendent and/or, the Business Administrator.</a:t>
            </a:r>
          </a:p>
          <a:p>
            <a:pPr marL="342900" lvl="1" indent="-342900">
              <a:lnSpc>
                <a:spcPct val="120000"/>
              </a:lnSpc>
              <a:buFont typeface="Arial" pitchFamily="34" charset="0"/>
              <a:buChar char="•"/>
            </a:pPr>
            <a:r>
              <a:rPr lang="en-US" sz="2000" dirty="0" smtClean="0"/>
              <a:t>Your </a:t>
            </a:r>
            <a:r>
              <a:rPr lang="en-US" sz="2000" dirty="0"/>
              <a:t>Business Administrator should </a:t>
            </a:r>
            <a:r>
              <a:rPr lang="en-US" sz="2000" dirty="0" smtClean="0"/>
              <a:t>provide guidance on what is important and what is not. </a:t>
            </a:r>
          </a:p>
          <a:p>
            <a:pPr marL="342900" lvl="1" indent="-342900">
              <a:lnSpc>
                <a:spcPct val="120000"/>
              </a:lnSpc>
              <a:buFont typeface="Arial" pitchFamily="34" charset="0"/>
              <a:buChar char="•"/>
            </a:pPr>
            <a:r>
              <a:rPr lang="en-US" sz="2000" dirty="0" smtClean="0"/>
              <a:t>Then it is your job to execute that priority. </a:t>
            </a:r>
          </a:p>
          <a:p>
            <a:pPr marL="342900" lvl="1" indent="-342900">
              <a:lnSpc>
                <a:spcPct val="120000"/>
              </a:lnSpc>
              <a:buFont typeface="Arial" pitchFamily="34" charset="0"/>
              <a:buChar char="•"/>
            </a:pPr>
            <a:r>
              <a:rPr lang="en-US" sz="2000" dirty="0" smtClean="0"/>
              <a:t>However, throughout the day Murphy’s Law takes over and priorities change. </a:t>
            </a:r>
          </a:p>
          <a:p>
            <a:pPr marL="342900" lvl="1" indent="-342900">
              <a:lnSpc>
                <a:spcPct val="120000"/>
              </a:lnSpc>
              <a:buFont typeface="Arial" pitchFamily="34" charset="0"/>
              <a:buChar char="•"/>
            </a:pPr>
            <a:r>
              <a:rPr lang="en-US" sz="2000" dirty="0" smtClean="0"/>
              <a:t>The question you have to ask is “what is best for the School?”                </a:t>
            </a:r>
          </a:p>
          <a:p>
            <a:pPr marL="342900" lvl="1" indent="-342900">
              <a:lnSpc>
                <a:spcPct val="120000"/>
              </a:lnSpc>
              <a:buFont typeface="Arial" pitchFamily="34" charset="0"/>
              <a:buChar char="•"/>
            </a:pPr>
            <a:r>
              <a:rPr lang="en-US" sz="2000" dirty="0" smtClean="0"/>
              <a:t>Then re-focus your priorities. </a:t>
            </a:r>
          </a:p>
          <a:p>
            <a:pPr>
              <a:lnSpc>
                <a:spcPct val="120000"/>
              </a:lnSpc>
            </a:pP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a:t>4</a:t>
            </a:r>
            <a:r>
              <a:rPr lang="en-US" sz="5400" dirty="0" smtClean="0"/>
              <a:t>) Coaching</a:t>
            </a:r>
            <a:endParaRPr lang="en-US" sz="5400" dirty="0"/>
          </a:p>
        </p:txBody>
      </p:sp>
      <p:sp>
        <p:nvSpPr>
          <p:cNvPr id="2" name="Content Placeholder 1"/>
          <p:cNvSpPr>
            <a:spLocks noGrp="1"/>
          </p:cNvSpPr>
          <p:nvPr>
            <p:ph idx="4294967295"/>
          </p:nvPr>
        </p:nvSpPr>
        <p:spPr>
          <a:xfrm>
            <a:off x="228600" y="1871192"/>
            <a:ext cx="6851785" cy="4758208"/>
          </a:xfrm>
        </p:spPr>
        <p:txBody>
          <a:bodyPr>
            <a:normAutofit/>
          </a:bodyPr>
          <a:lstStyle/>
          <a:p>
            <a:pPr marL="342900" lvl="1" indent="-342900">
              <a:buFont typeface="Arial" pitchFamily="34" charset="0"/>
              <a:buChar char="•"/>
            </a:pPr>
            <a:r>
              <a:rPr lang="en-US" dirty="0" smtClean="0"/>
              <a:t>Coaching is not a matter of telling someone what they did wrong but if you do it the right way the person should “own” the mistake and resolve the issue.</a:t>
            </a:r>
          </a:p>
          <a:p>
            <a:pPr marL="342900" lvl="1" indent="-342900">
              <a:buFont typeface="Arial" pitchFamily="34" charset="0"/>
              <a:buChar char="•"/>
            </a:pPr>
            <a:r>
              <a:rPr lang="en-US" dirty="0" smtClean="0"/>
              <a:t>Ask questions about what they would do differently. </a:t>
            </a:r>
          </a:p>
          <a:p>
            <a:pPr marL="342900" lvl="1" indent="-342900">
              <a:buFont typeface="Arial" pitchFamily="34" charset="0"/>
              <a:buChar char="•"/>
            </a:pPr>
            <a:r>
              <a:rPr lang="en-US" dirty="0" smtClean="0"/>
              <a:t>What is the goal they are trying to achieve (link to department goal). etc. </a:t>
            </a:r>
          </a:p>
          <a:p>
            <a:pPr marL="342900" lvl="1" indent="-342900">
              <a:buFont typeface="Arial" pitchFamily="34" charset="0"/>
              <a:buChar char="•"/>
            </a:pPr>
            <a:r>
              <a:rPr lang="en-US" dirty="0" smtClean="0"/>
              <a:t>You know the answers , you have to ask the questions to lead the person to the right answer. </a:t>
            </a:r>
          </a:p>
          <a:p>
            <a:pPr marL="342900" lvl="1" indent="-342900">
              <a:buFont typeface="Arial" pitchFamily="34" charset="0"/>
              <a:buChar char="•"/>
            </a:pPr>
            <a:r>
              <a:rPr lang="en-US" dirty="0" smtClean="0"/>
              <a:t>Keep asking the questions until your team gets them right and explain the “big why”. </a:t>
            </a:r>
            <a:endParaRPr lang="en-US" sz="2400" dirty="0" smtClean="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5) Follow-up</a:t>
            </a:r>
            <a:endParaRPr lang="en-US" sz="5400" dirty="0"/>
          </a:p>
        </p:txBody>
      </p:sp>
      <p:sp>
        <p:nvSpPr>
          <p:cNvPr id="2" name="Content Placeholder 1"/>
          <p:cNvSpPr>
            <a:spLocks noGrp="1"/>
          </p:cNvSpPr>
          <p:nvPr>
            <p:ph idx="4294967295"/>
          </p:nvPr>
        </p:nvSpPr>
        <p:spPr>
          <a:xfrm>
            <a:off x="228600" y="1871192"/>
            <a:ext cx="6851785" cy="4758208"/>
          </a:xfrm>
        </p:spPr>
        <p:txBody>
          <a:bodyPr>
            <a:normAutofit/>
          </a:bodyPr>
          <a:lstStyle/>
          <a:p>
            <a:pPr marL="342900" lvl="1" indent="-342900">
              <a:buFont typeface="Arial" pitchFamily="34" charset="0"/>
              <a:buChar char="•"/>
            </a:pPr>
            <a:r>
              <a:rPr lang="en-US" dirty="0" smtClean="0"/>
              <a:t>This is probably the most important skill that you will ever learn as a Supervisor, the act of following-up with your Department. </a:t>
            </a:r>
          </a:p>
          <a:p>
            <a:pPr marL="342900" lvl="1" indent="-342900">
              <a:buFont typeface="Arial" pitchFamily="34" charset="0"/>
              <a:buChar char="•"/>
            </a:pPr>
            <a:r>
              <a:rPr lang="en-US" dirty="0" smtClean="0"/>
              <a:t>The reason follow up is so critical is because it builds trust. </a:t>
            </a:r>
          </a:p>
          <a:p>
            <a:pPr marL="342900" lvl="1" indent="-342900">
              <a:buFont typeface="Arial" pitchFamily="34" charset="0"/>
              <a:buChar char="•"/>
            </a:pPr>
            <a:r>
              <a:rPr lang="en-US" dirty="0" smtClean="0"/>
              <a:t>This is a discipline that you will have to learn in order to master. </a:t>
            </a:r>
          </a:p>
          <a:p>
            <a:pPr marL="342900" lvl="1" indent="-342900">
              <a:buFont typeface="Arial" pitchFamily="34" charset="0"/>
              <a:buChar char="•"/>
            </a:pPr>
            <a:r>
              <a:rPr lang="en-US" dirty="0" smtClean="0"/>
              <a:t>Always establish a time frame to follow up. </a:t>
            </a:r>
          </a:p>
          <a:p>
            <a:pPr marL="342900" lvl="1" indent="-342900">
              <a:buFont typeface="Arial" pitchFamily="34" charset="0"/>
              <a:buChar char="•"/>
            </a:pPr>
            <a:r>
              <a:rPr lang="en-US" dirty="0" smtClean="0"/>
              <a:t>It would help you prioritize your work to get things done.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b="0"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Effective Leader </a:t>
            </a:r>
            <a:r>
              <a:rPr lang="en-US" sz="4400" b="0"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Behaviours</a:t>
            </a:r>
            <a:endParaRPr lang="en-US" sz="4400" b="0"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6866" name="Picture 2" descr="http://www.superfriend.com.au/uploads/page/442/leadership-behaviours.jpg"/>
          <p:cNvPicPr>
            <a:picLocks noChangeAspect="1" noChangeArrowheads="1"/>
          </p:cNvPicPr>
          <p:nvPr/>
        </p:nvPicPr>
        <p:blipFill>
          <a:blip r:embed="rId2" cstate="print">
            <a:clrChange>
              <a:clrFrom>
                <a:srgbClr val="FFFFFF"/>
              </a:clrFrom>
              <a:clrTo>
                <a:srgbClr val="FFFFFF">
                  <a:alpha val="0"/>
                </a:srgbClr>
              </a:clrTo>
            </a:clrChange>
          </a:blip>
          <a:srcRect l="2128" t="19858" b="9220"/>
          <a:stretch>
            <a:fillRect/>
          </a:stretch>
        </p:blipFill>
        <p:spPr bwMode="auto">
          <a:xfrm>
            <a:off x="377892" y="2286000"/>
            <a:ext cx="6629400" cy="346136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Master the List</a:t>
            </a:r>
            <a:endParaRPr lang="en-US" sz="5400" dirty="0"/>
          </a:p>
        </p:txBody>
      </p:sp>
      <p:sp>
        <p:nvSpPr>
          <p:cNvPr id="2" name="Content Placeholder 1"/>
          <p:cNvSpPr>
            <a:spLocks noGrp="1"/>
          </p:cNvSpPr>
          <p:nvPr>
            <p:ph idx="4294967295"/>
          </p:nvPr>
        </p:nvSpPr>
        <p:spPr>
          <a:xfrm>
            <a:off x="228600" y="1871192"/>
            <a:ext cx="6851785" cy="4758208"/>
          </a:xfrm>
        </p:spPr>
        <p:txBody>
          <a:bodyPr>
            <a:normAutofit/>
          </a:bodyPr>
          <a:lstStyle/>
          <a:p>
            <a:pPr marL="342900" lvl="1" indent="-342900">
              <a:buFont typeface="Arial" pitchFamily="34" charset="0"/>
              <a:buChar char="•"/>
            </a:pPr>
            <a:r>
              <a:rPr lang="en-US" dirty="0" smtClean="0"/>
              <a:t>The above list of 5 Skills is not absolute but they are skill sets that you need to master in order to make thing happen on a daily basis. </a:t>
            </a:r>
          </a:p>
          <a:p>
            <a:pPr marL="342900" lvl="1" indent="-342900">
              <a:buFont typeface="Arial" pitchFamily="34" charset="0"/>
              <a:buChar char="•"/>
            </a:pPr>
            <a:r>
              <a:rPr lang="en-US" dirty="0" smtClean="0"/>
              <a:t>Your job as a Supervisor is to Assign, Execute, and Follow-up.</a:t>
            </a:r>
          </a:p>
          <a:p>
            <a:pPr marL="342900" lvl="1" indent="-342900">
              <a:buFont typeface="Arial" pitchFamily="34" charset="0"/>
              <a:buChar char="•"/>
            </a:pPr>
            <a:r>
              <a:rPr lang="en-US" dirty="0" smtClean="0"/>
              <a:t>You will not master these skills from one day to the next. </a:t>
            </a:r>
          </a:p>
          <a:p>
            <a:pPr marL="342900" lvl="1" indent="-342900">
              <a:buFont typeface="Arial" pitchFamily="34" charset="0"/>
              <a:buChar char="•"/>
            </a:pPr>
            <a:r>
              <a:rPr lang="en-US" dirty="0" smtClean="0"/>
              <a:t>You have to take the time to practice the skill sets and one way to do this is to Role Play with your boss or a peer. </a:t>
            </a:r>
          </a:p>
          <a:p>
            <a:pPr marL="342900" lvl="1" indent="-342900">
              <a:buFont typeface="Arial" pitchFamily="34" charset="0"/>
              <a:buChar char="•"/>
            </a:pPr>
            <a:r>
              <a:rPr lang="en-US" dirty="0" smtClean="0"/>
              <a:t>Always practice before you confront.</a:t>
            </a:r>
            <a:endParaRPr lang="en-US" sz="2400"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smtClean="0"/>
              <a:t>#1 reason why employees fail to follow your instructions</a:t>
            </a:r>
            <a:endParaRPr lang="en-US" sz="2800" dirty="0"/>
          </a:p>
        </p:txBody>
      </p:sp>
      <p:sp>
        <p:nvSpPr>
          <p:cNvPr id="2" name="Content Placeholder 1"/>
          <p:cNvSpPr>
            <a:spLocks noGrp="1"/>
          </p:cNvSpPr>
          <p:nvPr>
            <p:ph idx="4294967295"/>
          </p:nvPr>
        </p:nvSpPr>
        <p:spPr>
          <a:xfrm>
            <a:off x="381000" y="1828800"/>
            <a:ext cx="6699385" cy="5029200"/>
          </a:xfrm>
        </p:spPr>
        <p:txBody>
          <a:bodyPr>
            <a:normAutofit fontScale="62500" lnSpcReduction="20000"/>
          </a:bodyPr>
          <a:lstStyle/>
          <a:p>
            <a:pPr>
              <a:lnSpc>
                <a:spcPct val="120000"/>
              </a:lnSpc>
            </a:pPr>
            <a:r>
              <a:rPr lang="en-US" dirty="0" smtClean="0"/>
              <a:t>In a perfect world the supervisor would instruct the employees on what they need to do and then the employees would follow those instructions without question. </a:t>
            </a:r>
          </a:p>
          <a:p>
            <a:pPr>
              <a:lnSpc>
                <a:spcPct val="120000"/>
              </a:lnSpc>
            </a:pPr>
            <a:r>
              <a:rPr lang="en-US" dirty="0" smtClean="0"/>
              <a:t>Yes, this would be an ideal situation however we know that this is never the case. </a:t>
            </a:r>
          </a:p>
          <a:p>
            <a:pPr>
              <a:lnSpc>
                <a:spcPct val="120000"/>
              </a:lnSpc>
            </a:pPr>
            <a:r>
              <a:rPr lang="en-US" dirty="0" smtClean="0"/>
              <a:t>Why do employees find it difficult to following your instructions?</a:t>
            </a:r>
          </a:p>
          <a:p>
            <a:pPr>
              <a:lnSpc>
                <a:spcPct val="120000"/>
              </a:lnSpc>
            </a:pPr>
            <a:r>
              <a:rPr lang="en-US" dirty="0" smtClean="0"/>
              <a:t>The reason an employee has a difficult time following your specific instructions is because they don’t know the “why” behind your instructions and thus do not place any value in the action. </a:t>
            </a:r>
          </a:p>
          <a:p>
            <a:pPr>
              <a:lnSpc>
                <a:spcPct val="120000"/>
              </a:lnSpc>
            </a:pPr>
            <a:r>
              <a:rPr lang="en-US" dirty="0" smtClean="0"/>
              <a:t>Supervisors are overwhelmed with tasks that need to be accomplished today and typically to get the job done they quickly distribute the work without proper explanation.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Failing to follow your instructions</a:t>
            </a:r>
            <a:endParaRPr lang="en-US" dirty="0"/>
          </a:p>
        </p:txBody>
      </p:sp>
      <p:sp>
        <p:nvSpPr>
          <p:cNvPr id="2" name="Content Placeholder 1"/>
          <p:cNvSpPr>
            <a:spLocks noGrp="1"/>
          </p:cNvSpPr>
          <p:nvPr>
            <p:ph idx="4294967295"/>
          </p:nvPr>
        </p:nvSpPr>
        <p:spPr>
          <a:xfrm>
            <a:off x="228600" y="1871192"/>
            <a:ext cx="6851785" cy="4758208"/>
          </a:xfrm>
        </p:spPr>
        <p:txBody>
          <a:bodyPr>
            <a:normAutofit fontScale="77500" lnSpcReduction="20000"/>
          </a:bodyPr>
          <a:lstStyle/>
          <a:p>
            <a:pPr>
              <a:lnSpc>
                <a:spcPct val="120000"/>
              </a:lnSpc>
            </a:pPr>
            <a:r>
              <a:rPr lang="en-US" dirty="0" smtClean="0"/>
              <a:t>Supervisors do not take the time to explain the reason “why” items need to be accomplished. </a:t>
            </a:r>
          </a:p>
          <a:p>
            <a:pPr>
              <a:lnSpc>
                <a:spcPct val="120000"/>
              </a:lnSpc>
            </a:pPr>
            <a:r>
              <a:rPr lang="en-US" dirty="0" smtClean="0"/>
              <a:t>For example, if one of your “why” explanations includes a certain level of quality that must be accomplished, explain the reason “why” in detail. </a:t>
            </a:r>
          </a:p>
          <a:p>
            <a:pPr>
              <a:lnSpc>
                <a:spcPct val="120000"/>
              </a:lnSpc>
            </a:pPr>
            <a:r>
              <a:rPr lang="en-US" dirty="0" smtClean="0"/>
              <a:t>When you find a mistake that occurred on the floor you reinforce the reason “why” with that specific incident with that specific employee. </a:t>
            </a:r>
          </a:p>
          <a:p>
            <a:pPr>
              <a:lnSpc>
                <a:spcPct val="120000"/>
              </a:lnSpc>
            </a:pPr>
            <a:r>
              <a:rPr lang="en-US" dirty="0" smtClean="0"/>
              <a:t>If your message is consistent, employees will add value to your instructions.</a:t>
            </a:r>
          </a:p>
          <a:p>
            <a:pPr>
              <a:lnSpc>
                <a:spcPct val="120000"/>
              </a:lnSpc>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0"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GOOD LEADER</a:t>
            </a:r>
            <a:endParaRPr lang="en-US" sz="5400" b="0"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1990" name="Picture 6" descr="http://www.amcham.ro/UserFiles/article/become--a-leader_12171728_01071417.png"/>
          <p:cNvPicPr>
            <a:picLocks noChangeAspect="1" noChangeArrowheads="1"/>
          </p:cNvPicPr>
          <p:nvPr/>
        </p:nvPicPr>
        <p:blipFill>
          <a:blip r:embed="rId2" cstate="print"/>
          <a:srcRect l="6546" t="8929" r="5607" b="3571"/>
          <a:stretch>
            <a:fillRect/>
          </a:stretch>
        </p:blipFill>
        <p:spPr bwMode="auto">
          <a:xfrm>
            <a:off x="304800" y="2514600"/>
            <a:ext cx="6578082" cy="3429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15 Things to do to be a Successful Supervisor</a:t>
            </a:r>
            <a:endParaRPr lang="en-US" dirty="0"/>
          </a:p>
        </p:txBody>
      </p:sp>
      <p:sp>
        <p:nvSpPr>
          <p:cNvPr id="2" name="Content Placeholder 1"/>
          <p:cNvSpPr>
            <a:spLocks noGrp="1"/>
          </p:cNvSpPr>
          <p:nvPr>
            <p:ph idx="4294967295"/>
          </p:nvPr>
        </p:nvSpPr>
        <p:spPr>
          <a:xfrm>
            <a:off x="228600" y="1871192"/>
            <a:ext cx="6851785" cy="4758208"/>
          </a:xfrm>
        </p:spPr>
        <p:txBody>
          <a:bodyPr>
            <a:noAutofit/>
          </a:bodyPr>
          <a:lstStyle/>
          <a:p>
            <a:pPr marL="457200" lvl="0" indent="-457200">
              <a:buFont typeface="+mj-lt"/>
              <a:buAutoNum type="arabicPeriod"/>
            </a:pPr>
            <a:r>
              <a:rPr lang="en-US" sz="2000" dirty="0" smtClean="0"/>
              <a:t>Personally thank workers for doing a good job – one on one, in writing or in person. Do it often and sincerely.</a:t>
            </a:r>
          </a:p>
          <a:p>
            <a:pPr marL="457200" lvl="0" indent="-457200">
              <a:buFont typeface="+mj-lt"/>
              <a:buAutoNum type="arabicPeriod"/>
            </a:pPr>
            <a:r>
              <a:rPr lang="en-US" sz="2000" dirty="0" smtClean="0"/>
              <a:t>Be willing to take the time to meet with and listen to your workers – as often as possible.</a:t>
            </a:r>
          </a:p>
          <a:p>
            <a:pPr marL="457200" lvl="0" indent="-457200">
              <a:buFont typeface="+mj-lt"/>
              <a:buAutoNum type="arabicPeriod"/>
            </a:pPr>
            <a:r>
              <a:rPr lang="en-US" sz="2000" dirty="0" smtClean="0"/>
              <a:t>Provide workers with specific and frequent feedback about their performance based on the standards of your school.</a:t>
            </a:r>
          </a:p>
          <a:p>
            <a:pPr marL="457200" lvl="0" indent="-457200">
              <a:buFont typeface="+mj-lt"/>
              <a:buAutoNum type="arabicPeriod"/>
            </a:pPr>
            <a:r>
              <a:rPr lang="en-US" sz="2000" dirty="0" smtClean="0"/>
              <a:t>Recognize high performers based on their abilities, experience, etc. </a:t>
            </a:r>
          </a:p>
          <a:p>
            <a:pPr marL="457200" lvl="0" indent="-457200">
              <a:buFont typeface="+mj-lt"/>
              <a:buAutoNum type="arabicPeriod"/>
            </a:pPr>
            <a:r>
              <a:rPr lang="en-US" sz="2000" dirty="0" smtClean="0"/>
              <a:t>Deal promptly with bad attitude and low performers so that they will either improve or leave.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0"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GOOD LEADER</a:t>
            </a:r>
            <a:endParaRPr lang="en-US" sz="5400" b="0"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descr="http://2.bp.blogspot.com/-h5Q1ROKbkoc/UbD8q7lOP2I/AAAAAAAAANc/5hzEPQHwlng/s400/Characteristics+of+a+Leader.jpg">
            <a:hlinkClick r:id="rId2"/>
          </p:cNvPr>
          <p:cNvPicPr/>
          <p:nvPr/>
        </p:nvPicPr>
        <p:blipFill>
          <a:blip r:embed="rId3" cstate="print"/>
          <a:srcRect/>
          <a:stretch>
            <a:fillRect/>
          </a:stretch>
        </p:blipFill>
        <p:spPr bwMode="auto">
          <a:xfrm>
            <a:off x="533400" y="2438400"/>
            <a:ext cx="6705600" cy="37338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15 Things …..</a:t>
            </a:r>
            <a:endParaRPr lang="en-US" dirty="0"/>
          </a:p>
        </p:txBody>
      </p:sp>
      <p:sp>
        <p:nvSpPr>
          <p:cNvPr id="2" name="Content Placeholder 1"/>
          <p:cNvSpPr>
            <a:spLocks noGrp="1"/>
          </p:cNvSpPr>
          <p:nvPr>
            <p:ph idx="4294967295"/>
          </p:nvPr>
        </p:nvSpPr>
        <p:spPr>
          <a:xfrm>
            <a:off x="380999" y="1676400"/>
            <a:ext cx="6699385" cy="5181600"/>
          </a:xfrm>
        </p:spPr>
        <p:txBody>
          <a:bodyPr>
            <a:noAutofit/>
          </a:bodyPr>
          <a:lstStyle/>
          <a:p>
            <a:pPr marL="457200" lvl="0" indent="-457200">
              <a:lnSpc>
                <a:spcPct val="120000"/>
              </a:lnSpc>
              <a:buFont typeface="+mj-lt"/>
              <a:buAutoNum type="arabicPeriod" startAt="6"/>
            </a:pPr>
            <a:r>
              <a:rPr lang="en-US" sz="2000" dirty="0" smtClean="0"/>
              <a:t>Make sure your staff understands the history and goals of your school district with an emphasis on their importance in the scheme of things.</a:t>
            </a:r>
          </a:p>
          <a:p>
            <a:pPr marL="457200" lvl="0" indent="-457200">
              <a:lnSpc>
                <a:spcPct val="120000"/>
              </a:lnSpc>
              <a:buFont typeface="+mj-lt"/>
              <a:buAutoNum type="arabicPeriod" startAt="6"/>
            </a:pPr>
            <a:r>
              <a:rPr lang="en-US" sz="2000" dirty="0" smtClean="0"/>
              <a:t>Involve employees in decisions that affect them. Remember that involvement equals commitment.</a:t>
            </a:r>
          </a:p>
          <a:p>
            <a:pPr marL="457200" lvl="0" indent="-457200">
              <a:lnSpc>
                <a:spcPct val="120000"/>
              </a:lnSpc>
              <a:buFont typeface="+mj-lt"/>
              <a:buAutoNum type="arabicPeriod" startAt="6"/>
            </a:pPr>
            <a:r>
              <a:rPr lang="en-US" sz="2000" dirty="0" smtClean="0"/>
              <a:t>Give everyone a chance to grow and learn new skills. You may be surprised at the response from those you least expect.</a:t>
            </a:r>
          </a:p>
          <a:p>
            <a:pPr marL="457200" lvl="0" indent="-457200">
              <a:lnSpc>
                <a:spcPct val="120000"/>
              </a:lnSpc>
              <a:buFont typeface="+mj-lt"/>
              <a:buAutoNum type="arabicPeriod" startAt="6"/>
            </a:pPr>
            <a:r>
              <a:rPr lang="en-US" sz="2000" dirty="0" smtClean="0"/>
              <a:t>Create a partnership with each employee and always encourage them to do their best. Of course, it helps if you set the example.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15 Things …..</a:t>
            </a:r>
            <a:endParaRPr lang="en-US" dirty="0"/>
          </a:p>
        </p:txBody>
      </p:sp>
      <p:sp>
        <p:nvSpPr>
          <p:cNvPr id="2" name="Content Placeholder 1"/>
          <p:cNvSpPr>
            <a:spLocks noGrp="1"/>
          </p:cNvSpPr>
          <p:nvPr>
            <p:ph idx="4294967295"/>
          </p:nvPr>
        </p:nvSpPr>
        <p:spPr>
          <a:xfrm>
            <a:off x="381000" y="1905000"/>
            <a:ext cx="6553200" cy="4800600"/>
          </a:xfrm>
        </p:spPr>
        <p:txBody>
          <a:bodyPr>
            <a:noAutofit/>
          </a:bodyPr>
          <a:lstStyle/>
          <a:p>
            <a:pPr marL="514350" indent="-514350">
              <a:buFont typeface="+mj-lt"/>
              <a:buAutoNum type="arabicPeriod" startAt="10"/>
            </a:pPr>
            <a:r>
              <a:rPr lang="en-US" sz="2000" dirty="0" smtClean="0"/>
              <a:t>Provide a sense of ownership as it relates to each worker’s safety, environment and work.</a:t>
            </a:r>
          </a:p>
          <a:p>
            <a:pPr marL="514350" lvl="0" indent="-514350">
              <a:buFont typeface="+mj-lt"/>
              <a:buAutoNum type="arabicPeriod" startAt="10"/>
            </a:pPr>
            <a:r>
              <a:rPr lang="en-US" sz="2000" dirty="0" smtClean="0"/>
              <a:t>Strive to create an environment that is open, and fun. </a:t>
            </a:r>
          </a:p>
          <a:p>
            <a:pPr marL="514350" lvl="0" indent="-514350">
              <a:buFont typeface="+mj-lt"/>
              <a:buAutoNum type="arabicPeriod" startAt="10"/>
            </a:pPr>
            <a:r>
              <a:rPr lang="en-US" sz="2000" dirty="0" smtClean="0"/>
              <a:t>Encourage and reward new ideas, suggestions and initiatives that benefit the school and the school staff.</a:t>
            </a:r>
          </a:p>
          <a:p>
            <a:pPr marL="514350" lvl="0" indent="-514350">
              <a:buFont typeface="+mj-lt"/>
              <a:buAutoNum type="arabicPeriod" startAt="10"/>
            </a:pPr>
            <a:r>
              <a:rPr lang="en-US" sz="2000" dirty="0" smtClean="0"/>
              <a:t>Learn from rather than punish mistakes.</a:t>
            </a:r>
          </a:p>
          <a:p>
            <a:pPr marL="514350" lvl="0" indent="-514350">
              <a:buFont typeface="+mj-lt"/>
              <a:buAutoNum type="arabicPeriod" startAt="10"/>
            </a:pPr>
            <a:r>
              <a:rPr lang="en-US" sz="2000" dirty="0" smtClean="0"/>
              <a:t>Celebrate successes. Remember that enthusiasm is contagious.</a:t>
            </a:r>
          </a:p>
          <a:p>
            <a:pPr marL="514350" lvl="0" indent="-514350">
              <a:buFont typeface="+mj-lt"/>
              <a:buAutoNum type="arabicPeriod" startAt="10"/>
            </a:pPr>
            <a:r>
              <a:rPr lang="en-US" sz="2000" dirty="0" smtClean="0"/>
              <a:t>Encourage team building at all times. </a:t>
            </a:r>
          </a:p>
          <a:p>
            <a:pPr lvl="0">
              <a:lnSpc>
                <a:spcPct val="120000"/>
              </a:lnSpc>
            </a:pPr>
            <a:endParaRPr lang="en-US" sz="20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5400" dirty="0" smtClean="0"/>
              <a:t>STAY POSITIVE</a:t>
            </a:r>
            <a:endParaRPr lang="en-US" sz="5400" dirty="0"/>
          </a:p>
        </p:txBody>
      </p:sp>
      <p:sp>
        <p:nvSpPr>
          <p:cNvPr id="2" name="Content Placeholder 1"/>
          <p:cNvSpPr>
            <a:spLocks noGrp="1"/>
          </p:cNvSpPr>
          <p:nvPr>
            <p:ph idx="4294967295"/>
          </p:nvPr>
        </p:nvSpPr>
        <p:spPr>
          <a:xfrm>
            <a:off x="228600" y="1871192"/>
            <a:ext cx="6851785" cy="4758208"/>
          </a:xfrm>
        </p:spPr>
        <p:txBody>
          <a:bodyPr>
            <a:normAutofit fontScale="70000" lnSpcReduction="20000"/>
          </a:bodyPr>
          <a:lstStyle/>
          <a:p>
            <a:pPr>
              <a:lnSpc>
                <a:spcPct val="120000"/>
              </a:lnSpc>
            </a:pPr>
            <a:r>
              <a:rPr lang="en-US" dirty="0" smtClean="0"/>
              <a:t>If you are falling victim to any negative work attitudes that surround you, make an effort to buck the trend.</a:t>
            </a:r>
          </a:p>
          <a:p>
            <a:pPr>
              <a:lnSpc>
                <a:spcPct val="120000"/>
              </a:lnSpc>
            </a:pPr>
            <a:r>
              <a:rPr lang="en-US" dirty="0" smtClean="0"/>
              <a:t>Look for the good in your coworkers and your school.</a:t>
            </a:r>
          </a:p>
          <a:p>
            <a:pPr>
              <a:lnSpc>
                <a:spcPct val="120000"/>
              </a:lnSpc>
            </a:pPr>
            <a:r>
              <a:rPr lang="en-US" dirty="0" smtClean="0"/>
              <a:t>By learning how to communicate with coworkers effectively, you will gain recognition as a force of positive attitude in the workplace. </a:t>
            </a:r>
          </a:p>
          <a:p>
            <a:pPr lvl="1">
              <a:lnSpc>
                <a:spcPct val="120000"/>
              </a:lnSpc>
            </a:pPr>
            <a:r>
              <a:rPr lang="en-US" sz="3300" b="1" i="1" dirty="0" smtClean="0"/>
              <a:t>Be appreciative</a:t>
            </a:r>
          </a:p>
          <a:p>
            <a:pPr lvl="1">
              <a:lnSpc>
                <a:spcPct val="120000"/>
              </a:lnSpc>
            </a:pPr>
            <a:r>
              <a:rPr lang="en-US" sz="3300" b="1" i="1" dirty="0" smtClean="0"/>
              <a:t>Recharge yourself</a:t>
            </a:r>
          </a:p>
          <a:p>
            <a:pPr lvl="1">
              <a:lnSpc>
                <a:spcPct val="120000"/>
              </a:lnSpc>
            </a:pPr>
            <a:r>
              <a:rPr lang="en-US" sz="3300" b="1" i="1" dirty="0" smtClean="0"/>
              <a:t>Volunteer your time</a:t>
            </a:r>
          </a:p>
          <a:p>
            <a:pPr lvl="1">
              <a:lnSpc>
                <a:spcPct val="120000"/>
              </a:lnSpc>
            </a:pPr>
            <a:r>
              <a:rPr lang="en-US" sz="3300" b="1" i="1" dirty="0" smtClean="0"/>
              <a:t>Avoid negative work attitudes</a:t>
            </a:r>
          </a:p>
          <a:p>
            <a:pPr>
              <a:lnSpc>
                <a:spcPct val="120000"/>
              </a:lnSpc>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400" dirty="0" smtClean="0"/>
              <a:t>Be Appreciative</a:t>
            </a:r>
            <a:endParaRPr lang="en-US" sz="4400" dirty="0"/>
          </a:p>
        </p:txBody>
      </p:sp>
      <p:sp>
        <p:nvSpPr>
          <p:cNvPr id="2" name="Content Placeholder 1"/>
          <p:cNvSpPr>
            <a:spLocks noGrp="1"/>
          </p:cNvSpPr>
          <p:nvPr>
            <p:ph idx="4294967295"/>
          </p:nvPr>
        </p:nvSpPr>
        <p:spPr>
          <a:xfrm>
            <a:off x="228600" y="1828800"/>
            <a:ext cx="6851785" cy="4800600"/>
          </a:xfrm>
        </p:spPr>
        <p:txBody>
          <a:bodyPr>
            <a:noAutofit/>
          </a:bodyPr>
          <a:lstStyle/>
          <a:p>
            <a:pPr>
              <a:lnSpc>
                <a:spcPct val="120000"/>
              </a:lnSpc>
            </a:pPr>
            <a:r>
              <a:rPr lang="en-US" sz="2000" dirty="0" smtClean="0"/>
              <a:t>If you're wondering "how do I change my negative attitude," start by observing how you communicate with coworkers. </a:t>
            </a:r>
          </a:p>
          <a:p>
            <a:pPr>
              <a:lnSpc>
                <a:spcPct val="120000"/>
              </a:lnSpc>
            </a:pPr>
            <a:r>
              <a:rPr lang="en-US" sz="2000" dirty="0" smtClean="0"/>
              <a:t>If you practice asking useful questions, giving accolades and being gracious at work for two weeks, you'll notice a difference in the people you work with and in your own feelings about work. </a:t>
            </a:r>
          </a:p>
          <a:p>
            <a:pPr>
              <a:lnSpc>
                <a:spcPct val="120000"/>
              </a:lnSpc>
            </a:pPr>
            <a:r>
              <a:rPr lang="en-US" sz="2000" dirty="0" smtClean="0"/>
              <a:t>Giving thanks to coworkers for the work they do can really make your job easier. </a:t>
            </a:r>
          </a:p>
          <a:p>
            <a:pPr>
              <a:lnSpc>
                <a:spcPct val="120000"/>
              </a:lnSpc>
            </a:pPr>
            <a:r>
              <a:rPr lang="en-US" sz="2000" dirty="0" smtClean="0"/>
              <a:t>Even thank the security guard for making you feel safe at work. </a:t>
            </a:r>
          </a:p>
          <a:p>
            <a:pPr>
              <a:lnSpc>
                <a:spcPct val="120000"/>
              </a:lnSpc>
            </a:pPr>
            <a:endParaRPr lang="en-US"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Cultivate a Positive Attitude</a:t>
            </a:r>
            <a:endParaRPr lang="en-US" sz="3200" dirty="0"/>
          </a:p>
        </p:txBody>
      </p:sp>
      <p:sp>
        <p:nvSpPr>
          <p:cNvPr id="2" name="Content Placeholder 1"/>
          <p:cNvSpPr>
            <a:spLocks noGrp="1"/>
          </p:cNvSpPr>
          <p:nvPr>
            <p:ph idx="4294967295"/>
          </p:nvPr>
        </p:nvSpPr>
        <p:spPr>
          <a:xfrm>
            <a:off x="228600" y="1871192"/>
            <a:ext cx="6851785" cy="4758208"/>
          </a:xfrm>
        </p:spPr>
        <p:txBody>
          <a:bodyPr>
            <a:normAutofit/>
          </a:bodyPr>
          <a:lstStyle/>
          <a:p>
            <a:r>
              <a:rPr lang="en-US" dirty="0" smtClean="0"/>
              <a:t>Cultivate a thankful, positive attitude in the workplace, and in return you'll notice a change in how coworkers treat you.</a:t>
            </a:r>
          </a:p>
          <a:p>
            <a:pPr lvl="1"/>
            <a:r>
              <a:rPr lang="en-US" dirty="0" smtClean="0"/>
              <a:t>Acknowledge a job well done.</a:t>
            </a:r>
          </a:p>
          <a:p>
            <a:pPr lvl="2"/>
            <a:r>
              <a:rPr lang="en-US" dirty="0" smtClean="0"/>
              <a:t>Make sure you tell your coworkers they have done a good job.</a:t>
            </a:r>
          </a:p>
          <a:p>
            <a:pPr lvl="1"/>
            <a:r>
              <a:rPr lang="en-US" dirty="0" smtClean="0"/>
              <a:t>Celebrate. </a:t>
            </a:r>
          </a:p>
          <a:p>
            <a:pPr lvl="2"/>
            <a:r>
              <a:rPr lang="en-US" dirty="0" smtClean="0"/>
              <a:t>Take the time to celebrate birthdays, holidays, life changes and achievements.</a:t>
            </a:r>
          </a:p>
          <a:p>
            <a:pPr lvl="2"/>
            <a:r>
              <a:rPr lang="en-US" dirty="0" smtClean="0"/>
              <a:t>Not sure how to celebrate? Bring in a cake and celebrate the events.</a:t>
            </a:r>
          </a:p>
          <a:p>
            <a:pPr>
              <a:lnSpc>
                <a:spcPct val="110000"/>
              </a:lnSpc>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Recharge Yourself</a:t>
            </a:r>
            <a:endParaRPr lang="en-US" dirty="0"/>
          </a:p>
        </p:txBody>
      </p:sp>
      <p:sp>
        <p:nvSpPr>
          <p:cNvPr id="2" name="Content Placeholder 1"/>
          <p:cNvSpPr>
            <a:spLocks noGrp="1"/>
          </p:cNvSpPr>
          <p:nvPr>
            <p:ph idx="4294967295"/>
          </p:nvPr>
        </p:nvSpPr>
        <p:spPr>
          <a:xfrm>
            <a:off x="381000" y="1828800"/>
            <a:ext cx="6629400" cy="4800600"/>
          </a:xfrm>
        </p:spPr>
        <p:txBody>
          <a:bodyPr>
            <a:noAutofit/>
          </a:bodyPr>
          <a:lstStyle/>
          <a:p>
            <a:r>
              <a:rPr lang="en-US" dirty="0" smtClean="0"/>
              <a:t>A good quote to remember is; </a:t>
            </a:r>
          </a:p>
          <a:p>
            <a:endParaRPr lang="en-US" dirty="0" smtClean="0"/>
          </a:p>
          <a:p>
            <a:endParaRPr lang="en-US" dirty="0"/>
          </a:p>
          <a:p>
            <a:endParaRPr lang="en-US" dirty="0" smtClean="0"/>
          </a:p>
          <a:p>
            <a:r>
              <a:rPr lang="en-US" dirty="0" smtClean="0"/>
              <a:t>Stop complaining about negative work attitudes and lend your own energy to creating a more positive attitude in the workplace. </a:t>
            </a:r>
          </a:p>
          <a:p>
            <a:r>
              <a:rPr lang="en-US" dirty="0" smtClean="0"/>
              <a:t>Be the department live wire! </a:t>
            </a:r>
            <a:endParaRPr lang="en-US" dirty="0"/>
          </a:p>
        </p:txBody>
      </p:sp>
      <p:sp>
        <p:nvSpPr>
          <p:cNvPr id="4" name="Rectangle 3"/>
          <p:cNvSpPr/>
          <p:nvPr/>
        </p:nvSpPr>
        <p:spPr>
          <a:xfrm>
            <a:off x="457200" y="2514600"/>
            <a:ext cx="5943600" cy="107721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 dead battery can't charge a dead battery."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Volunteer Your Time</a:t>
            </a:r>
            <a:endParaRPr lang="en-US" sz="4000" dirty="0"/>
          </a:p>
        </p:txBody>
      </p:sp>
      <p:sp>
        <p:nvSpPr>
          <p:cNvPr id="2" name="Content Placeholder 1"/>
          <p:cNvSpPr>
            <a:spLocks noGrp="1"/>
          </p:cNvSpPr>
          <p:nvPr>
            <p:ph idx="4294967295"/>
          </p:nvPr>
        </p:nvSpPr>
        <p:spPr>
          <a:xfrm>
            <a:off x="228600" y="1871192"/>
            <a:ext cx="6851785" cy="4758208"/>
          </a:xfrm>
        </p:spPr>
        <p:txBody>
          <a:bodyPr>
            <a:noAutofit/>
          </a:bodyPr>
          <a:lstStyle/>
          <a:p>
            <a:r>
              <a:rPr lang="en-US" sz="3200" dirty="0" smtClean="0"/>
              <a:t>Now is the perfect time to find a way to contribute to the greater good in your school. </a:t>
            </a:r>
          </a:p>
          <a:p>
            <a:r>
              <a:rPr lang="en-US" sz="3200" dirty="0" smtClean="0"/>
              <a:t>No matter how busy you are, look for five minutes that you can give every day. </a:t>
            </a:r>
          </a:p>
          <a:p>
            <a:r>
              <a:rPr lang="en-US" sz="3200" dirty="0" smtClean="0"/>
              <a:t>Others are sure to appreciate your efforts and you might even enjoy it.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Avoid Negative Work Attitudes</a:t>
            </a:r>
            <a:endParaRPr lang="en-US" dirty="0"/>
          </a:p>
        </p:txBody>
      </p:sp>
      <p:sp>
        <p:nvSpPr>
          <p:cNvPr id="2" name="Content Placeholder 1"/>
          <p:cNvSpPr>
            <a:spLocks noGrp="1"/>
          </p:cNvSpPr>
          <p:nvPr>
            <p:ph idx="4294967295"/>
          </p:nvPr>
        </p:nvSpPr>
        <p:spPr>
          <a:xfrm>
            <a:off x="381000" y="1828800"/>
            <a:ext cx="6699385" cy="3657600"/>
          </a:xfrm>
        </p:spPr>
        <p:txBody>
          <a:bodyPr>
            <a:noAutofit/>
          </a:bodyPr>
          <a:lstStyle/>
          <a:p>
            <a:pPr>
              <a:lnSpc>
                <a:spcPct val="100000"/>
              </a:lnSpc>
            </a:pPr>
            <a:r>
              <a:rPr lang="en-US" sz="2400" dirty="0" smtClean="0"/>
              <a:t>Negative work attitudes create a vicious cycle that can rob energy from your department. </a:t>
            </a:r>
          </a:p>
          <a:p>
            <a:pPr>
              <a:lnSpc>
                <a:spcPct val="100000"/>
              </a:lnSpc>
            </a:pPr>
            <a:r>
              <a:rPr lang="en-US" sz="2400" dirty="0" smtClean="0"/>
              <a:t>If you're famous for your awful moods and stinging commentary, try something new.</a:t>
            </a:r>
          </a:p>
          <a:p>
            <a:pPr>
              <a:lnSpc>
                <a:spcPct val="100000"/>
              </a:lnSpc>
            </a:pPr>
            <a:r>
              <a:rPr lang="en-US" sz="2400" dirty="0" smtClean="0"/>
              <a:t>Stop malicious gossip as soon as you can.</a:t>
            </a:r>
          </a:p>
        </p:txBody>
      </p:sp>
      <p:sp>
        <p:nvSpPr>
          <p:cNvPr id="4" name="Rectangle 3"/>
          <p:cNvSpPr/>
          <p:nvPr/>
        </p:nvSpPr>
        <p:spPr>
          <a:xfrm>
            <a:off x="261052" y="4419600"/>
            <a:ext cx="6863080" cy="230832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“Avoid </a:t>
            </a:r>
            <a:r>
              <a:rPr lang="en-US" sz="4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NEGATIVITIS</a:t>
            </a: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in every way and on every day.”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How to communicate with Coworkers Effectively</a:t>
            </a:r>
            <a:endParaRPr lang="en-US" sz="3200" dirty="0"/>
          </a:p>
        </p:txBody>
      </p:sp>
      <p:sp>
        <p:nvSpPr>
          <p:cNvPr id="2" name="Content Placeholder 1"/>
          <p:cNvSpPr>
            <a:spLocks noGrp="1"/>
          </p:cNvSpPr>
          <p:nvPr>
            <p:ph idx="4294967295"/>
          </p:nvPr>
        </p:nvSpPr>
        <p:spPr>
          <a:xfrm>
            <a:off x="228600" y="1871192"/>
            <a:ext cx="6851785" cy="4758208"/>
          </a:xfrm>
        </p:spPr>
        <p:txBody>
          <a:bodyPr>
            <a:normAutofit/>
          </a:bodyPr>
          <a:lstStyle/>
          <a:p>
            <a:pPr>
              <a:lnSpc>
                <a:spcPct val="100000"/>
              </a:lnSpc>
            </a:pPr>
            <a:r>
              <a:rPr lang="en-US" sz="3600" b="1" dirty="0" smtClean="0"/>
              <a:t>Resist any type of Sarcasm</a:t>
            </a:r>
          </a:p>
          <a:p>
            <a:pPr lvl="1">
              <a:lnSpc>
                <a:spcPct val="100000"/>
              </a:lnSpc>
            </a:pPr>
            <a:r>
              <a:rPr lang="en-US" sz="3200" dirty="0" smtClean="0"/>
              <a:t>It's tough to break the cycle of sarcasm, but it's worth the trouble. </a:t>
            </a:r>
          </a:p>
          <a:p>
            <a:pPr lvl="1">
              <a:lnSpc>
                <a:spcPct val="100000"/>
              </a:lnSpc>
            </a:pPr>
            <a:r>
              <a:rPr lang="en-US" sz="3200" dirty="0" smtClean="0"/>
              <a:t>If you're feeling sarcastic, challenge yourself to come up with something clever to say that energizes the positive attitude in the workplace, rather than depleting your coworker's energy.</a:t>
            </a:r>
          </a:p>
          <a:p>
            <a:pPr marL="571500" indent="-514350">
              <a:lnSpc>
                <a:spcPct val="100000"/>
              </a:lnSpc>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t>How to communicate with Coworkers Effectively</a:t>
            </a:r>
            <a:endParaRPr lang="en-US" sz="3200" dirty="0"/>
          </a:p>
        </p:txBody>
      </p:sp>
      <p:sp>
        <p:nvSpPr>
          <p:cNvPr id="2" name="Content Placeholder 1"/>
          <p:cNvSpPr>
            <a:spLocks noGrp="1"/>
          </p:cNvSpPr>
          <p:nvPr>
            <p:ph idx="4294967295"/>
          </p:nvPr>
        </p:nvSpPr>
        <p:spPr>
          <a:xfrm>
            <a:off x="228600" y="1871192"/>
            <a:ext cx="6851785" cy="4758208"/>
          </a:xfrm>
        </p:spPr>
        <p:txBody>
          <a:bodyPr>
            <a:normAutofit fontScale="85000" lnSpcReduction="10000"/>
          </a:bodyPr>
          <a:lstStyle/>
          <a:p>
            <a:pPr lvl="0">
              <a:lnSpc>
                <a:spcPct val="120000"/>
              </a:lnSpc>
            </a:pPr>
            <a:r>
              <a:rPr lang="en-US" sz="4000" b="1" dirty="0" smtClean="0"/>
              <a:t>Look for the good in everyone.</a:t>
            </a:r>
            <a:r>
              <a:rPr lang="en-US" sz="4000" dirty="0" smtClean="0"/>
              <a:t> </a:t>
            </a:r>
          </a:p>
          <a:p>
            <a:pPr lvl="1">
              <a:lnSpc>
                <a:spcPct val="120000"/>
              </a:lnSpc>
            </a:pPr>
            <a:r>
              <a:rPr lang="en-US" sz="3200" dirty="0" smtClean="0"/>
              <a:t>It's easy to get caught in the departments drama trap. </a:t>
            </a:r>
          </a:p>
          <a:p>
            <a:pPr lvl="1">
              <a:lnSpc>
                <a:spcPct val="120000"/>
              </a:lnSpc>
            </a:pPr>
            <a:r>
              <a:rPr lang="en-US" sz="3200" dirty="0" smtClean="0"/>
              <a:t>Instead of blaming and gossiping, focus on the good qualities of your coworkers. </a:t>
            </a:r>
          </a:p>
          <a:p>
            <a:pPr lvl="1">
              <a:lnSpc>
                <a:spcPct val="120000"/>
              </a:lnSpc>
            </a:pPr>
            <a:r>
              <a:rPr lang="en-US" sz="3200" dirty="0" smtClean="0"/>
              <a:t>You'll be surprised by how much of a positive attitude in the workplace this will create and how much more productive you and your coworkers will be.</a:t>
            </a:r>
          </a:p>
          <a:p>
            <a:pPr marL="571500" indent="-514350">
              <a:lnSpc>
                <a:spcPct val="120000"/>
              </a:lnSpc>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dirty="0" smtClean="0"/>
              <a:t>Leadership Study</a:t>
            </a:r>
            <a:endParaRPr lang="en-US" sz="4800" dirty="0"/>
          </a:p>
        </p:txBody>
      </p:sp>
      <p:sp>
        <p:nvSpPr>
          <p:cNvPr id="2" name="Content Placeholder 1"/>
          <p:cNvSpPr>
            <a:spLocks noGrp="1"/>
          </p:cNvSpPr>
          <p:nvPr>
            <p:ph idx="4294967295"/>
          </p:nvPr>
        </p:nvSpPr>
        <p:spPr>
          <a:xfrm>
            <a:off x="228600" y="1871192"/>
            <a:ext cx="6851785" cy="4758208"/>
          </a:xfrm>
        </p:spPr>
        <p:txBody>
          <a:bodyPr>
            <a:noAutofit/>
          </a:bodyPr>
          <a:lstStyle/>
          <a:p>
            <a:r>
              <a:rPr lang="en-US" sz="4000" dirty="0" smtClean="0"/>
              <a:t>A remarkable amount of time, effort, and money has been devoted to the study of leadership.</a:t>
            </a:r>
          </a:p>
          <a:p>
            <a:r>
              <a:rPr lang="en-US" sz="4000" dirty="0" smtClean="0"/>
              <a:t>Despite all this research, there is little agreement about exactly what leadership is.</a:t>
            </a:r>
          </a:p>
          <a:p>
            <a:endParaRPr lang="en-US" sz="4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7200" dirty="0" smtClean="0"/>
              <a:t>Finally……</a:t>
            </a:r>
            <a:endParaRPr lang="en-US" sz="7200" dirty="0"/>
          </a:p>
        </p:txBody>
      </p:sp>
      <p:sp>
        <p:nvSpPr>
          <p:cNvPr id="4" name="Rectangle 3"/>
          <p:cNvSpPr/>
          <p:nvPr/>
        </p:nvSpPr>
        <p:spPr>
          <a:xfrm>
            <a:off x="521691" y="2094637"/>
            <a:ext cx="6341801" cy="1938992"/>
          </a:xfrm>
          <a:prstGeom prst="rect">
            <a:avLst/>
          </a:prstGeom>
          <a:noFill/>
        </p:spPr>
        <p:txBody>
          <a:bodyPr wrap="none" lIns="91440" tIns="45720" rIns="91440" bIns="45720">
            <a:spAutoFit/>
          </a:bodyPr>
          <a:lstStyle/>
          <a:p>
            <a:pPr algn="ctr"/>
            <a:r>
              <a:rPr lang="en-US" sz="6000" b="1" dirty="0" smtClean="0">
                <a:ln w="13462">
                  <a:solidFill>
                    <a:schemeClr val="bg1"/>
                  </a:solidFill>
                  <a:prstDash val="solid"/>
                </a:ln>
                <a:solidFill>
                  <a:srgbClr val="0070C0"/>
                </a:solidFill>
                <a:effectLst>
                  <a:outerShdw blurRad="177800" dist="88900" dir="2700000" algn="bl" rotWithShape="0">
                    <a:srgbClr val="FF0000"/>
                  </a:outerShdw>
                </a:effectLst>
                <a:latin typeface="Arial Black" panose="020B0A04020102020204" pitchFamily="34" charset="0"/>
              </a:rPr>
              <a:t>Don’t </a:t>
            </a:r>
            <a:r>
              <a:rPr lang="en-US" sz="6000" b="1" dirty="0" smtClean="0">
                <a:ln w="13462">
                  <a:solidFill>
                    <a:schemeClr val="bg1"/>
                  </a:solidFill>
                  <a:prstDash val="solid"/>
                </a:ln>
                <a:solidFill>
                  <a:srgbClr val="0070C0"/>
                </a:solidFill>
                <a:effectLst>
                  <a:outerShdw blurRad="177800" dist="88900" dir="2700000" algn="bl" rotWithShape="0">
                    <a:srgbClr val="FF0000"/>
                  </a:outerShdw>
                </a:effectLst>
                <a:latin typeface="Arial Black" panose="020B0A04020102020204" pitchFamily="34" charset="0"/>
              </a:rPr>
              <a:t>Embrace</a:t>
            </a:r>
          </a:p>
          <a:p>
            <a:pPr algn="ctr"/>
            <a:r>
              <a:rPr lang="en-US" sz="6000" b="1" dirty="0" smtClean="0">
                <a:ln w="13462">
                  <a:solidFill>
                    <a:schemeClr val="bg1"/>
                  </a:solidFill>
                  <a:prstDash val="solid"/>
                </a:ln>
                <a:solidFill>
                  <a:srgbClr val="0070C0"/>
                </a:solidFill>
                <a:effectLst>
                  <a:outerShdw blurRad="177800" dist="88900" dir="2700000" algn="bl" rotWithShape="0">
                    <a:srgbClr val="FF0000"/>
                  </a:outerShdw>
                </a:effectLst>
                <a:latin typeface="Arial Black" panose="020B0A04020102020204" pitchFamily="34" charset="0"/>
              </a:rPr>
              <a:t>Excuses</a:t>
            </a:r>
            <a:r>
              <a:rPr lang="en-US" sz="6000" b="1" dirty="0" smtClean="0">
                <a:ln w="13462">
                  <a:solidFill>
                    <a:schemeClr val="bg1"/>
                  </a:solidFill>
                  <a:prstDash val="solid"/>
                </a:ln>
                <a:solidFill>
                  <a:srgbClr val="0070C0"/>
                </a:solidFill>
                <a:effectLst>
                  <a:outerShdw blurRad="177800" dist="88900" dir="2700000" algn="bl" rotWithShape="0">
                    <a:srgbClr val="FF0000"/>
                  </a:outerShdw>
                </a:effectLst>
                <a:latin typeface="Arial Black" panose="020B0A04020102020204" pitchFamily="34" charset="0"/>
              </a:rPr>
              <a:t>…</a:t>
            </a:r>
            <a:endParaRPr lang="en-US" sz="6000" b="1" dirty="0">
              <a:ln w="13462">
                <a:solidFill>
                  <a:schemeClr val="bg1"/>
                </a:solidFill>
                <a:prstDash val="solid"/>
              </a:ln>
              <a:solidFill>
                <a:srgbClr val="0070C0"/>
              </a:solidFill>
              <a:effectLst>
                <a:outerShdw blurRad="177800" dist="88900" dir="2700000" algn="bl" rotWithShape="0">
                  <a:srgbClr val="FF0000"/>
                </a:outerShdw>
              </a:effectLst>
              <a:latin typeface="Arial Black" panose="020B0A04020102020204" pitchFamily="34" charset="0"/>
            </a:endParaRPr>
          </a:p>
        </p:txBody>
      </p:sp>
      <p:sp>
        <p:nvSpPr>
          <p:cNvPr id="5" name="Rectangle 4"/>
          <p:cNvSpPr/>
          <p:nvPr/>
        </p:nvSpPr>
        <p:spPr>
          <a:xfrm>
            <a:off x="431858" y="4191000"/>
            <a:ext cx="6521465" cy="2308324"/>
          </a:xfrm>
          <a:prstGeom prst="rect">
            <a:avLst/>
          </a:prstGeom>
          <a:noFill/>
        </p:spPr>
        <p:txBody>
          <a:bodyPr wrap="none" lIns="91440" tIns="45720" rIns="91440" bIns="45720">
            <a:spAutoFit/>
          </a:bodyPr>
          <a:lstStyle/>
          <a:p>
            <a:pPr algn="ctr"/>
            <a:r>
              <a:rPr lang="en-US" sz="7200" b="1" dirty="0" smtClean="0">
                <a:ln w="13462">
                  <a:solidFill>
                    <a:schemeClr val="bg1"/>
                  </a:solidFill>
                  <a:prstDash val="solid"/>
                </a:ln>
                <a:solidFill>
                  <a:srgbClr val="FF0000"/>
                </a:solidFill>
                <a:effectLst>
                  <a:outerShdw blurRad="165100" dist="101600" dir="2700000" algn="bl" rotWithShape="0">
                    <a:srgbClr val="0070C0"/>
                  </a:outerShdw>
                </a:effectLst>
                <a:latin typeface="Arial Black" panose="020B0A04020102020204" pitchFamily="34" charset="0"/>
              </a:rPr>
              <a:t>Embrace</a:t>
            </a:r>
          </a:p>
          <a:p>
            <a:pPr algn="ctr"/>
            <a:r>
              <a:rPr lang="en-US" sz="7200" b="1" dirty="0" smtClean="0">
                <a:ln w="13462">
                  <a:solidFill>
                    <a:schemeClr val="bg1"/>
                  </a:solidFill>
                  <a:prstDash val="solid"/>
                </a:ln>
                <a:solidFill>
                  <a:srgbClr val="FF0000"/>
                </a:solidFill>
                <a:effectLst>
                  <a:outerShdw blurRad="165100" dist="101600" dir="2700000" algn="bl" rotWithShape="0">
                    <a:srgbClr val="0070C0"/>
                  </a:outerShdw>
                </a:effectLst>
                <a:latin typeface="Arial Black" panose="020B0A04020102020204" pitchFamily="34" charset="0"/>
              </a:rPr>
              <a:t>SOLUTIONS!</a:t>
            </a:r>
            <a:endParaRPr lang="en-US" sz="7200" b="1" dirty="0">
              <a:ln w="13462">
                <a:solidFill>
                  <a:schemeClr val="bg1"/>
                </a:solidFill>
                <a:prstDash val="solid"/>
              </a:ln>
              <a:solidFill>
                <a:srgbClr val="FF0000"/>
              </a:solidFill>
              <a:effectLst>
                <a:outerShdw blurRad="165100" dist="101600" dir="2700000" algn="bl" rotWithShape="0">
                  <a:srgbClr val="0070C0"/>
                </a:outerShdw>
              </a:effectLst>
              <a:latin typeface="Arial Black" panose="020B0A04020102020204" pitchFamily="34" charset="0"/>
            </a:endParaRPr>
          </a:p>
        </p:txBody>
      </p:sp>
    </p:spTree>
    <p:extLst>
      <p:ext uri="{BB962C8B-B14F-4D97-AF65-F5344CB8AC3E}">
        <p14:creationId xmlns:p14="http://schemas.microsoft.com/office/powerpoint/2010/main" val="3401852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LEADERSHIP</a:t>
            </a:r>
            <a:endParaRPr lang="en-US" sz="6600" dirty="0"/>
          </a:p>
        </p:txBody>
      </p:sp>
      <p:pic>
        <p:nvPicPr>
          <p:cNvPr id="4" name="Picture 3" descr="Coaching Questions and Answers"/>
          <p:cNvPicPr>
            <a:picLocks noChangeAspect="1" noChangeArrowheads="1"/>
          </p:cNvPicPr>
          <p:nvPr/>
        </p:nvPicPr>
        <p:blipFill>
          <a:blip r:embed="rId2" cstate="print"/>
          <a:srcRect/>
          <a:stretch>
            <a:fillRect/>
          </a:stretch>
        </p:blipFill>
        <p:spPr bwMode="auto">
          <a:xfrm>
            <a:off x="304799" y="1981200"/>
            <a:ext cx="6696493"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72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Effective Leadership</a:t>
            </a:r>
            <a:endParaRPr lang="en-US" dirty="0"/>
          </a:p>
        </p:txBody>
      </p:sp>
      <p:sp>
        <p:nvSpPr>
          <p:cNvPr id="2" name="Content Placeholder 1"/>
          <p:cNvSpPr>
            <a:spLocks noGrp="1"/>
          </p:cNvSpPr>
          <p:nvPr>
            <p:ph idx="4294967295"/>
          </p:nvPr>
        </p:nvSpPr>
        <p:spPr>
          <a:xfrm>
            <a:off x="228600" y="1752600"/>
            <a:ext cx="7010400" cy="4800600"/>
          </a:xfrm>
        </p:spPr>
        <p:txBody>
          <a:bodyPr>
            <a:normAutofit fontScale="85000" lnSpcReduction="10000"/>
          </a:bodyPr>
          <a:lstStyle/>
          <a:p>
            <a:pPr>
              <a:lnSpc>
                <a:spcPct val="110000"/>
              </a:lnSpc>
            </a:pPr>
            <a:r>
              <a:rPr lang="en-US" sz="4000" dirty="0" smtClean="0"/>
              <a:t>Still, people know effective leadership when they see it. </a:t>
            </a:r>
          </a:p>
          <a:p>
            <a:pPr>
              <a:lnSpc>
                <a:spcPct val="110000"/>
              </a:lnSpc>
            </a:pPr>
            <a:r>
              <a:rPr lang="en-US" sz="4000" dirty="0" smtClean="0"/>
              <a:t>While great leaders may sometimes be born that way, there are certain traits that great leaders share in common that anyone can practice and adopt to become more effective.</a:t>
            </a:r>
          </a:p>
          <a:p>
            <a:pPr>
              <a:lnSpc>
                <a:spcPct val="110000"/>
              </a:lnSpc>
            </a:pPr>
            <a:endParaRPr lang="en-US"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0"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GOOD LEADERSHIP</a:t>
            </a:r>
            <a:endParaRPr lang="en-US" sz="5400" b="0"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25" name="Group 24"/>
          <p:cNvGrpSpPr/>
          <p:nvPr/>
        </p:nvGrpSpPr>
        <p:grpSpPr>
          <a:xfrm>
            <a:off x="1406592" y="2057400"/>
            <a:ext cx="4572000" cy="4495800"/>
            <a:chOff x="2209800" y="2133600"/>
            <a:chExt cx="4267200" cy="4267200"/>
          </a:xfrm>
        </p:grpSpPr>
        <p:sp>
          <p:nvSpPr>
            <p:cNvPr id="6" name="Oval 5"/>
            <p:cNvSpPr/>
            <p:nvPr/>
          </p:nvSpPr>
          <p:spPr>
            <a:xfrm>
              <a:off x="2971800" y="2895600"/>
              <a:ext cx="2743200" cy="2743200"/>
            </a:xfrm>
            <a:prstGeom prst="ellips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Black" pitchFamily="34" charset="0"/>
              </a:endParaRPr>
            </a:p>
          </p:txBody>
        </p:sp>
        <p:sp>
          <p:nvSpPr>
            <p:cNvPr id="7" name="TextBox 6"/>
            <p:cNvSpPr txBox="1"/>
            <p:nvPr/>
          </p:nvSpPr>
          <p:spPr>
            <a:xfrm>
              <a:off x="3048000" y="3581400"/>
              <a:ext cx="2590800" cy="121920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GOOD LEADERSHIP</a:t>
              </a: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endParaRPr>
            </a:p>
          </p:txBody>
        </p:sp>
        <p:grpSp>
          <p:nvGrpSpPr>
            <p:cNvPr id="11" name="Group 10"/>
            <p:cNvGrpSpPr/>
            <p:nvPr/>
          </p:nvGrpSpPr>
          <p:grpSpPr>
            <a:xfrm>
              <a:off x="2209800" y="2133600"/>
              <a:ext cx="1676400" cy="1676400"/>
              <a:chOff x="1524000" y="2209800"/>
              <a:chExt cx="1676400" cy="1676400"/>
            </a:xfrm>
          </p:grpSpPr>
          <p:sp>
            <p:nvSpPr>
              <p:cNvPr id="8" name="Oval 7"/>
              <p:cNvSpPr/>
              <p:nvPr/>
            </p:nvSpPr>
            <p:spPr>
              <a:xfrm>
                <a:off x="1524000" y="2209800"/>
                <a:ext cx="1676400" cy="1676400"/>
              </a:xfrm>
              <a:prstGeom prst="ellips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600200" y="2590800"/>
                <a:ext cx="1518364" cy="338554"/>
              </a:xfrm>
              <a:prstGeom prst="rect">
                <a:avLst/>
              </a:prstGeom>
              <a:noFill/>
            </p:spPr>
            <p:txBody>
              <a:bodyPr wrap="none" rtlCol="0">
                <a:spAutoFit/>
              </a:bodyPr>
              <a:lstStyle/>
              <a:p>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PURPOSIVE</a:t>
                </a:r>
                <a:endPar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p:txBody>
          </p:sp>
          <p:sp>
            <p:nvSpPr>
              <p:cNvPr id="10" name="TextBox 9"/>
              <p:cNvSpPr txBox="1"/>
              <p:nvPr/>
            </p:nvSpPr>
            <p:spPr>
              <a:xfrm>
                <a:off x="1600200" y="2826603"/>
                <a:ext cx="1524000" cy="830997"/>
              </a:xfrm>
              <a:prstGeom prst="rect">
                <a:avLst/>
              </a:prstGeom>
              <a:noFill/>
            </p:spPr>
            <p:txBody>
              <a:bodyPr wrap="square" rtlCol="0">
                <a:spAutoFit/>
              </a:bodyPr>
              <a:lstStyle/>
              <a:p>
                <a:pPr algn="ctr"/>
                <a:r>
                  <a:rPr lang="en-US" sz="1600" dirty="0" smtClean="0">
                    <a:solidFill>
                      <a:schemeClr val="bg1"/>
                    </a:solidFill>
                    <a:latin typeface="Arial Narrow" pitchFamily="34" charset="0"/>
                  </a:rPr>
                  <a:t>Strive for goals that society deems fitting.</a:t>
                </a:r>
                <a:endParaRPr lang="en-US" sz="1600" dirty="0">
                  <a:solidFill>
                    <a:schemeClr val="bg1"/>
                  </a:solidFill>
                  <a:latin typeface="Arial Narrow" pitchFamily="34" charset="0"/>
                </a:endParaRPr>
              </a:p>
            </p:txBody>
          </p:sp>
        </p:grpSp>
        <p:grpSp>
          <p:nvGrpSpPr>
            <p:cNvPr id="24" name="Group 23"/>
            <p:cNvGrpSpPr/>
            <p:nvPr/>
          </p:nvGrpSpPr>
          <p:grpSpPr>
            <a:xfrm>
              <a:off x="4800600" y="2133600"/>
              <a:ext cx="1676400" cy="1676400"/>
              <a:chOff x="4800600" y="2133600"/>
              <a:chExt cx="1676400" cy="1676400"/>
            </a:xfrm>
          </p:grpSpPr>
          <p:sp>
            <p:nvSpPr>
              <p:cNvPr id="13" name="Oval 12"/>
              <p:cNvSpPr/>
              <p:nvPr/>
            </p:nvSpPr>
            <p:spPr>
              <a:xfrm>
                <a:off x="4800600" y="2133600"/>
                <a:ext cx="1676400" cy="1676400"/>
              </a:xfrm>
              <a:prstGeom prst="ellipse">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876800" y="2514600"/>
                <a:ext cx="1454244" cy="338554"/>
              </a:xfrm>
              <a:prstGeom prst="rect">
                <a:avLst/>
              </a:prstGeom>
              <a:noFill/>
            </p:spPr>
            <p:txBody>
              <a:bodyPr wrap="none" rtlCol="0">
                <a:spAutoFit/>
              </a:bodyPr>
              <a:lstStyle/>
              <a:p>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EFFECTIVE</a:t>
                </a:r>
                <a:endPar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p:txBody>
          </p:sp>
          <p:sp>
            <p:nvSpPr>
              <p:cNvPr id="15" name="TextBox 14"/>
              <p:cNvSpPr txBox="1"/>
              <p:nvPr/>
            </p:nvSpPr>
            <p:spPr>
              <a:xfrm>
                <a:off x="4876800" y="2750403"/>
                <a:ext cx="1524000" cy="830997"/>
              </a:xfrm>
              <a:prstGeom prst="rect">
                <a:avLst/>
              </a:prstGeom>
              <a:noFill/>
            </p:spPr>
            <p:txBody>
              <a:bodyPr wrap="square" rtlCol="0">
                <a:spAutoFit/>
              </a:bodyPr>
              <a:lstStyle/>
              <a:p>
                <a:pPr algn="ctr"/>
                <a:r>
                  <a:rPr lang="en-US" sz="1600" dirty="0" smtClean="0">
                    <a:solidFill>
                      <a:schemeClr val="bg1"/>
                    </a:solidFill>
                    <a:latin typeface="Arial Narrow" pitchFamily="34" charset="0"/>
                  </a:rPr>
                  <a:t>Perform now and build for the future.</a:t>
                </a:r>
                <a:endParaRPr lang="en-US" sz="1600" dirty="0">
                  <a:solidFill>
                    <a:schemeClr val="bg1"/>
                  </a:solidFill>
                  <a:latin typeface="Arial Narrow" pitchFamily="34" charset="0"/>
                </a:endParaRPr>
              </a:p>
            </p:txBody>
          </p:sp>
        </p:grpSp>
        <p:grpSp>
          <p:nvGrpSpPr>
            <p:cNvPr id="22" name="Group 21"/>
            <p:cNvGrpSpPr/>
            <p:nvPr/>
          </p:nvGrpSpPr>
          <p:grpSpPr>
            <a:xfrm>
              <a:off x="4800600" y="4724400"/>
              <a:ext cx="1676400" cy="1676400"/>
              <a:chOff x="304800" y="2209800"/>
              <a:chExt cx="1676400" cy="1676400"/>
            </a:xfrm>
          </p:grpSpPr>
          <p:sp>
            <p:nvSpPr>
              <p:cNvPr id="16" name="Oval 15"/>
              <p:cNvSpPr/>
              <p:nvPr/>
            </p:nvSpPr>
            <p:spPr>
              <a:xfrm>
                <a:off x="304800" y="2209800"/>
                <a:ext cx="1676400" cy="1676400"/>
              </a:xfrm>
              <a:prstGeom prst="ellips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81000" y="2590800"/>
                <a:ext cx="1447800" cy="338554"/>
              </a:xfrm>
              <a:prstGeom prst="rect">
                <a:avLst/>
              </a:prstGeom>
              <a:noFill/>
            </p:spPr>
            <p:txBody>
              <a:bodyPr wrap="square" rtlCol="0">
                <a:spAutoFit/>
              </a:bodyPr>
              <a:lstStyle/>
              <a:p>
                <a:pPr algn="ctr"/>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ETHICAL</a:t>
                </a:r>
                <a:endPar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p:txBody>
          </p:sp>
          <p:sp>
            <p:nvSpPr>
              <p:cNvPr id="18" name="TextBox 17"/>
              <p:cNvSpPr txBox="1"/>
              <p:nvPr/>
            </p:nvSpPr>
            <p:spPr>
              <a:xfrm>
                <a:off x="381000" y="2826603"/>
                <a:ext cx="1524000" cy="830997"/>
              </a:xfrm>
              <a:prstGeom prst="rect">
                <a:avLst/>
              </a:prstGeom>
              <a:noFill/>
            </p:spPr>
            <p:txBody>
              <a:bodyPr wrap="square" rtlCol="0">
                <a:spAutoFit/>
              </a:bodyPr>
              <a:lstStyle/>
              <a:p>
                <a:pPr algn="ctr"/>
                <a:r>
                  <a:rPr lang="en-US" sz="1600" dirty="0" smtClean="0">
                    <a:solidFill>
                      <a:schemeClr val="bg1"/>
                    </a:solidFill>
                    <a:latin typeface="Arial Narrow" pitchFamily="34" charset="0"/>
                  </a:rPr>
                  <a:t>Do the right things in the right way.</a:t>
                </a:r>
                <a:endParaRPr lang="en-US" sz="1600" dirty="0">
                  <a:solidFill>
                    <a:schemeClr val="bg1"/>
                  </a:solidFill>
                  <a:latin typeface="Arial Narrow" pitchFamily="34" charset="0"/>
                </a:endParaRPr>
              </a:p>
            </p:txBody>
          </p:sp>
        </p:grpSp>
        <p:grpSp>
          <p:nvGrpSpPr>
            <p:cNvPr id="23" name="Group 22"/>
            <p:cNvGrpSpPr/>
            <p:nvPr/>
          </p:nvGrpSpPr>
          <p:grpSpPr>
            <a:xfrm>
              <a:off x="2209800" y="4724400"/>
              <a:ext cx="1676400" cy="1676400"/>
              <a:chOff x="381000" y="4648200"/>
              <a:chExt cx="1676400" cy="1676400"/>
            </a:xfrm>
          </p:grpSpPr>
          <p:sp>
            <p:nvSpPr>
              <p:cNvPr id="19" name="Oval 18"/>
              <p:cNvSpPr/>
              <p:nvPr/>
            </p:nvSpPr>
            <p:spPr>
              <a:xfrm>
                <a:off x="381000" y="4648200"/>
                <a:ext cx="1676400" cy="1676400"/>
              </a:xfrm>
              <a:prstGeom prst="ellipse">
                <a:avLst/>
              </a:prstGeom>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28625" y="5052596"/>
                <a:ext cx="1600200" cy="338554"/>
              </a:xfrm>
              <a:prstGeom prst="rect">
                <a:avLst/>
              </a:prstGeom>
              <a:noFill/>
            </p:spPr>
            <p:txBody>
              <a:bodyPr wrap="square" rtlCol="0">
                <a:spAutoFit/>
              </a:bodyPr>
              <a:lstStyle/>
              <a:p>
                <a:r>
                  <a:rPr lang="en-U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SATISFYING</a:t>
                </a:r>
                <a:endPar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p:txBody>
          </p:sp>
          <p:sp>
            <p:nvSpPr>
              <p:cNvPr id="21" name="TextBox 20"/>
              <p:cNvSpPr txBox="1"/>
              <p:nvPr/>
            </p:nvSpPr>
            <p:spPr>
              <a:xfrm>
                <a:off x="457200" y="5265003"/>
                <a:ext cx="1524000" cy="584775"/>
              </a:xfrm>
              <a:prstGeom prst="rect">
                <a:avLst/>
              </a:prstGeom>
              <a:noFill/>
            </p:spPr>
            <p:txBody>
              <a:bodyPr wrap="square" rtlCol="0">
                <a:spAutoFit/>
              </a:bodyPr>
              <a:lstStyle/>
              <a:p>
                <a:pPr algn="ctr"/>
                <a:r>
                  <a:rPr lang="en-US" sz="1600" dirty="0" smtClean="0">
                    <a:solidFill>
                      <a:schemeClr val="bg1"/>
                    </a:solidFill>
                    <a:latin typeface="Arial Narrow" pitchFamily="34" charset="0"/>
                  </a:rPr>
                  <a:t>Make others and you feel good.</a:t>
                </a:r>
                <a:endParaRPr lang="en-US" sz="1600" dirty="0">
                  <a:solidFill>
                    <a:schemeClr val="bg1"/>
                  </a:solidFill>
                  <a:latin typeface="Arial Narrow" pitchFamily="34" charset="0"/>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QUALITIES</a:t>
            </a:r>
            <a:endParaRPr lang="en-US" sz="5400" dirty="0"/>
          </a:p>
        </p:txBody>
      </p:sp>
      <p:sp>
        <p:nvSpPr>
          <p:cNvPr id="2" name="Content Placeholder 1"/>
          <p:cNvSpPr>
            <a:spLocks noGrp="1"/>
          </p:cNvSpPr>
          <p:nvPr>
            <p:ph idx="4294967295"/>
          </p:nvPr>
        </p:nvSpPr>
        <p:spPr>
          <a:xfrm>
            <a:off x="228600" y="1871192"/>
            <a:ext cx="6851785" cy="4758208"/>
          </a:xfrm>
        </p:spPr>
        <p:txBody>
          <a:bodyPr>
            <a:normAutofit lnSpcReduction="10000"/>
          </a:bodyPr>
          <a:lstStyle/>
          <a:p>
            <a:r>
              <a:rPr lang="en-US" sz="3600" b="1" dirty="0" smtClean="0"/>
              <a:t>To be a highly effective leader, you must;</a:t>
            </a:r>
          </a:p>
          <a:p>
            <a:pPr marL="971550" lvl="1" indent="-514350">
              <a:buFont typeface="+mj-lt"/>
              <a:buAutoNum type="arabicPeriod"/>
            </a:pPr>
            <a:r>
              <a:rPr lang="en-US" sz="3200" b="1" dirty="0" smtClean="0"/>
              <a:t>Inspire action.</a:t>
            </a:r>
            <a:endParaRPr lang="en-US" sz="3200" dirty="0" smtClean="0"/>
          </a:p>
          <a:p>
            <a:pPr marL="971550" lvl="1" indent="-514350">
              <a:buFont typeface="+mj-lt"/>
              <a:buAutoNum type="arabicPeriod"/>
            </a:pPr>
            <a:r>
              <a:rPr lang="en-US" sz="3200" b="1" dirty="0" smtClean="0"/>
              <a:t>Be optimistic</a:t>
            </a:r>
            <a:endParaRPr lang="en-US" sz="3200" dirty="0" smtClean="0"/>
          </a:p>
          <a:p>
            <a:pPr marL="971550" lvl="1" indent="-514350">
              <a:buFont typeface="+mj-lt"/>
              <a:buAutoNum type="arabicPeriod"/>
            </a:pPr>
            <a:r>
              <a:rPr lang="en-US" sz="3200" b="1" dirty="0" smtClean="0"/>
              <a:t>Have integrity.</a:t>
            </a:r>
            <a:endParaRPr lang="en-US" sz="3200" dirty="0" smtClean="0"/>
          </a:p>
          <a:p>
            <a:pPr marL="971550" lvl="1" indent="-514350">
              <a:buFont typeface="+mj-lt"/>
              <a:buAutoNum type="arabicPeriod"/>
            </a:pPr>
            <a:r>
              <a:rPr lang="en-US" sz="3200" b="1" dirty="0" smtClean="0"/>
              <a:t>Support and facilitate your team.</a:t>
            </a:r>
            <a:endParaRPr lang="en-US" sz="3200" dirty="0" smtClean="0"/>
          </a:p>
          <a:p>
            <a:pPr marL="971550" lvl="1" indent="-514350">
              <a:buFont typeface="+mj-lt"/>
              <a:buAutoNum type="arabicPeriod"/>
            </a:pPr>
            <a:r>
              <a:rPr lang="en-US" sz="3200" b="1" dirty="0" smtClean="0"/>
              <a:t>Have confidence.</a:t>
            </a:r>
            <a:endParaRPr lang="en-US" sz="3200" dirty="0" smtClean="0"/>
          </a:p>
          <a:p>
            <a:pPr marL="971550" lvl="1" indent="-514350">
              <a:buFont typeface="+mj-lt"/>
              <a:buAutoNum type="arabicPeriod"/>
            </a:pPr>
            <a:r>
              <a:rPr lang="en-US" sz="3200" b="1" dirty="0" smtClean="0"/>
              <a:t>Communicate.</a:t>
            </a:r>
            <a:endParaRPr lang="en-US" sz="3200" dirty="0" smtClean="0"/>
          </a:p>
          <a:p>
            <a:pPr marL="971550" lvl="1" indent="-514350">
              <a:buFont typeface="+mj-lt"/>
              <a:buAutoNum type="arabicPeriod"/>
            </a:pPr>
            <a:r>
              <a:rPr lang="en-US" sz="3200" b="1" dirty="0" smtClean="0"/>
              <a:t>Be decisive.</a:t>
            </a:r>
            <a:endParaRPr lang="en-US" sz="3200" dirty="0" smtClean="0"/>
          </a:p>
          <a:p>
            <a:pPr lvl="1"/>
            <a:endParaRPr lang="en-US"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6000" dirty="0" smtClean="0"/>
              <a:t>1. Inspire Action</a:t>
            </a:r>
            <a:endParaRPr lang="en-US" sz="6000" dirty="0"/>
          </a:p>
        </p:txBody>
      </p:sp>
      <p:sp>
        <p:nvSpPr>
          <p:cNvPr id="2" name="Content Placeholder 1"/>
          <p:cNvSpPr>
            <a:spLocks noGrp="1"/>
          </p:cNvSpPr>
          <p:nvPr>
            <p:ph idx="4294967295"/>
          </p:nvPr>
        </p:nvSpPr>
        <p:spPr>
          <a:xfrm>
            <a:off x="381000" y="1828800"/>
            <a:ext cx="6699385" cy="4800600"/>
          </a:xfrm>
        </p:spPr>
        <p:txBody>
          <a:bodyPr>
            <a:noAutofit/>
          </a:bodyPr>
          <a:lstStyle/>
          <a:p>
            <a:pPr>
              <a:lnSpc>
                <a:spcPct val="100000"/>
              </a:lnSpc>
            </a:pPr>
            <a:r>
              <a:rPr lang="en-US" sz="3200" dirty="0" smtClean="0"/>
              <a:t>Try to paint a vision of the future of your Operations Department that inspires your people to do whatever it takes to get there. </a:t>
            </a:r>
          </a:p>
          <a:p>
            <a:pPr>
              <a:lnSpc>
                <a:spcPct val="100000"/>
              </a:lnSpc>
            </a:pPr>
            <a:r>
              <a:rPr lang="en-US" sz="3200" dirty="0" smtClean="0"/>
              <a:t>The best leaders also allows employees’ natural creativity and initiative, unleashing a tremendous amount of energy in the process.</a:t>
            </a:r>
          </a:p>
          <a:p>
            <a:pPr>
              <a:lnSpc>
                <a:spcPct val="100000"/>
              </a:lnSpc>
            </a:pP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5400" dirty="0" smtClean="0"/>
              <a:t>2. Be Optimistic</a:t>
            </a:r>
            <a:endParaRPr lang="en-US" sz="5400" dirty="0"/>
          </a:p>
        </p:txBody>
      </p:sp>
      <p:sp>
        <p:nvSpPr>
          <p:cNvPr id="2" name="Content Placeholder 1"/>
          <p:cNvSpPr>
            <a:spLocks noGrp="1"/>
          </p:cNvSpPr>
          <p:nvPr>
            <p:ph idx="4294967295"/>
          </p:nvPr>
        </p:nvSpPr>
        <p:spPr>
          <a:xfrm>
            <a:off x="228600" y="1871192"/>
            <a:ext cx="6851785" cy="4758208"/>
          </a:xfrm>
        </p:spPr>
        <p:txBody>
          <a:bodyPr>
            <a:normAutofit fontScale="92500" lnSpcReduction="10000"/>
          </a:bodyPr>
          <a:lstStyle/>
          <a:p>
            <a:r>
              <a:rPr lang="en-US" sz="3600" dirty="0" smtClean="0"/>
              <a:t>We all want to work with people who lift us up into the clouds instead of dragging us down into the mud. </a:t>
            </a:r>
          </a:p>
          <a:p>
            <a:r>
              <a:rPr lang="en-US" sz="3600" dirty="0" smtClean="0"/>
              <a:t>Make sure to seek out the positives in your people, helping them overcome their own feelings of self-doubt and spreading optimism throughout your Operations Department.</a:t>
            </a:r>
          </a:p>
          <a:p>
            <a:endParaRPr lang="en-US" sz="36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Wood Type">
      <a:majorFont>
        <a:latin typeface="Arial Black" panose="020B0A040201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panose="020B0604020202020204"/>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BE1B6DD8-9976-4550-A6F4-B2DD4EA939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730</TotalTime>
  <Words>2345</Words>
  <Application>Microsoft Office PowerPoint</Application>
  <PresentationFormat>On-screen Show (4:3)</PresentationFormat>
  <Paragraphs>197</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Arial Black</vt:lpstr>
      <vt:lpstr>Arial Narrow</vt:lpstr>
      <vt:lpstr>Calibri</vt:lpstr>
      <vt:lpstr>Wingdings</vt:lpstr>
      <vt:lpstr>Wood Type</vt:lpstr>
      <vt:lpstr>LEADERSHIP LEADERSHIP LEADERSHIP LEADERSHIP</vt:lpstr>
      <vt:lpstr>B&amp;G Supervisors and..</vt:lpstr>
      <vt:lpstr>A GOOD LEADER</vt:lpstr>
      <vt:lpstr>Leadership Study</vt:lpstr>
      <vt:lpstr>Effective Leadership</vt:lpstr>
      <vt:lpstr>GOOD LEADERSHIP</vt:lpstr>
      <vt:lpstr>QUALITIES</vt:lpstr>
      <vt:lpstr>1. Inspire Action</vt:lpstr>
      <vt:lpstr>2. Be Optimistic</vt:lpstr>
      <vt:lpstr>3. Have Integrity</vt:lpstr>
      <vt:lpstr>4. Support and Facilitate Your Team</vt:lpstr>
      <vt:lpstr>5. Have Confidence</vt:lpstr>
      <vt:lpstr>6. Communicate</vt:lpstr>
      <vt:lpstr>7. Be Decisive</vt:lpstr>
      <vt:lpstr>LEVELS of LEADERSHIP</vt:lpstr>
      <vt:lpstr>Follow those 7 Traits</vt:lpstr>
      <vt:lpstr>5 skills that every B&amp;G Supervisor needs</vt:lpstr>
      <vt:lpstr>1) Problem Solving</vt:lpstr>
      <vt:lpstr>2) Effective Confrontation</vt:lpstr>
      <vt:lpstr>2) Effective Confrontation</vt:lpstr>
      <vt:lpstr>3) Prioritizing</vt:lpstr>
      <vt:lpstr>4) Coaching</vt:lpstr>
      <vt:lpstr>5) Follow-up</vt:lpstr>
      <vt:lpstr>Effective Leader Behaviours</vt:lpstr>
      <vt:lpstr>Master the List</vt:lpstr>
      <vt:lpstr>#1 reason why employees fail to follow your instructions</vt:lpstr>
      <vt:lpstr>Failing to follow your instructions</vt:lpstr>
      <vt:lpstr>A GOOD LEADER</vt:lpstr>
      <vt:lpstr>15 Things to do to be a Successful Supervisor</vt:lpstr>
      <vt:lpstr>15 Things …..</vt:lpstr>
      <vt:lpstr>15 Things …..</vt:lpstr>
      <vt:lpstr>STAY POSITIVE</vt:lpstr>
      <vt:lpstr>Be Appreciative</vt:lpstr>
      <vt:lpstr>Cultivate a Positive Attitude</vt:lpstr>
      <vt:lpstr>Recharge Yourself</vt:lpstr>
      <vt:lpstr>Volunteer Your Time</vt:lpstr>
      <vt:lpstr>Avoid Negative Work Attitudes</vt:lpstr>
      <vt:lpstr>How to communicate with Coworkers Effectively</vt:lpstr>
      <vt:lpstr>How to communicate with Coworkers Effectively</vt:lpstr>
      <vt:lpstr>Finally……</vt:lpstr>
      <vt:lpstr>LEADERSHIP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Dad</dc:creator>
  <cp:lastModifiedBy>Steve Sluka</cp:lastModifiedBy>
  <cp:revision>79</cp:revision>
  <dcterms:created xsi:type="dcterms:W3CDTF">2010-11-24T00:34:26Z</dcterms:created>
  <dcterms:modified xsi:type="dcterms:W3CDTF">2015-02-11T10:18:09Z</dcterms:modified>
</cp:coreProperties>
</file>