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75D52DE-EC97-4ED5-8864-B141DFBB45D0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E7765813-4488-460B-A9A4-5CE57D26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ounded Rectangle 13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2" name="Picture 4" descr="C:\Users\Dad\AppData\Local\Microsoft\Windows\Temporary Internet Files\Content.IE5\SV1RZD9C\MC90043889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3" name="Group 8"/>
          <p:cNvGrpSpPr/>
          <p:nvPr userDrawn="1"/>
        </p:nvGrpSpPr>
        <p:grpSpPr>
          <a:xfrm>
            <a:off x="5486400" y="3200400"/>
            <a:ext cx="3429000" cy="3429000"/>
            <a:chOff x="5943600" y="152400"/>
            <a:chExt cx="3048000" cy="3048000"/>
          </a:xfrm>
        </p:grpSpPr>
        <p:sp>
          <p:nvSpPr>
            <p:cNvPr id="24" name="Oval 23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C0000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5FD966-E5FC-42BF-ACE4-B92CD80FA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://www.playtimesupplies.co.uk/educational-wall-panels-13-c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etallurgist.com/images/PlaygroundSwingFailure/PlaygroundSwingFailure1_LARG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recreationdynamics.com/shots/jen-jennswin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materials.com/swingsets_adaswingplatformwithframe.html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recreationdynamics.com/images/large/lady_on_ramp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groundsafety.org/" TargetMode="External"/><Relationship Id="rId2" Type="http://schemas.openxmlformats.org/officeDocument/2006/relationships/hyperlink" Target="http://www.cpsc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p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5145511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PLAYGROUND</a:t>
            </a:r>
          </a:p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SAFETY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5486400"/>
            <a:ext cx="86868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5400" b="1" i="1" u="none" strike="noStrike" kern="1200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“INJURY FREE IS THE KEY!”</a:t>
            </a:r>
            <a:endParaRPr kumimoji="0" lang="en-US" sz="5400" b="1" i="1" u="none" strike="noStrike" kern="1200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http://image.made-in-china.com/2f0j00VBRaoGjWhhkK/Outdoor-Playground-VS-089A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362200"/>
            <a:ext cx="6277232" cy="3415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Children develop different skills at different ages. </a:t>
            </a:r>
          </a:p>
          <a:p>
            <a:r>
              <a:rPr lang="en-US" sz="3200" dirty="0" smtClean="0"/>
              <a:t>Equipment designed for children 5-12 is too big for children ages 2-5.</a:t>
            </a:r>
          </a:p>
          <a:p>
            <a:r>
              <a:rPr lang="en-US" sz="3200" dirty="0" smtClean="0"/>
              <a:t>Platforms elevated more than 20 inches above the ground need guardrails or protective barriers for ages 2-5 year olds and those higher than 30 inches need barriers for 5-12 year olds.</a:t>
            </a:r>
          </a:p>
          <a:p>
            <a:endParaRPr lang="en-US" sz="32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85800" y="533400"/>
            <a:ext cx="5410200" cy="762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13" tIns="89558" rIns="148613" bIns="8955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Age Appropriate </a:t>
            </a:r>
            <a:endParaRPr lang="en-US" sz="4000" kern="1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4495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For 2-5 year olds consider:</a:t>
            </a:r>
          </a:p>
          <a:p>
            <a:pPr lvl="1"/>
            <a:r>
              <a:rPr lang="en-US" sz="2200" dirty="0" smtClean="0"/>
              <a:t>Activity Panels</a:t>
            </a:r>
          </a:p>
          <a:p>
            <a:pPr lvl="1"/>
            <a:r>
              <a:rPr lang="en-US" sz="2200" dirty="0" smtClean="0"/>
              <a:t>Swings</a:t>
            </a:r>
          </a:p>
          <a:p>
            <a:pPr lvl="1"/>
            <a:r>
              <a:rPr lang="en-US" sz="2200" dirty="0" smtClean="0"/>
              <a:t>Tot Swings</a:t>
            </a:r>
          </a:p>
          <a:p>
            <a:pPr lvl="1"/>
            <a:r>
              <a:rPr lang="en-US" sz="2200" dirty="0" smtClean="0"/>
              <a:t>Small slides</a:t>
            </a:r>
          </a:p>
          <a:p>
            <a:pPr lvl="1"/>
            <a:r>
              <a:rPr lang="en-US" sz="2200" dirty="0" smtClean="0"/>
              <a:t>Lower Platforms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For 5 -12 year olds consider: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SzPct val="180000"/>
              <a:buFontTx/>
              <a:buChar char="•"/>
            </a:pPr>
            <a:r>
              <a:rPr lang="en-US" sz="2200" dirty="0" smtClean="0"/>
              <a:t>Swings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SzPct val="180000"/>
              <a:buFontTx/>
              <a:buChar char="•"/>
            </a:pPr>
            <a:r>
              <a:rPr lang="en-US" sz="2200" dirty="0" smtClean="0"/>
              <a:t>Tire Swings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SzPct val="180000"/>
              <a:buFontTx/>
              <a:buChar char="•"/>
            </a:pPr>
            <a:r>
              <a:rPr lang="en-US" sz="2200" dirty="0" smtClean="0"/>
              <a:t>Horizontal Ladders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SzPct val="180000"/>
              <a:buFontTx/>
              <a:buChar char="•"/>
            </a:pPr>
            <a:r>
              <a:rPr lang="en-US" sz="2200" dirty="0" smtClean="0"/>
              <a:t>Chain Climbers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SzPct val="180000"/>
              <a:buFontTx/>
              <a:buChar char="•"/>
            </a:pPr>
            <a:r>
              <a:rPr lang="en-US" sz="2200" dirty="0" smtClean="0"/>
              <a:t>Free Standing Arch Climbers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SzPct val="180000"/>
              <a:buFontTx/>
              <a:buChar char="•"/>
            </a:pPr>
            <a:r>
              <a:rPr lang="en-US" sz="2200" dirty="0" smtClean="0"/>
              <a:t>Sliding Poles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85800" y="533400"/>
            <a:ext cx="5410200" cy="762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13" tIns="89558" rIns="148613" bIns="8955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Age Appropriate </a:t>
            </a:r>
            <a:endParaRPr lang="en-US" sz="4000" kern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Educational Wall Pane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27951" y="1863649"/>
            <a:ext cx="1447800" cy="137810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http://common2.csnimages.com/lf/1/hash/1226/497125/1/Tot+Town+Fun+Center+5.jpg"/>
          <p:cNvPicPr>
            <a:picLocks noChangeAspect="1" noChangeArrowheads="1"/>
          </p:cNvPicPr>
          <p:nvPr/>
        </p:nvPicPr>
        <p:blipFill>
          <a:blip r:embed="rId4" cstate="print"/>
          <a:srcRect l="6333" t="9583" r="1667" b="22417"/>
          <a:stretch>
            <a:fillRect/>
          </a:stretch>
        </p:blipFill>
        <p:spPr bwMode="auto">
          <a:xfrm>
            <a:off x="5435600" y="5181600"/>
            <a:ext cx="1422400" cy="1087746"/>
          </a:xfrm>
          <a:prstGeom prst="roundRect">
            <a:avLst>
              <a:gd name="adj" fmla="val 75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http://www.enasco.com/prod/images/products/1E/AC03508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133600"/>
            <a:ext cx="1115291" cy="1153913"/>
          </a:xfrm>
          <a:prstGeom prst="rect">
            <a:avLst/>
          </a:prstGeom>
          <a:noFill/>
        </p:spPr>
      </p:pic>
      <p:pic>
        <p:nvPicPr>
          <p:cNvPr id="8" name="Picture 10" descr="http://images.bizrate.com/resize?sq=500&amp;uid=14307498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962400"/>
            <a:ext cx="1073342" cy="1110512"/>
          </a:xfrm>
          <a:prstGeom prst="rect">
            <a:avLst/>
          </a:prstGeom>
          <a:noFill/>
        </p:spPr>
      </p:pic>
      <p:pic>
        <p:nvPicPr>
          <p:cNvPr id="9" name="Picture 12" descr="Chain Climb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4813" y="3377176"/>
            <a:ext cx="1494266" cy="1652024"/>
          </a:xfrm>
          <a:prstGeom prst="roundRect">
            <a:avLst>
              <a:gd name="adj" fmla="val 78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8" descr="http://www.playlsi.com/Explore-Products/Product-Lines/Freestanding-Components/Playground-Climbers/Humpty-Climbers/PublishingImages/HumptyClimber_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158616"/>
            <a:ext cx="1572092" cy="1097909"/>
          </a:xfrm>
          <a:prstGeom prst="roundRect">
            <a:avLst>
              <a:gd name="adj" fmla="val 113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0" descr="http://www.playworldsystems.com/files/imagecache/product_preview/assets/product_image/ZZPM8090S_PIC_A_web0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17" r="31063"/>
          <a:stretch>
            <a:fillRect/>
          </a:stretch>
        </p:blipFill>
        <p:spPr bwMode="auto">
          <a:xfrm>
            <a:off x="5715000" y="1752600"/>
            <a:ext cx="1283674" cy="3369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Surfacing must be provided under all equipment and there must be at least a 6 foot fall zone around all equipment.</a:t>
            </a:r>
          </a:p>
          <a:p>
            <a:endParaRPr lang="en-US" sz="24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85800" y="533400"/>
            <a:ext cx="5105400" cy="762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13" tIns="89558" rIns="148613" bIns="8955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rgbClr val="FF0000"/>
                </a:solidFill>
                <a:latin typeface="Arial Black" pitchFamily="34" charset="0"/>
              </a:rPr>
              <a:t>Fall Surface</a:t>
            </a:r>
            <a:endParaRPr lang="en-US" sz="4000" kern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www.sof-solutions.com/images/installationSofF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590800"/>
            <a:ext cx="6896100" cy="383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429000"/>
            <a:ext cx="8077200" cy="2895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Falls from one foot onto a concrete surface can cause a concussion.</a:t>
            </a:r>
          </a:p>
          <a:p>
            <a:r>
              <a:rPr lang="en-US" sz="3600" dirty="0" smtClean="0"/>
              <a:t>Falls from eight feet onto dirt is the same as a child hitting a brick wall traveling 30 miles per hour.</a:t>
            </a:r>
          </a:p>
          <a:p>
            <a:endParaRPr lang="en-US" sz="36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85800" y="533400"/>
            <a:ext cx="5105400" cy="762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13" tIns="89558" rIns="148613" bIns="8955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rgbClr val="FF0000"/>
                </a:solidFill>
                <a:latin typeface="Arial Black" pitchFamily="34" charset="0"/>
              </a:rPr>
              <a:t>Fall Surface</a:t>
            </a:r>
            <a:endParaRPr lang="en-US" sz="4000" kern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83820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Never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use materials such as asphalt, blacktop, grass, packed dirt, or rocks under playground equipment.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Check to make sure that equipment is:</a:t>
            </a:r>
          </a:p>
          <a:p>
            <a:pPr lvl="1"/>
            <a:r>
              <a:rPr lang="en-US" dirty="0" smtClean="0"/>
              <a:t>anchored safely into the ground</a:t>
            </a:r>
          </a:p>
          <a:p>
            <a:pPr lvl="1"/>
            <a:r>
              <a:rPr lang="en-US" dirty="0" smtClean="0"/>
              <a:t>well maintained</a:t>
            </a:r>
          </a:p>
          <a:p>
            <a:pPr lvl="1"/>
            <a:r>
              <a:rPr lang="en-US" dirty="0" smtClean="0"/>
              <a:t>free of broken parts</a:t>
            </a:r>
          </a:p>
          <a:p>
            <a:pPr lvl="1"/>
            <a:r>
              <a:rPr lang="en-US" dirty="0" smtClean="0"/>
              <a:t>has no noticeable gaps less than 3 1/2  inches or more than 9 inches.</a:t>
            </a:r>
          </a:p>
          <a:p>
            <a:r>
              <a:rPr lang="en-US" sz="2400" b="1" dirty="0" smtClean="0"/>
              <a:t>Check to make sure that the equipment is free of: </a:t>
            </a:r>
          </a:p>
          <a:p>
            <a:pPr lvl="1"/>
            <a:r>
              <a:rPr lang="en-US" dirty="0" smtClean="0"/>
              <a:t>dangerous hardware like protruding bolts and improperly closed s-hooks.</a:t>
            </a:r>
          </a:p>
          <a:p>
            <a:pPr lvl="1"/>
            <a:r>
              <a:rPr lang="en-US" dirty="0" smtClean="0"/>
              <a:t>sharp points or edges</a:t>
            </a:r>
          </a:p>
          <a:p>
            <a:pPr lvl="1"/>
            <a:r>
              <a:rPr lang="en-US" dirty="0" smtClean="0"/>
              <a:t>Splinters</a:t>
            </a:r>
          </a:p>
          <a:p>
            <a:pPr lvl="1"/>
            <a:r>
              <a:rPr lang="en-US" dirty="0" smtClean="0"/>
              <a:t>cracks or holes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533400"/>
            <a:ext cx="6477000" cy="762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13" tIns="89558" rIns="148613" bIns="8955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FF0000"/>
                </a:solidFill>
                <a:latin typeface="Arial Black" pitchFamily="34" charset="0"/>
              </a:rPr>
              <a:t>Equipment Maintenance</a:t>
            </a:r>
            <a:endParaRPr lang="en-US" sz="3200" kern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Thinned playground swing 'S' hook">
            <a:hlinkClick r:id="rId2" tooltip="Playground Swing 'S' hook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1"/>
              </a:clrFrom>
              <a:clrTo>
                <a:srgbClr val="F5F5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800600"/>
            <a:ext cx="222250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600200"/>
            <a:ext cx="8229600" cy="4586778"/>
            <a:chOff x="1981200" y="3185622"/>
            <a:chExt cx="7010400" cy="3367578"/>
          </a:xfrm>
        </p:grpSpPr>
        <p:sp>
          <p:nvSpPr>
            <p:cNvPr id="4" name="Oval 3"/>
            <p:cNvSpPr/>
            <p:nvPr/>
          </p:nvSpPr>
          <p:spPr>
            <a:xfrm>
              <a:off x="1981200" y="4648200"/>
              <a:ext cx="7010400" cy="1905000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accent6">
                      <a:lumMod val="50000"/>
                    </a:schemeClr>
                  </a:solidFill>
                </a:ln>
              </a:endParaRPr>
            </a:p>
          </p:txBody>
        </p:sp>
        <p:pic>
          <p:nvPicPr>
            <p:cNvPr id="5" name="Picture 14" descr="http://image.made-in-china.com/2f0j00KecEghnCSqkJ/Outdoor-Playground-HAP10203-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3185622"/>
              <a:ext cx="5257800" cy="3138746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457200" y="6096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are Safe Playgrounds Important?</a:t>
            </a:r>
            <a:endParaRPr lang="en-US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26720"/>
            <a:ext cx="6934200" cy="792480"/>
          </a:xfrm>
          <a:prstGeom prst="rect">
            <a:avLst/>
          </a:prstGeom>
        </p:spPr>
        <p:txBody>
          <a:bodyPr bIns="9144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Play is the work of children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971800"/>
            <a:ext cx="5029200" cy="762000"/>
          </a:xfrm>
          <a:prstGeom prst="roundRect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573" tIns="88573" rIns="88573" bIns="8857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Arial Black" pitchFamily="34" charset="0"/>
              </a:rPr>
              <a:t>Play is how children learn about   objects and social relations.</a:t>
            </a:r>
            <a:endParaRPr lang="en-US" sz="1600" b="1" kern="1200" dirty="0"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5410200"/>
            <a:ext cx="5029200" cy="799884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573" tIns="88573" rIns="88573" bIns="88573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Arial Black" pitchFamily="34" charset="0"/>
              </a:rPr>
              <a:t>Play is the vehicle for the infant/child to be able to make sense of the world. (Piaget)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4572000"/>
            <a:ext cx="5029200" cy="809475"/>
          </a:xfrm>
          <a:prstGeom prst="roundRect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573" tIns="88573" rIns="88573" bIns="8857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Arial Black" pitchFamily="34" charset="0"/>
              </a:rPr>
              <a:t>Quality of play is affected by the environment in which children play.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3733800"/>
            <a:ext cx="5029200" cy="809475"/>
          </a:xfrm>
          <a:prstGeom prst="roundRect">
            <a:avLst/>
          </a:prstGeom>
          <a:solidFill>
            <a:srgbClr val="FF99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573" tIns="88573" rIns="88573" bIns="8857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Arial Black" pitchFamily="34" charset="0"/>
              </a:rPr>
              <a:t>Slides and climbing equipment assist with the development of motor skills.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2286000"/>
            <a:ext cx="5029200" cy="685800"/>
          </a:xfrm>
          <a:prstGeom prst="roundRect">
            <a:avLst/>
          </a:prstGeom>
          <a:solidFill>
            <a:srgbClr val="FF00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573" tIns="88573" rIns="88573" bIns="8857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Arial Black" pitchFamily="34" charset="0"/>
              </a:rPr>
              <a:t>Elevation assists with developing different perspectives.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00" y="1828800"/>
            <a:ext cx="5029200" cy="457200"/>
          </a:xfrm>
          <a:prstGeom prst="round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573" tIns="88573" rIns="88573" bIns="8857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>
                <a:latin typeface="Arial Black" pitchFamily="34" charset="0"/>
              </a:rPr>
              <a:t>Imagination is stimulated.</a:t>
            </a:r>
            <a:endParaRPr lang="en-US" sz="1600" b="1" kern="1200">
              <a:latin typeface="Arial Black" pitchFamily="34" charset="0"/>
            </a:endParaRPr>
          </a:p>
        </p:txBody>
      </p:sp>
      <p:pic>
        <p:nvPicPr>
          <p:cNvPr id="17" name="Picture 16" descr="http://www.woodssite.com/images/playsc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752600"/>
            <a:ext cx="2766059" cy="4255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5943600" cy="792480"/>
          </a:xfrm>
          <a:prstGeom prst="rect">
            <a:avLst/>
          </a:prstGeom>
        </p:spPr>
        <p:txBody>
          <a:bodyPr bIns="91440" anchor="b" anchorCtr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Why is Outdoor Play important?</a:t>
            </a: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1904999"/>
            <a:ext cx="7175581" cy="3480515"/>
            <a:chOff x="2541270" y="1397905"/>
            <a:chExt cx="5571507" cy="3872082"/>
          </a:xfrm>
        </p:grpSpPr>
        <p:sp>
          <p:nvSpPr>
            <p:cNvPr id="8" name="Rounded Rectangle 7"/>
            <p:cNvSpPr/>
            <p:nvPr/>
          </p:nvSpPr>
          <p:spPr>
            <a:xfrm>
              <a:off x="5677056" y="3686769"/>
              <a:ext cx="2435721" cy="1583218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676" tIns="149676" rIns="149676" bIns="14967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smtClean="0">
                  <a:latin typeface="Arial Black" pitchFamily="34" charset="0"/>
                </a:rPr>
                <a:t>Children learn how to get along with other children.  </a:t>
              </a:r>
              <a:endParaRPr lang="en-US" sz="2000" b="1" kern="1200" dirty="0">
                <a:latin typeface="Arial Black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541270" y="3686769"/>
              <a:ext cx="2435721" cy="1583218"/>
            </a:xfrm>
            <a:prstGeom prst="roundRect">
              <a:avLst/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676" tIns="149676" rIns="149676" bIns="14967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 Black" pitchFamily="34" charset="0"/>
                </a:rPr>
                <a:t>Children avoid obesity through physical activity</a:t>
              </a:r>
              <a:endParaRPr lang="en-US" sz="2000" b="1" kern="1200" dirty="0">
                <a:latin typeface="Arial Black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20414" y="1397905"/>
              <a:ext cx="2780791" cy="1583218"/>
            </a:xfrm>
            <a:prstGeom prst="roundRect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676" tIns="149676" rIns="149676" bIns="14967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 Black" pitchFamily="34" charset="0"/>
                </a:rPr>
                <a:t>Children learn about cause and effect, physical mastery and manipulation.</a:t>
              </a:r>
              <a:endParaRPr lang="en-US" sz="2000" b="1" kern="1200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1752600"/>
            <a:ext cx="48006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NJ PUBLIC LAW 1999 CHAPTER 50 DESIGNATED THE US CONSUMER PRODUCTS SAFETY COMMISSION “HANDBOOK FOR PLAYGROUND SAFETY” THE RECOGNIZED STANDARD OF CARE.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NJ PLAYGROUND SUB CODE 5:23-11.1 ADOPTS THESE GUIDELINES AND REQUIRES THAT ALL PUBLIC PLAYGROUNDS COMPLY WITH THE RESILIENT SURFACING STANDARDS BY 2004 AND THE EQUIPMENT STANDARDS BY OCTOBER 2007.</a:t>
            </a:r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533400"/>
            <a:ext cx="5294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PLAYGROUNDS LAW</a:t>
            </a:r>
            <a:endParaRPr lang="en-US" sz="4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505200" cy="456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FOR EACH PIECE OF EQUIPMENT, THE FREQUENCY OF THOROUGH INSPECTIONS WILL DEPEND ON THE TYPE OF EQUIPMENT, THE AMOUNT OF USE, AND CLIMATE.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DETAILED INSPECTIONS SHOULD GIVE SPECIAL ATTENTION TO MOVING PARTS.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INSPECTIONS SHOULD BE CARRIED OUT IN A SYSTEMATIC MANNER BY TRAINED PERSONNEL.</a:t>
            </a:r>
          </a:p>
          <a:p>
            <a:endParaRPr lang="en-US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457200"/>
            <a:ext cx="7162800" cy="8382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INSPECTION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11" descr="Playground Inspections"/>
          <p:cNvPicPr>
            <a:picLocks noChangeAspect="1" noChangeArrowheads="1"/>
          </p:cNvPicPr>
          <p:nvPr/>
        </p:nvPicPr>
        <p:blipFill>
          <a:blip r:embed="rId2" cstate="print"/>
          <a:srcRect r="21569"/>
          <a:stretch>
            <a:fillRect/>
          </a:stretch>
        </p:blipFill>
        <p:spPr bwMode="auto">
          <a:xfrm>
            <a:off x="1371600" y="3810000"/>
            <a:ext cx="3775038" cy="2506861"/>
          </a:xfrm>
          <a:prstGeom prst="roundRect">
            <a:avLst>
              <a:gd name="adj" fmla="val 628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9" descr="Playground inspector"/>
          <p:cNvPicPr>
            <a:picLocks noChangeAspect="1" noChangeArrowheads="1"/>
          </p:cNvPicPr>
          <p:nvPr/>
        </p:nvPicPr>
        <p:blipFill>
          <a:blip r:embed="rId3" cstate="print"/>
          <a:srcRect t="23055"/>
          <a:stretch>
            <a:fillRect/>
          </a:stretch>
        </p:blipFill>
        <p:spPr bwMode="auto">
          <a:xfrm>
            <a:off x="5943600" y="3810000"/>
            <a:ext cx="2400845" cy="2466976"/>
          </a:xfrm>
          <a:prstGeom prst="roundRect">
            <a:avLst>
              <a:gd name="adj" fmla="val 64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6248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Each year, Emergency Departments treat about 200,000 children15 years old and younger for playground related injuries.  </a:t>
            </a:r>
          </a:p>
          <a:p>
            <a:r>
              <a:rPr lang="en-US" sz="3600" dirty="0" smtClean="0"/>
              <a:t> The American Academy of Orthopedic   Surgeons estimates 527,000 children are treated in hospitals, Emergency departments, doctors offices, and  ambulatory surgery centers.</a:t>
            </a:r>
          </a:p>
          <a:p>
            <a:endParaRPr lang="en-US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5728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 Playground Injury Problem</a:t>
            </a:r>
            <a:endParaRPr lang="en-US" sz="3600" b="1" dirty="0"/>
          </a:p>
        </p:txBody>
      </p:sp>
      <p:pic>
        <p:nvPicPr>
          <p:cNvPr id="25601" name="Picture 1" descr="C:\Users\Dad\AppData\Local\Microsoft\Windows\Temporary Internet Files\Content.IE5\D4XSY6XZ\MC9002324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52600"/>
            <a:ext cx="1462867" cy="2245247"/>
          </a:xfrm>
          <a:prstGeom prst="rect">
            <a:avLst/>
          </a:prstGeom>
          <a:noFill/>
        </p:spPr>
      </p:pic>
      <p:pic>
        <p:nvPicPr>
          <p:cNvPr id="25603" name="Picture 3" descr="C:\Users\Dad\AppData\Local\Microsoft\Windows\Temporary Internet Files\Content.IE5\9NXP6VMV\MC9003590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11686"/>
            <a:ext cx="2094281" cy="211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64770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EQUIPMENT SHOULD BE INSPECTED FREQUENTLY FOR ANY POTENTIAL HAZARDS, CORROSION OR DETERIORATION.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THE PLAYGROUND AREA SHOULD BE CHECKED FREQUENTLY FOR BROKEN GLASS OR OTHER DANGEROUS DEBRIS.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LOOSE FILL SURFACE SHOULD BE INSPECTED TO INSURE DISPLACED OR COMPACTED.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THE USE OF CHECKLISTS IS SUGGESTED.</a:t>
            </a:r>
          </a:p>
          <a:p>
            <a:endParaRPr lang="en-US" sz="32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72390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EQUIPMENT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171" name="Picture 3" descr="http://t2.gstatic.com/images?q=tbn:ANd9GcT9e3516PMkkjNm0yl08vUDhAtoB1Ky7N5uI7fl44WjQ3Of2fxF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905000"/>
            <a:ext cx="1524000" cy="2028826"/>
          </a:xfrm>
          <a:prstGeom prst="roundRect">
            <a:avLst>
              <a:gd name="adj" fmla="val 121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http://www.playgroundinspectionusa.com/graphics/playgroundinspectionusa_photo_inspector_a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4114800"/>
            <a:ext cx="1504950" cy="2095501"/>
          </a:xfrm>
          <a:prstGeom prst="roundRect">
            <a:avLst>
              <a:gd name="adj" fmla="val 57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00200" y="304800"/>
            <a:ext cx="4876800" cy="6324600"/>
            <a:chOff x="1600200" y="152400"/>
            <a:chExt cx="5105400" cy="6705600"/>
          </a:xfrm>
        </p:grpSpPr>
        <p:sp>
          <p:nvSpPr>
            <p:cNvPr id="4" name="Rectangle 3"/>
            <p:cNvSpPr/>
            <p:nvPr/>
          </p:nvSpPr>
          <p:spPr>
            <a:xfrm>
              <a:off x="1600200" y="152400"/>
              <a:ext cx="5105400" cy="6705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460" descr="Playground Checkli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304800"/>
              <a:ext cx="4875904" cy="64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INSPECTIONS ALONE DO NOT CONSTITUTE A COMPREHENSIVE MAINTENANCE PROGRAM.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MAINTENANCE RECORDS SHOULD BE DATED AND SIGNED.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INADEQUATE MAINTENANCE HAS RESULTED IN INJURIES.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THE MANUFACTURERS MAINTENANCE INSTRUCTIONS AND RECOMMENDED INSPECTION SCHEDULES SHOULD BE STRICTLY FOLLOWED.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A COMPREHENSIVE MAINTENANCE PROGRAM SHOULD BE DEVELOPED FOR EACH PLAYGROUND.</a:t>
            </a:r>
          </a:p>
          <a:p>
            <a:endParaRPr lang="en-US" sz="280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MAINTENANCE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ANY DAMAGE OR HAZARDS SHOULD BE REPAIRED IMMEDIATELY IN ACCORDANCE WITH THE MANUFACTURES INSTRUCTIONS FOR REPAIR OR REPLACEMENT.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BASED ON THE MANUFACTURERS RECOMMENDATIONS REGARDING MAINTENANCE SCHEDULES FOR EACH PIECE OF EQUIPMENT, A MAINTENANCE SCHEDULE FOR THE ENTIRE PLAYGROUND CAN BE CREATED.</a:t>
            </a:r>
          </a:p>
          <a:p>
            <a:endParaRPr lang="en-US" sz="320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REPAIRS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SURFACE MATERIAL NEEDS BE MAINTAINED AT PROPER DEPTH AS OUTLINED IN THE STANDARD AND MANUFACTURES RECOMMENDATION.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surface under and around playground equipment can be a major factor in determining the injury causing potential of a fall.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 fall onto a shock absorbing surface is less likely to cause a serious injury than a fall onto a hard surface.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Because head impact injuries from a fall have the potential for being life threatening, the more shock absorbing a surface can be made, the greater is the likelihood of reducing severe injuries.</a:t>
            </a:r>
          </a:p>
          <a:p>
            <a:endParaRPr lang="en-US" sz="2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SURFACE MATERIALS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However, it should be recognized that some injuries from fall will occur no matter what playground surfacing material is used.</a:t>
            </a:r>
          </a:p>
          <a:p>
            <a:endParaRPr lang="en-US" sz="320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INJURIES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3276600"/>
            <a:ext cx="5791200" cy="3048000"/>
            <a:chOff x="2057400" y="2971800"/>
            <a:chExt cx="6920078" cy="388620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2057400" y="4191000"/>
            <a:ext cx="2092699" cy="2286000"/>
          </p:xfrm>
          <a:graphic>
            <a:graphicData uri="http://schemas.openxmlformats.org/presentationml/2006/ole">
              <p:oleObj spid="_x0000_s2050" name="Visio" r:id="rId3" imgW="2195860" imgH="2398085" progId="Visio.Drawing.11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6477000" y="2971800"/>
            <a:ext cx="2500478" cy="3886200"/>
          </p:xfrm>
          <a:graphic>
            <a:graphicData uri="http://schemas.openxmlformats.org/presentationml/2006/ole">
              <p:oleObj spid="_x0000_s2051" name="Visio" r:id="rId4" imgW="1944218" imgH="3022966" progId="Visio.Drawing.11">
                <p:embed/>
              </p:oleObj>
            </a:graphicData>
          </a:graphic>
        </p:graphicFrame>
        <p:pic>
          <p:nvPicPr>
            <p:cNvPr id="7" name="Picture 6" descr="MCBD10632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048000"/>
              <a:ext cx="2301875" cy="3429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MATERIALS CHART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Shock Absorbtion Comparison Ch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FD1EE"/>
              </a:clrFrom>
              <a:clrTo>
                <a:srgbClr val="BFD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828800"/>
            <a:ext cx="8077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0772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OTHER AREAS OF CONCERN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HARDWARE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METAL SURFACES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GENERAL HAZARDS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SHARP POINTS, CORNERS, EDGES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PROTRUSIONS, PROJECTIONS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ENTRAPMENT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ANGLES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TRIPPING HAZARDS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SUSPENDED HAZARDS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STAIRWAYS, LADDERS, HANDRAILS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RUNGS AND HANDGRIPS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PLATFORMS, GUARDRAILS, BARRIERS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GUIDELINES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And don’t forget</a:t>
            </a:r>
            <a:r>
              <a:rPr lang="en-US" sz="4400" b="1" dirty="0" smtClean="0">
                <a:latin typeface="Arial Black" pitchFamily="34" charset="0"/>
                <a:ea typeface="+mj-ea"/>
                <a:cs typeface="+mj-cs"/>
              </a:rPr>
              <a:t>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501650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ADA Compliance!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6" descr="jen-jennswing: . JennSwing full body swing. Although this swing can be used by all children, from babies who are just beginning to sit up on their own to school-aged children weighing up to 125 pounds(52kg), it truly has been designed for children with disabilities movement-limiting handicaps. With its patented, lightweight plastic design, JennSwing R offers children with special needs the chance to experience the exhilaration of swinging. JennSwingR, designed to help meet the American Disabilities Act guidelines for playground equipment in public recreation. Measurements: The seat is 14&quot; wide and 11&quot;deep. The back of the seat is 24&quot; high. The knee to foot length is 14&quot; long. The overall length is 45&quot;. Product Wt. 70 lbs - weight limit 125 lb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362200"/>
            <a:ext cx="3810000" cy="3607784"/>
          </a:xfrm>
          <a:prstGeom prst="rect">
            <a:avLst/>
          </a:prstGeom>
          <a:noFill/>
        </p:spPr>
      </p:pic>
      <p:pic>
        <p:nvPicPr>
          <p:cNvPr id="6" name="Picture 5" descr="Wheelchair/ADA Accessible Ramp: handicap accessible, physically impaire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83175"/>
            <a:ext cx="2748267" cy="1836625"/>
          </a:xfrm>
          <a:prstGeom prst="roundRect">
            <a:avLst>
              <a:gd name="adj" fmla="val 797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Swingset, swing set - special needs platform - playground parts and equipmen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828800"/>
            <a:ext cx="2819400" cy="1917496"/>
          </a:xfrm>
          <a:prstGeom prst="roundRect">
            <a:avLst>
              <a:gd name="adj" fmla="val 868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5943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RECORD KEEPING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RECORDS OF ACCIDENTS SHOULD BE MAINTAINED TO TRACK ACCIDENTS.</a:t>
            </a:r>
          </a:p>
        </p:txBody>
      </p:sp>
      <p:pic>
        <p:nvPicPr>
          <p:cNvPr id="5" name="Picture 4" descr="MCj04352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59496"/>
            <a:ext cx="6553200" cy="26793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56260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“INJURY FREE IS THE KEY”</a:t>
            </a:r>
            <a:endParaRPr lang="en-US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45 percent of the playground injuries that take place are severe:</a:t>
            </a:r>
          </a:p>
          <a:p>
            <a:pPr lvl="1"/>
            <a:r>
              <a:rPr lang="en-US" sz="3200" dirty="0" smtClean="0"/>
              <a:t>fractures,</a:t>
            </a:r>
          </a:p>
          <a:p>
            <a:pPr lvl="1"/>
            <a:r>
              <a:rPr lang="en-US" sz="3200" dirty="0" smtClean="0"/>
              <a:t>concussions,</a:t>
            </a:r>
          </a:p>
          <a:p>
            <a:pPr lvl="1"/>
            <a:r>
              <a:rPr lang="en-US" sz="3200" dirty="0" smtClean="0"/>
              <a:t>dislocations.  </a:t>
            </a:r>
          </a:p>
          <a:p>
            <a:r>
              <a:rPr lang="en-US" sz="3200" dirty="0" smtClean="0"/>
              <a:t>75 percent of the non-fatal injuries take place on public playgrounds like those in schools and parks.</a:t>
            </a:r>
          </a:p>
          <a:p>
            <a:r>
              <a:rPr lang="en-US" sz="3200" dirty="0" smtClean="0"/>
              <a:t>70 percent of the deaths that take place on playgrounds happen on home playgrounds.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728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 Playground Injury Problem...</a:t>
            </a:r>
            <a:endParaRPr lang="en-US" sz="3600" b="1" dirty="0"/>
          </a:p>
        </p:txBody>
      </p:sp>
      <p:pic>
        <p:nvPicPr>
          <p:cNvPr id="24577" name="Picture 1" descr="C:\Users\Dad\AppData\Local\Microsoft\Windows\Temporary Internet Files\Content.IE5\SV1RZD9C\MC9002307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56224"/>
            <a:ext cx="2971800" cy="213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24948"/>
            <a:ext cx="3842925" cy="5004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609600"/>
            <a:ext cx="6705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 Black" pitchFamily="34" charset="0"/>
              </a:rPr>
              <a:t>OBTAIN A COPY OF THE HANDBOOK FOR PUBLIC PLAYGROUND SAFETY TO INSURE COMPLIANCE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05200" y="5334000"/>
            <a:ext cx="25908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0800" y="3733800"/>
            <a:ext cx="44958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05200" y="2209800"/>
            <a:ext cx="25146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7010400" cy="9144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spc="300" normalizeH="0" baseline="0" noProof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For Further Information</a:t>
            </a:r>
            <a:endParaRPr kumimoji="0" lang="en-US" sz="32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64863"/>
            <a:ext cx="86868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  <a:buNone/>
            </a:pPr>
            <a:r>
              <a:rPr lang="en-US" sz="2800" b="1" dirty="0" smtClean="0"/>
              <a:t>Consumer Product Safety Commission</a:t>
            </a:r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  <a:buNone/>
            </a:pPr>
            <a:r>
              <a:rPr lang="en-US" sz="2800" b="1" dirty="0" smtClean="0">
                <a:hlinkClick r:id="rId2"/>
              </a:rPr>
              <a:t>www.cpsc.gov</a:t>
            </a:r>
            <a:endParaRPr lang="en-US" sz="2800" b="1" dirty="0" smtClean="0"/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en-US" sz="2800" b="1" dirty="0" smtClean="0"/>
              <a:t>1-800-638-2772</a:t>
            </a:r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  <a:buNone/>
            </a:pPr>
            <a:r>
              <a:rPr lang="en-US" sz="2800" b="1" dirty="0" smtClean="0"/>
              <a:t>National Program for Playground Safety</a:t>
            </a:r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www.PlaygroundSafety.org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en-US" sz="2800" b="1" dirty="0" smtClean="0"/>
              <a:t>1-800-554-PLAY</a:t>
            </a:r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  <a:buNone/>
            </a:pPr>
            <a:r>
              <a:rPr lang="en-US" sz="2800" b="1" dirty="0" smtClean="0"/>
              <a:t>National Recreation and Park Association</a:t>
            </a:r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en-US" sz="2800" b="1" dirty="0" smtClean="0">
                <a:hlinkClick r:id="rId4"/>
              </a:rPr>
              <a:t>www.nrpa.org</a:t>
            </a:r>
            <a:endParaRPr lang="en-US" sz="2800" b="1" dirty="0" smtClean="0"/>
          </a:p>
          <a:p>
            <a:pPr marL="742950" lvl="1" indent="-285750" algn="ctr">
              <a:spcBef>
                <a:spcPct val="20000"/>
              </a:spcBef>
              <a:buClr>
                <a:schemeClr val="bg1"/>
              </a:buClr>
              <a:buSzPct val="90000"/>
              <a:buNone/>
            </a:pPr>
            <a:r>
              <a:rPr lang="en-US" sz="2800" b="1" dirty="0" smtClean="0"/>
              <a:t>	1-800-626-NRPA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www.alaskalawblog.com/falling_m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447800"/>
            <a:ext cx="5657850" cy="491490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Falls to the surface cause 70 percent of the injuries on playgrounds.</a:t>
            </a:r>
          </a:p>
          <a:p>
            <a:r>
              <a:rPr lang="en-US" sz="3200" dirty="0" smtClean="0"/>
              <a:t>Entanglement of clothing, strings and ropes are the number one cause of deaths on playgrounds.</a:t>
            </a:r>
          </a:p>
          <a:p>
            <a:r>
              <a:rPr lang="en-US" sz="3200" dirty="0" smtClean="0"/>
              <a:t>Other dangers include:</a:t>
            </a:r>
          </a:p>
          <a:p>
            <a:pPr lvl="1"/>
            <a:r>
              <a:rPr lang="en-US" sz="3200" dirty="0" smtClean="0"/>
              <a:t>Head entrapment in equipment openings</a:t>
            </a:r>
          </a:p>
          <a:p>
            <a:pPr lvl="1"/>
            <a:r>
              <a:rPr lang="en-US" sz="3200" dirty="0" smtClean="0"/>
              <a:t>Impact by moving swings</a:t>
            </a:r>
          </a:p>
          <a:p>
            <a:pPr lvl="1"/>
            <a:r>
              <a:rPr lang="en-US" sz="3200" dirty="0" smtClean="0"/>
              <a:t>Tripping on loose equipment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728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 Playground Injury Problem...</a:t>
            </a:r>
            <a:endParaRPr lang="en-US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18288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Head and face injuries are most common in children under 4 years old.</a:t>
            </a:r>
          </a:p>
          <a:p>
            <a:r>
              <a:rPr lang="en-US" sz="1800" b="1" dirty="0" smtClean="0"/>
              <a:t>Arm and hand injuries are most common among children 5 -14 years of age. </a:t>
            </a:r>
          </a:p>
          <a:p>
            <a:endParaRPr lang="en-US" sz="1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5728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 Playground Injury Problem...</a:t>
            </a:r>
            <a:endParaRPr lang="en-US" sz="3600" b="1" dirty="0"/>
          </a:p>
        </p:txBody>
      </p:sp>
      <p:pic>
        <p:nvPicPr>
          <p:cNvPr id="5" name="Picture 4" descr="http://fieldnotes.unicefusa.org/child-injury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438400"/>
            <a:ext cx="5640659" cy="3700272"/>
          </a:xfrm>
          <a:prstGeom prst="roundRect">
            <a:avLst>
              <a:gd name="adj" fmla="val 6997"/>
            </a:avLst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4419600"/>
            <a:ext cx="8686800" cy="2057400"/>
          </a:xfrm>
          <a:prstGeom prst="rect">
            <a:avLst/>
          </a:prstGeom>
        </p:spPr>
        <p:txBody>
          <a:bodyPr bIns="9144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Playground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injuries are </a:t>
            </a:r>
            <a:r>
              <a:rPr kumimoji="0" lang="en-US" sz="6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Preventable!</a:t>
            </a:r>
            <a:endParaRPr kumimoji="0" lang="en-US" sz="6000" b="1" i="1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Dad\AppData\Local\Microsoft\Windows\Temporary Internet Files\Content.IE5\QLT2AZQ4\MC9002911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361853" cy="2636376"/>
          </a:xfrm>
          <a:prstGeom prst="roundRect">
            <a:avLst>
              <a:gd name="adj" fmla="val 599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7" name="Group 6"/>
          <p:cNvGrpSpPr/>
          <p:nvPr/>
        </p:nvGrpSpPr>
        <p:grpSpPr>
          <a:xfrm>
            <a:off x="762000" y="381000"/>
            <a:ext cx="3810000" cy="4191000"/>
            <a:chOff x="762000" y="895350"/>
            <a:chExt cx="3000375" cy="3676650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990600"/>
              <a:ext cx="2971800" cy="3581400"/>
            </a:xfrm>
            <a:prstGeom prst="roundRect">
              <a:avLst>
                <a:gd name="adj" fmla="val 708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895350"/>
              <a:ext cx="3000375" cy="367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52400"/>
            <a:ext cx="7391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Follow the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SAFE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model.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1600201"/>
            <a:ext cx="5867400" cy="4343400"/>
            <a:chOff x="2667000" y="1399032"/>
            <a:chExt cx="5867400" cy="4773167"/>
          </a:xfrm>
        </p:grpSpPr>
        <p:sp>
          <p:nvSpPr>
            <p:cNvPr id="5" name="Freeform 4"/>
            <p:cNvSpPr/>
            <p:nvPr/>
          </p:nvSpPr>
          <p:spPr>
            <a:xfrm>
              <a:off x="3201603" y="1514050"/>
              <a:ext cx="5332797" cy="920129"/>
            </a:xfrm>
            <a:custGeom>
              <a:avLst/>
              <a:gdLst>
                <a:gd name="connsiteX0" fmla="*/ 130442 w 782637"/>
                <a:gd name="connsiteY0" fmla="*/ 0 h 4632960"/>
                <a:gd name="connsiteX1" fmla="*/ 652195 w 782637"/>
                <a:gd name="connsiteY1" fmla="*/ 0 h 4632960"/>
                <a:gd name="connsiteX2" fmla="*/ 744431 w 782637"/>
                <a:gd name="connsiteY2" fmla="*/ 38206 h 4632960"/>
                <a:gd name="connsiteX3" fmla="*/ 782636 w 782637"/>
                <a:gd name="connsiteY3" fmla="*/ 130443 h 4632960"/>
                <a:gd name="connsiteX4" fmla="*/ 782637 w 782637"/>
                <a:gd name="connsiteY4" fmla="*/ 4632960 h 4632960"/>
                <a:gd name="connsiteX5" fmla="*/ 782637 w 782637"/>
                <a:gd name="connsiteY5" fmla="*/ 4632960 h 4632960"/>
                <a:gd name="connsiteX6" fmla="*/ 782637 w 782637"/>
                <a:gd name="connsiteY6" fmla="*/ 4632960 h 4632960"/>
                <a:gd name="connsiteX7" fmla="*/ 0 w 782637"/>
                <a:gd name="connsiteY7" fmla="*/ 4632960 h 4632960"/>
                <a:gd name="connsiteX8" fmla="*/ 0 w 782637"/>
                <a:gd name="connsiteY8" fmla="*/ 4632960 h 4632960"/>
                <a:gd name="connsiteX9" fmla="*/ 0 w 782637"/>
                <a:gd name="connsiteY9" fmla="*/ 4632960 h 4632960"/>
                <a:gd name="connsiteX10" fmla="*/ 0 w 782637"/>
                <a:gd name="connsiteY10" fmla="*/ 130442 h 4632960"/>
                <a:gd name="connsiteX11" fmla="*/ 38206 w 782637"/>
                <a:gd name="connsiteY11" fmla="*/ 38206 h 4632960"/>
                <a:gd name="connsiteX12" fmla="*/ 130443 w 782637"/>
                <a:gd name="connsiteY12" fmla="*/ 1 h 4632960"/>
                <a:gd name="connsiteX13" fmla="*/ 130442 w 782637"/>
                <a:gd name="connsiteY13" fmla="*/ 0 h 463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637" h="4632960">
                  <a:moveTo>
                    <a:pt x="782637" y="772177"/>
                  </a:moveTo>
                  <a:lnTo>
                    <a:pt x="782637" y="3860783"/>
                  </a:lnTo>
                  <a:cubicBezTo>
                    <a:pt x="782637" y="4065574"/>
                    <a:pt x="780315" y="4261983"/>
                    <a:pt x="776183" y="4406790"/>
                  </a:cubicBezTo>
                  <a:cubicBezTo>
                    <a:pt x="772050" y="4551603"/>
                    <a:pt x="766446" y="4632957"/>
                    <a:pt x="760601" y="4632951"/>
                  </a:cubicBezTo>
                  <a:cubicBezTo>
                    <a:pt x="507068" y="4632951"/>
                    <a:pt x="253534" y="4632957"/>
                    <a:pt x="0" y="4632957"/>
                  </a:cubicBezTo>
                  <a:lnTo>
                    <a:pt x="0" y="4632957"/>
                  </a:lnTo>
                  <a:lnTo>
                    <a:pt x="0" y="46329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60602" y="3"/>
                  </a:lnTo>
                  <a:cubicBezTo>
                    <a:pt x="766446" y="3"/>
                    <a:pt x="772051" y="81357"/>
                    <a:pt x="776183" y="226170"/>
                  </a:cubicBezTo>
                  <a:cubicBezTo>
                    <a:pt x="780315" y="370983"/>
                    <a:pt x="782637" y="567386"/>
                    <a:pt x="782637" y="772183"/>
                  </a:cubicBezTo>
                  <a:lnTo>
                    <a:pt x="782637" y="7721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2030" rIns="285855" bIns="16203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solidFill>
                    <a:srgbClr val="FFC000"/>
                  </a:solidFill>
                  <a:latin typeface="Arial Black" pitchFamily="34" charset="0"/>
                </a:rPr>
                <a:t>   SUPERVISION &amp; SURVEY</a:t>
              </a:r>
              <a:endParaRPr lang="en-US" sz="2000" kern="1200" dirty="0">
                <a:solidFill>
                  <a:srgbClr val="FFC000"/>
                </a:solidFill>
                <a:latin typeface="Arial Black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201603" y="2721719"/>
              <a:ext cx="5332797" cy="920129"/>
            </a:xfrm>
            <a:custGeom>
              <a:avLst/>
              <a:gdLst>
                <a:gd name="connsiteX0" fmla="*/ 130442 w 782637"/>
                <a:gd name="connsiteY0" fmla="*/ 0 h 4632960"/>
                <a:gd name="connsiteX1" fmla="*/ 652195 w 782637"/>
                <a:gd name="connsiteY1" fmla="*/ 0 h 4632960"/>
                <a:gd name="connsiteX2" fmla="*/ 744431 w 782637"/>
                <a:gd name="connsiteY2" fmla="*/ 38206 h 4632960"/>
                <a:gd name="connsiteX3" fmla="*/ 782636 w 782637"/>
                <a:gd name="connsiteY3" fmla="*/ 130443 h 4632960"/>
                <a:gd name="connsiteX4" fmla="*/ 782637 w 782637"/>
                <a:gd name="connsiteY4" fmla="*/ 4632960 h 4632960"/>
                <a:gd name="connsiteX5" fmla="*/ 782637 w 782637"/>
                <a:gd name="connsiteY5" fmla="*/ 4632960 h 4632960"/>
                <a:gd name="connsiteX6" fmla="*/ 782637 w 782637"/>
                <a:gd name="connsiteY6" fmla="*/ 4632960 h 4632960"/>
                <a:gd name="connsiteX7" fmla="*/ 0 w 782637"/>
                <a:gd name="connsiteY7" fmla="*/ 4632960 h 4632960"/>
                <a:gd name="connsiteX8" fmla="*/ 0 w 782637"/>
                <a:gd name="connsiteY8" fmla="*/ 4632960 h 4632960"/>
                <a:gd name="connsiteX9" fmla="*/ 0 w 782637"/>
                <a:gd name="connsiteY9" fmla="*/ 4632960 h 4632960"/>
                <a:gd name="connsiteX10" fmla="*/ 0 w 782637"/>
                <a:gd name="connsiteY10" fmla="*/ 130442 h 4632960"/>
                <a:gd name="connsiteX11" fmla="*/ 38206 w 782637"/>
                <a:gd name="connsiteY11" fmla="*/ 38206 h 4632960"/>
                <a:gd name="connsiteX12" fmla="*/ 130443 w 782637"/>
                <a:gd name="connsiteY12" fmla="*/ 1 h 4632960"/>
                <a:gd name="connsiteX13" fmla="*/ 130442 w 782637"/>
                <a:gd name="connsiteY13" fmla="*/ 0 h 463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637" h="4632960">
                  <a:moveTo>
                    <a:pt x="782637" y="772177"/>
                  </a:moveTo>
                  <a:lnTo>
                    <a:pt x="782637" y="3860783"/>
                  </a:lnTo>
                  <a:cubicBezTo>
                    <a:pt x="782637" y="4065574"/>
                    <a:pt x="780315" y="4261983"/>
                    <a:pt x="776183" y="4406790"/>
                  </a:cubicBezTo>
                  <a:cubicBezTo>
                    <a:pt x="772050" y="4551603"/>
                    <a:pt x="766446" y="4632957"/>
                    <a:pt x="760601" y="4632951"/>
                  </a:cubicBezTo>
                  <a:cubicBezTo>
                    <a:pt x="507068" y="4632951"/>
                    <a:pt x="253534" y="4632957"/>
                    <a:pt x="0" y="4632957"/>
                  </a:cubicBezTo>
                  <a:lnTo>
                    <a:pt x="0" y="4632957"/>
                  </a:lnTo>
                  <a:lnTo>
                    <a:pt x="0" y="46329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60602" y="3"/>
                  </a:lnTo>
                  <a:cubicBezTo>
                    <a:pt x="766446" y="3"/>
                    <a:pt x="772051" y="81357"/>
                    <a:pt x="776183" y="226170"/>
                  </a:cubicBezTo>
                  <a:cubicBezTo>
                    <a:pt x="780315" y="370983"/>
                    <a:pt x="782637" y="567386"/>
                    <a:pt x="782637" y="772183"/>
                  </a:cubicBezTo>
                  <a:lnTo>
                    <a:pt x="782637" y="7721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2030" rIns="285855" bIns="16203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solidFill>
                    <a:srgbClr val="FFC000"/>
                  </a:solidFill>
                  <a:latin typeface="Arial Black" pitchFamily="34" charset="0"/>
                </a:rPr>
                <a:t>   AGE APPROPRIATE &amp; DESIGN</a:t>
              </a:r>
              <a:endParaRPr lang="en-US" sz="2000" kern="1200" dirty="0">
                <a:solidFill>
                  <a:srgbClr val="FFC000"/>
                </a:solidFill>
                <a:latin typeface="Arial Black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166506" y="3929385"/>
              <a:ext cx="5332797" cy="920129"/>
            </a:xfrm>
            <a:custGeom>
              <a:avLst/>
              <a:gdLst>
                <a:gd name="connsiteX0" fmla="*/ 130442 w 782637"/>
                <a:gd name="connsiteY0" fmla="*/ 0 h 4632960"/>
                <a:gd name="connsiteX1" fmla="*/ 652195 w 782637"/>
                <a:gd name="connsiteY1" fmla="*/ 0 h 4632960"/>
                <a:gd name="connsiteX2" fmla="*/ 744431 w 782637"/>
                <a:gd name="connsiteY2" fmla="*/ 38206 h 4632960"/>
                <a:gd name="connsiteX3" fmla="*/ 782636 w 782637"/>
                <a:gd name="connsiteY3" fmla="*/ 130443 h 4632960"/>
                <a:gd name="connsiteX4" fmla="*/ 782637 w 782637"/>
                <a:gd name="connsiteY4" fmla="*/ 4632960 h 4632960"/>
                <a:gd name="connsiteX5" fmla="*/ 782637 w 782637"/>
                <a:gd name="connsiteY5" fmla="*/ 4632960 h 4632960"/>
                <a:gd name="connsiteX6" fmla="*/ 782637 w 782637"/>
                <a:gd name="connsiteY6" fmla="*/ 4632960 h 4632960"/>
                <a:gd name="connsiteX7" fmla="*/ 0 w 782637"/>
                <a:gd name="connsiteY7" fmla="*/ 4632960 h 4632960"/>
                <a:gd name="connsiteX8" fmla="*/ 0 w 782637"/>
                <a:gd name="connsiteY8" fmla="*/ 4632960 h 4632960"/>
                <a:gd name="connsiteX9" fmla="*/ 0 w 782637"/>
                <a:gd name="connsiteY9" fmla="*/ 4632960 h 4632960"/>
                <a:gd name="connsiteX10" fmla="*/ 0 w 782637"/>
                <a:gd name="connsiteY10" fmla="*/ 130442 h 4632960"/>
                <a:gd name="connsiteX11" fmla="*/ 38206 w 782637"/>
                <a:gd name="connsiteY11" fmla="*/ 38206 h 4632960"/>
                <a:gd name="connsiteX12" fmla="*/ 130443 w 782637"/>
                <a:gd name="connsiteY12" fmla="*/ 1 h 4632960"/>
                <a:gd name="connsiteX13" fmla="*/ 130442 w 782637"/>
                <a:gd name="connsiteY13" fmla="*/ 0 h 463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637" h="4632960">
                  <a:moveTo>
                    <a:pt x="782637" y="772177"/>
                  </a:moveTo>
                  <a:lnTo>
                    <a:pt x="782637" y="3860783"/>
                  </a:lnTo>
                  <a:cubicBezTo>
                    <a:pt x="782637" y="4065574"/>
                    <a:pt x="780315" y="4261983"/>
                    <a:pt x="776183" y="4406790"/>
                  </a:cubicBezTo>
                  <a:cubicBezTo>
                    <a:pt x="772050" y="4551603"/>
                    <a:pt x="766446" y="4632957"/>
                    <a:pt x="760601" y="4632951"/>
                  </a:cubicBezTo>
                  <a:cubicBezTo>
                    <a:pt x="507068" y="4632951"/>
                    <a:pt x="253534" y="4632957"/>
                    <a:pt x="0" y="4632957"/>
                  </a:cubicBezTo>
                  <a:lnTo>
                    <a:pt x="0" y="4632957"/>
                  </a:lnTo>
                  <a:lnTo>
                    <a:pt x="0" y="46329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60602" y="3"/>
                  </a:lnTo>
                  <a:cubicBezTo>
                    <a:pt x="766446" y="3"/>
                    <a:pt x="772051" y="81357"/>
                    <a:pt x="776183" y="226170"/>
                  </a:cubicBezTo>
                  <a:cubicBezTo>
                    <a:pt x="780315" y="370983"/>
                    <a:pt x="782637" y="567386"/>
                    <a:pt x="782637" y="772183"/>
                  </a:cubicBezTo>
                  <a:lnTo>
                    <a:pt x="782637" y="7721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2031" rIns="285855" bIns="16203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solidFill>
                    <a:srgbClr val="FFC000"/>
                  </a:solidFill>
                  <a:latin typeface="Arial Black" pitchFamily="34" charset="0"/>
                </a:rPr>
                <a:t>   FALL SURFACE CUSHIONING</a:t>
              </a:r>
              <a:endParaRPr lang="en-US" sz="2000" kern="1200" dirty="0">
                <a:solidFill>
                  <a:srgbClr val="FFC000"/>
                </a:solidFill>
                <a:latin typeface="Arial Black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166506" y="5137055"/>
              <a:ext cx="5332797" cy="920129"/>
            </a:xfrm>
            <a:custGeom>
              <a:avLst/>
              <a:gdLst>
                <a:gd name="connsiteX0" fmla="*/ 130442 w 782637"/>
                <a:gd name="connsiteY0" fmla="*/ 0 h 4632960"/>
                <a:gd name="connsiteX1" fmla="*/ 652195 w 782637"/>
                <a:gd name="connsiteY1" fmla="*/ 0 h 4632960"/>
                <a:gd name="connsiteX2" fmla="*/ 744431 w 782637"/>
                <a:gd name="connsiteY2" fmla="*/ 38206 h 4632960"/>
                <a:gd name="connsiteX3" fmla="*/ 782636 w 782637"/>
                <a:gd name="connsiteY3" fmla="*/ 130443 h 4632960"/>
                <a:gd name="connsiteX4" fmla="*/ 782637 w 782637"/>
                <a:gd name="connsiteY4" fmla="*/ 4632960 h 4632960"/>
                <a:gd name="connsiteX5" fmla="*/ 782637 w 782637"/>
                <a:gd name="connsiteY5" fmla="*/ 4632960 h 4632960"/>
                <a:gd name="connsiteX6" fmla="*/ 782637 w 782637"/>
                <a:gd name="connsiteY6" fmla="*/ 4632960 h 4632960"/>
                <a:gd name="connsiteX7" fmla="*/ 0 w 782637"/>
                <a:gd name="connsiteY7" fmla="*/ 4632960 h 4632960"/>
                <a:gd name="connsiteX8" fmla="*/ 0 w 782637"/>
                <a:gd name="connsiteY8" fmla="*/ 4632960 h 4632960"/>
                <a:gd name="connsiteX9" fmla="*/ 0 w 782637"/>
                <a:gd name="connsiteY9" fmla="*/ 4632960 h 4632960"/>
                <a:gd name="connsiteX10" fmla="*/ 0 w 782637"/>
                <a:gd name="connsiteY10" fmla="*/ 130442 h 4632960"/>
                <a:gd name="connsiteX11" fmla="*/ 38206 w 782637"/>
                <a:gd name="connsiteY11" fmla="*/ 38206 h 4632960"/>
                <a:gd name="connsiteX12" fmla="*/ 130443 w 782637"/>
                <a:gd name="connsiteY12" fmla="*/ 1 h 4632960"/>
                <a:gd name="connsiteX13" fmla="*/ 130442 w 782637"/>
                <a:gd name="connsiteY13" fmla="*/ 0 h 463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637" h="4632960">
                  <a:moveTo>
                    <a:pt x="782637" y="772177"/>
                  </a:moveTo>
                  <a:lnTo>
                    <a:pt x="782637" y="3860783"/>
                  </a:lnTo>
                  <a:cubicBezTo>
                    <a:pt x="782637" y="4065574"/>
                    <a:pt x="780315" y="4261983"/>
                    <a:pt x="776183" y="4406790"/>
                  </a:cubicBezTo>
                  <a:cubicBezTo>
                    <a:pt x="772050" y="4551603"/>
                    <a:pt x="766446" y="4632957"/>
                    <a:pt x="760601" y="4632951"/>
                  </a:cubicBezTo>
                  <a:cubicBezTo>
                    <a:pt x="507068" y="4632951"/>
                    <a:pt x="253534" y="4632957"/>
                    <a:pt x="0" y="4632957"/>
                  </a:cubicBezTo>
                  <a:lnTo>
                    <a:pt x="0" y="4632957"/>
                  </a:lnTo>
                  <a:lnTo>
                    <a:pt x="0" y="46329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60602" y="3"/>
                  </a:lnTo>
                  <a:cubicBezTo>
                    <a:pt x="766446" y="3"/>
                    <a:pt x="772051" y="81357"/>
                    <a:pt x="776183" y="226170"/>
                  </a:cubicBezTo>
                  <a:cubicBezTo>
                    <a:pt x="780315" y="370983"/>
                    <a:pt x="782637" y="567386"/>
                    <a:pt x="782637" y="772183"/>
                  </a:cubicBezTo>
                  <a:lnTo>
                    <a:pt x="782637" y="7721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2031" rIns="285855" bIns="16203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solidFill>
                    <a:srgbClr val="FFC000"/>
                  </a:solidFill>
                  <a:latin typeface="Arial Black" pitchFamily="34" charset="0"/>
                </a:rPr>
                <a:t>   EQUIPMENT MAINTENANCE</a:t>
              </a:r>
              <a:endParaRPr lang="en-US" sz="2000" kern="1200" dirty="0">
                <a:solidFill>
                  <a:srgbClr val="FFC000"/>
                </a:solidFill>
                <a:latin typeface="Arial Black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667000" y="1399032"/>
              <a:ext cx="719237" cy="1150160"/>
            </a:xfrm>
            <a:custGeom>
              <a:avLst/>
              <a:gdLst>
                <a:gd name="connsiteX0" fmla="*/ 0 w 624850"/>
                <a:gd name="connsiteY0" fmla="*/ 104144 h 978296"/>
                <a:gd name="connsiteX1" fmla="*/ 30503 w 624850"/>
                <a:gd name="connsiteY1" fmla="*/ 30503 h 978296"/>
                <a:gd name="connsiteX2" fmla="*/ 104144 w 624850"/>
                <a:gd name="connsiteY2" fmla="*/ 0 h 978296"/>
                <a:gd name="connsiteX3" fmla="*/ 520706 w 624850"/>
                <a:gd name="connsiteY3" fmla="*/ 0 h 978296"/>
                <a:gd name="connsiteX4" fmla="*/ 594347 w 624850"/>
                <a:gd name="connsiteY4" fmla="*/ 30503 h 978296"/>
                <a:gd name="connsiteX5" fmla="*/ 624850 w 624850"/>
                <a:gd name="connsiteY5" fmla="*/ 104144 h 978296"/>
                <a:gd name="connsiteX6" fmla="*/ 624850 w 624850"/>
                <a:gd name="connsiteY6" fmla="*/ 874152 h 978296"/>
                <a:gd name="connsiteX7" fmla="*/ 594347 w 624850"/>
                <a:gd name="connsiteY7" fmla="*/ 947793 h 978296"/>
                <a:gd name="connsiteX8" fmla="*/ 520706 w 624850"/>
                <a:gd name="connsiteY8" fmla="*/ 978296 h 978296"/>
                <a:gd name="connsiteX9" fmla="*/ 104144 w 624850"/>
                <a:gd name="connsiteY9" fmla="*/ 978296 h 978296"/>
                <a:gd name="connsiteX10" fmla="*/ 30503 w 624850"/>
                <a:gd name="connsiteY10" fmla="*/ 947793 h 978296"/>
                <a:gd name="connsiteX11" fmla="*/ 0 w 624850"/>
                <a:gd name="connsiteY11" fmla="*/ 874152 h 978296"/>
                <a:gd name="connsiteX12" fmla="*/ 0 w 624850"/>
                <a:gd name="connsiteY12" fmla="*/ 104144 h 9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850" h="978296">
                  <a:moveTo>
                    <a:pt x="0" y="104144"/>
                  </a:moveTo>
                  <a:cubicBezTo>
                    <a:pt x="0" y="76523"/>
                    <a:pt x="10972" y="50034"/>
                    <a:pt x="30503" y="30503"/>
                  </a:cubicBezTo>
                  <a:cubicBezTo>
                    <a:pt x="50034" y="10972"/>
                    <a:pt x="76523" y="0"/>
                    <a:pt x="104144" y="0"/>
                  </a:cubicBezTo>
                  <a:lnTo>
                    <a:pt x="520706" y="0"/>
                  </a:lnTo>
                  <a:cubicBezTo>
                    <a:pt x="548327" y="0"/>
                    <a:pt x="574816" y="10972"/>
                    <a:pt x="594347" y="30503"/>
                  </a:cubicBezTo>
                  <a:cubicBezTo>
                    <a:pt x="613878" y="50034"/>
                    <a:pt x="624850" y="76523"/>
                    <a:pt x="624850" y="104144"/>
                  </a:cubicBezTo>
                  <a:lnTo>
                    <a:pt x="624850" y="874152"/>
                  </a:lnTo>
                  <a:cubicBezTo>
                    <a:pt x="624850" y="901773"/>
                    <a:pt x="613878" y="928262"/>
                    <a:pt x="594347" y="947793"/>
                  </a:cubicBezTo>
                  <a:cubicBezTo>
                    <a:pt x="574816" y="967324"/>
                    <a:pt x="548327" y="978296"/>
                    <a:pt x="520706" y="978296"/>
                  </a:cubicBezTo>
                  <a:lnTo>
                    <a:pt x="104144" y="978296"/>
                  </a:lnTo>
                  <a:cubicBezTo>
                    <a:pt x="76523" y="978296"/>
                    <a:pt x="50034" y="967324"/>
                    <a:pt x="30503" y="947793"/>
                  </a:cubicBezTo>
                  <a:cubicBezTo>
                    <a:pt x="10972" y="928262"/>
                    <a:pt x="0" y="901773"/>
                    <a:pt x="0" y="874152"/>
                  </a:cubicBezTo>
                  <a:lnTo>
                    <a:pt x="0" y="10414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613" tIns="89558" rIns="148613" bIns="89558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S</a:t>
              </a:r>
              <a:endParaRPr lang="en-US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667000" y="2606701"/>
              <a:ext cx="719237" cy="1150160"/>
            </a:xfrm>
            <a:custGeom>
              <a:avLst/>
              <a:gdLst>
                <a:gd name="connsiteX0" fmla="*/ 0 w 624850"/>
                <a:gd name="connsiteY0" fmla="*/ 104144 h 978296"/>
                <a:gd name="connsiteX1" fmla="*/ 30503 w 624850"/>
                <a:gd name="connsiteY1" fmla="*/ 30503 h 978296"/>
                <a:gd name="connsiteX2" fmla="*/ 104144 w 624850"/>
                <a:gd name="connsiteY2" fmla="*/ 0 h 978296"/>
                <a:gd name="connsiteX3" fmla="*/ 520706 w 624850"/>
                <a:gd name="connsiteY3" fmla="*/ 0 h 978296"/>
                <a:gd name="connsiteX4" fmla="*/ 594347 w 624850"/>
                <a:gd name="connsiteY4" fmla="*/ 30503 h 978296"/>
                <a:gd name="connsiteX5" fmla="*/ 624850 w 624850"/>
                <a:gd name="connsiteY5" fmla="*/ 104144 h 978296"/>
                <a:gd name="connsiteX6" fmla="*/ 624850 w 624850"/>
                <a:gd name="connsiteY6" fmla="*/ 874152 h 978296"/>
                <a:gd name="connsiteX7" fmla="*/ 594347 w 624850"/>
                <a:gd name="connsiteY7" fmla="*/ 947793 h 978296"/>
                <a:gd name="connsiteX8" fmla="*/ 520706 w 624850"/>
                <a:gd name="connsiteY8" fmla="*/ 978296 h 978296"/>
                <a:gd name="connsiteX9" fmla="*/ 104144 w 624850"/>
                <a:gd name="connsiteY9" fmla="*/ 978296 h 978296"/>
                <a:gd name="connsiteX10" fmla="*/ 30503 w 624850"/>
                <a:gd name="connsiteY10" fmla="*/ 947793 h 978296"/>
                <a:gd name="connsiteX11" fmla="*/ 0 w 624850"/>
                <a:gd name="connsiteY11" fmla="*/ 874152 h 978296"/>
                <a:gd name="connsiteX12" fmla="*/ 0 w 624850"/>
                <a:gd name="connsiteY12" fmla="*/ 104144 h 9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850" h="978296">
                  <a:moveTo>
                    <a:pt x="0" y="104144"/>
                  </a:moveTo>
                  <a:cubicBezTo>
                    <a:pt x="0" y="76523"/>
                    <a:pt x="10972" y="50034"/>
                    <a:pt x="30503" y="30503"/>
                  </a:cubicBezTo>
                  <a:cubicBezTo>
                    <a:pt x="50034" y="10972"/>
                    <a:pt x="76523" y="0"/>
                    <a:pt x="104144" y="0"/>
                  </a:cubicBezTo>
                  <a:lnTo>
                    <a:pt x="520706" y="0"/>
                  </a:lnTo>
                  <a:cubicBezTo>
                    <a:pt x="548327" y="0"/>
                    <a:pt x="574816" y="10972"/>
                    <a:pt x="594347" y="30503"/>
                  </a:cubicBezTo>
                  <a:cubicBezTo>
                    <a:pt x="613878" y="50034"/>
                    <a:pt x="624850" y="76523"/>
                    <a:pt x="624850" y="104144"/>
                  </a:cubicBezTo>
                  <a:lnTo>
                    <a:pt x="624850" y="874152"/>
                  </a:lnTo>
                  <a:cubicBezTo>
                    <a:pt x="624850" y="901773"/>
                    <a:pt x="613878" y="928262"/>
                    <a:pt x="594347" y="947793"/>
                  </a:cubicBezTo>
                  <a:cubicBezTo>
                    <a:pt x="574816" y="967324"/>
                    <a:pt x="548327" y="978296"/>
                    <a:pt x="520706" y="978296"/>
                  </a:cubicBezTo>
                  <a:lnTo>
                    <a:pt x="104144" y="978296"/>
                  </a:lnTo>
                  <a:cubicBezTo>
                    <a:pt x="76523" y="978296"/>
                    <a:pt x="50034" y="967324"/>
                    <a:pt x="30503" y="947793"/>
                  </a:cubicBezTo>
                  <a:cubicBezTo>
                    <a:pt x="10972" y="928262"/>
                    <a:pt x="0" y="901773"/>
                    <a:pt x="0" y="874152"/>
                  </a:cubicBezTo>
                  <a:lnTo>
                    <a:pt x="0" y="10414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613" tIns="89558" rIns="148613" bIns="89558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A</a:t>
              </a:r>
              <a:endParaRPr lang="en-US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67000" y="3814370"/>
              <a:ext cx="684140" cy="1150160"/>
            </a:xfrm>
            <a:custGeom>
              <a:avLst/>
              <a:gdLst>
                <a:gd name="connsiteX0" fmla="*/ 0 w 594359"/>
                <a:gd name="connsiteY0" fmla="*/ 99062 h 978296"/>
                <a:gd name="connsiteX1" fmla="*/ 29015 w 594359"/>
                <a:gd name="connsiteY1" fmla="*/ 29015 h 978296"/>
                <a:gd name="connsiteX2" fmla="*/ 99062 w 594359"/>
                <a:gd name="connsiteY2" fmla="*/ 1 h 978296"/>
                <a:gd name="connsiteX3" fmla="*/ 495297 w 594359"/>
                <a:gd name="connsiteY3" fmla="*/ 0 h 978296"/>
                <a:gd name="connsiteX4" fmla="*/ 565344 w 594359"/>
                <a:gd name="connsiteY4" fmla="*/ 29015 h 978296"/>
                <a:gd name="connsiteX5" fmla="*/ 594358 w 594359"/>
                <a:gd name="connsiteY5" fmla="*/ 99062 h 978296"/>
                <a:gd name="connsiteX6" fmla="*/ 594359 w 594359"/>
                <a:gd name="connsiteY6" fmla="*/ 879234 h 978296"/>
                <a:gd name="connsiteX7" fmla="*/ 565344 w 594359"/>
                <a:gd name="connsiteY7" fmla="*/ 949281 h 978296"/>
                <a:gd name="connsiteX8" fmla="*/ 495297 w 594359"/>
                <a:gd name="connsiteY8" fmla="*/ 978296 h 978296"/>
                <a:gd name="connsiteX9" fmla="*/ 99062 w 594359"/>
                <a:gd name="connsiteY9" fmla="*/ 978296 h 978296"/>
                <a:gd name="connsiteX10" fmla="*/ 29015 w 594359"/>
                <a:gd name="connsiteY10" fmla="*/ 949281 h 978296"/>
                <a:gd name="connsiteX11" fmla="*/ 0 w 594359"/>
                <a:gd name="connsiteY11" fmla="*/ 879234 h 978296"/>
                <a:gd name="connsiteX12" fmla="*/ 0 w 594359"/>
                <a:gd name="connsiteY12" fmla="*/ 99062 h 9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359" h="978296">
                  <a:moveTo>
                    <a:pt x="0" y="99062"/>
                  </a:moveTo>
                  <a:cubicBezTo>
                    <a:pt x="0" y="72789"/>
                    <a:pt x="10437" y="47592"/>
                    <a:pt x="29015" y="29015"/>
                  </a:cubicBezTo>
                  <a:cubicBezTo>
                    <a:pt x="47593" y="10437"/>
                    <a:pt x="72790" y="0"/>
                    <a:pt x="99062" y="1"/>
                  </a:cubicBezTo>
                  <a:lnTo>
                    <a:pt x="495297" y="0"/>
                  </a:lnTo>
                  <a:cubicBezTo>
                    <a:pt x="521570" y="0"/>
                    <a:pt x="546767" y="10437"/>
                    <a:pt x="565344" y="29015"/>
                  </a:cubicBezTo>
                  <a:cubicBezTo>
                    <a:pt x="583922" y="47593"/>
                    <a:pt x="594359" y="72790"/>
                    <a:pt x="594358" y="99062"/>
                  </a:cubicBezTo>
                  <a:cubicBezTo>
                    <a:pt x="594358" y="359119"/>
                    <a:pt x="594359" y="619177"/>
                    <a:pt x="594359" y="879234"/>
                  </a:cubicBezTo>
                  <a:cubicBezTo>
                    <a:pt x="594359" y="905507"/>
                    <a:pt x="583922" y="930704"/>
                    <a:pt x="565344" y="949281"/>
                  </a:cubicBezTo>
                  <a:cubicBezTo>
                    <a:pt x="546766" y="967859"/>
                    <a:pt x="521569" y="978296"/>
                    <a:pt x="495297" y="978296"/>
                  </a:cubicBezTo>
                  <a:lnTo>
                    <a:pt x="99062" y="978296"/>
                  </a:lnTo>
                  <a:cubicBezTo>
                    <a:pt x="72789" y="978296"/>
                    <a:pt x="47592" y="967859"/>
                    <a:pt x="29015" y="949281"/>
                  </a:cubicBezTo>
                  <a:cubicBezTo>
                    <a:pt x="10437" y="930703"/>
                    <a:pt x="0" y="905506"/>
                    <a:pt x="0" y="879234"/>
                  </a:cubicBezTo>
                  <a:lnTo>
                    <a:pt x="0" y="990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24" tIns="88069" rIns="147124" bIns="88069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F</a:t>
              </a:r>
              <a:endParaRPr lang="en-US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67000" y="5022039"/>
              <a:ext cx="684140" cy="1150160"/>
            </a:xfrm>
            <a:custGeom>
              <a:avLst/>
              <a:gdLst>
                <a:gd name="connsiteX0" fmla="*/ 0 w 594359"/>
                <a:gd name="connsiteY0" fmla="*/ 99062 h 978296"/>
                <a:gd name="connsiteX1" fmla="*/ 29015 w 594359"/>
                <a:gd name="connsiteY1" fmla="*/ 29015 h 978296"/>
                <a:gd name="connsiteX2" fmla="*/ 99062 w 594359"/>
                <a:gd name="connsiteY2" fmla="*/ 1 h 978296"/>
                <a:gd name="connsiteX3" fmla="*/ 495297 w 594359"/>
                <a:gd name="connsiteY3" fmla="*/ 0 h 978296"/>
                <a:gd name="connsiteX4" fmla="*/ 565344 w 594359"/>
                <a:gd name="connsiteY4" fmla="*/ 29015 h 978296"/>
                <a:gd name="connsiteX5" fmla="*/ 594358 w 594359"/>
                <a:gd name="connsiteY5" fmla="*/ 99062 h 978296"/>
                <a:gd name="connsiteX6" fmla="*/ 594359 w 594359"/>
                <a:gd name="connsiteY6" fmla="*/ 879234 h 978296"/>
                <a:gd name="connsiteX7" fmla="*/ 565344 w 594359"/>
                <a:gd name="connsiteY7" fmla="*/ 949281 h 978296"/>
                <a:gd name="connsiteX8" fmla="*/ 495297 w 594359"/>
                <a:gd name="connsiteY8" fmla="*/ 978296 h 978296"/>
                <a:gd name="connsiteX9" fmla="*/ 99062 w 594359"/>
                <a:gd name="connsiteY9" fmla="*/ 978296 h 978296"/>
                <a:gd name="connsiteX10" fmla="*/ 29015 w 594359"/>
                <a:gd name="connsiteY10" fmla="*/ 949281 h 978296"/>
                <a:gd name="connsiteX11" fmla="*/ 0 w 594359"/>
                <a:gd name="connsiteY11" fmla="*/ 879234 h 978296"/>
                <a:gd name="connsiteX12" fmla="*/ 0 w 594359"/>
                <a:gd name="connsiteY12" fmla="*/ 99062 h 9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359" h="978296">
                  <a:moveTo>
                    <a:pt x="0" y="99062"/>
                  </a:moveTo>
                  <a:cubicBezTo>
                    <a:pt x="0" y="72789"/>
                    <a:pt x="10437" y="47592"/>
                    <a:pt x="29015" y="29015"/>
                  </a:cubicBezTo>
                  <a:cubicBezTo>
                    <a:pt x="47593" y="10437"/>
                    <a:pt x="72790" y="0"/>
                    <a:pt x="99062" y="1"/>
                  </a:cubicBezTo>
                  <a:lnTo>
                    <a:pt x="495297" y="0"/>
                  </a:lnTo>
                  <a:cubicBezTo>
                    <a:pt x="521570" y="0"/>
                    <a:pt x="546767" y="10437"/>
                    <a:pt x="565344" y="29015"/>
                  </a:cubicBezTo>
                  <a:cubicBezTo>
                    <a:pt x="583922" y="47593"/>
                    <a:pt x="594359" y="72790"/>
                    <a:pt x="594358" y="99062"/>
                  </a:cubicBezTo>
                  <a:cubicBezTo>
                    <a:pt x="594358" y="359119"/>
                    <a:pt x="594359" y="619177"/>
                    <a:pt x="594359" y="879234"/>
                  </a:cubicBezTo>
                  <a:cubicBezTo>
                    <a:pt x="594359" y="905507"/>
                    <a:pt x="583922" y="930704"/>
                    <a:pt x="565344" y="949281"/>
                  </a:cubicBezTo>
                  <a:cubicBezTo>
                    <a:pt x="546766" y="967859"/>
                    <a:pt x="521569" y="978296"/>
                    <a:pt x="495297" y="978296"/>
                  </a:cubicBezTo>
                  <a:lnTo>
                    <a:pt x="99062" y="978296"/>
                  </a:lnTo>
                  <a:cubicBezTo>
                    <a:pt x="72789" y="978296"/>
                    <a:pt x="47592" y="967859"/>
                    <a:pt x="29015" y="949281"/>
                  </a:cubicBezTo>
                  <a:cubicBezTo>
                    <a:pt x="10437" y="930703"/>
                    <a:pt x="0" y="905506"/>
                    <a:pt x="0" y="879234"/>
                  </a:cubicBezTo>
                  <a:lnTo>
                    <a:pt x="0" y="990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24" tIns="88069" rIns="147124" bIns="88069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en-US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7200" y="6031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* Adapted from the National Program for Playground Safety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71782" y="533400"/>
            <a:ext cx="1693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SAFE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r>
              <a:rPr lang="en-US" b="1" dirty="0" smtClean="0"/>
              <a:t>Playground rules should be posted.</a:t>
            </a:r>
          </a:p>
          <a:p>
            <a:r>
              <a:rPr lang="en-US" b="1" dirty="0" smtClean="0"/>
              <a:t>To properly supervise children they need to be seen.</a:t>
            </a:r>
          </a:p>
          <a:p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85800" y="533400"/>
            <a:ext cx="4800600" cy="762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13" tIns="89558" rIns="148613" bIns="8955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rgbClr val="FF0000"/>
                </a:solidFill>
                <a:latin typeface="Arial Black" pitchFamily="34" charset="0"/>
              </a:rPr>
              <a:t>Supervision</a:t>
            </a:r>
            <a:endParaRPr lang="en-US" sz="4000" kern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4" descr="http://www.playgroundbasics.co.uk/products_pictures/normal_PB30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590800"/>
            <a:ext cx="2617066" cy="36713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Playground Supervision Reduces Inju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4572000" cy="3429001"/>
          </a:xfrm>
          <a:prstGeom prst="roundRect">
            <a:avLst>
              <a:gd name="adj" fmla="val 72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/>
          <a:lstStyle/>
          <a:p>
            <a:r>
              <a:rPr lang="en-US" b="1" dirty="0" smtClean="0"/>
              <a:t>Before children are allowed to play in playgrounds </a:t>
            </a:r>
            <a:r>
              <a:rPr lang="en-US" b="1" i="1" u="sng" dirty="0" smtClean="0"/>
              <a:t>Look for Safety Hazards:</a:t>
            </a:r>
          </a:p>
          <a:p>
            <a:pPr lvl="1"/>
            <a:r>
              <a:rPr lang="en-US" b="1" dirty="0" smtClean="0"/>
              <a:t>Look for broken glass, litter, pieces of metal  and other sharp objects.</a:t>
            </a:r>
          </a:p>
          <a:p>
            <a:pPr lvl="1"/>
            <a:r>
              <a:rPr lang="en-US" b="1" dirty="0" smtClean="0"/>
              <a:t>In summer, check metal equipment to make sure it is not hot. </a:t>
            </a:r>
          </a:p>
          <a:p>
            <a:r>
              <a:rPr lang="en-US" b="1" dirty="0" smtClean="0"/>
              <a:t>Make sure there are no tripping hazards like:</a:t>
            </a:r>
            <a:r>
              <a:rPr lang="en-US" sz="2000" b="1" dirty="0" smtClean="0"/>
              <a:t> </a:t>
            </a:r>
          </a:p>
          <a:p>
            <a:pPr lvl="1"/>
            <a:r>
              <a:rPr lang="en-US" b="1" dirty="0" smtClean="0"/>
              <a:t>tree stumps</a:t>
            </a:r>
          </a:p>
          <a:p>
            <a:pPr lvl="1"/>
            <a:r>
              <a:rPr lang="en-US" b="1" dirty="0" smtClean="0"/>
              <a:t>exposed concrete</a:t>
            </a:r>
          </a:p>
          <a:p>
            <a:pPr lvl="1"/>
            <a:r>
              <a:rPr lang="en-US" b="1" dirty="0" smtClean="0"/>
              <a:t>missing rubber tiles</a:t>
            </a:r>
          </a:p>
          <a:p>
            <a:pPr lvl="1"/>
            <a:r>
              <a:rPr lang="en-US" b="1" dirty="0" smtClean="0"/>
              <a:t>pot holes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09600" y="533400"/>
            <a:ext cx="4800600" cy="762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13" tIns="89558" rIns="148613" bIns="8955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rgbClr val="FF0000"/>
                </a:solidFill>
                <a:latin typeface="Arial Black" pitchFamily="34" charset="0"/>
              </a:rPr>
              <a:t>Survey</a:t>
            </a:r>
            <a:endParaRPr lang="en-US" sz="4000" kern="1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241</TotalTime>
  <Words>1112</Words>
  <Application>Microsoft Office PowerPoint</Application>
  <PresentationFormat>On-screen Show (4:3)</PresentationFormat>
  <Paragraphs>153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Equity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Dad</cp:lastModifiedBy>
  <cp:revision>25</cp:revision>
  <dcterms:created xsi:type="dcterms:W3CDTF">2010-11-24T00:34:26Z</dcterms:created>
  <dcterms:modified xsi:type="dcterms:W3CDTF">2011-01-19T22:25:19Z</dcterms:modified>
</cp:coreProperties>
</file>