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Default Extension="gif" ContentType="image/gif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9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9" r:id="rId3"/>
    <p:sldId id="290" r:id="rId4"/>
    <p:sldId id="261" r:id="rId5"/>
    <p:sldId id="262" r:id="rId6"/>
    <p:sldId id="264" r:id="rId7"/>
    <p:sldId id="271" r:id="rId8"/>
    <p:sldId id="272" r:id="rId9"/>
    <p:sldId id="273" r:id="rId10"/>
    <p:sldId id="274" r:id="rId11"/>
    <p:sldId id="277" r:id="rId12"/>
    <p:sldId id="275" r:id="rId13"/>
    <p:sldId id="276" r:id="rId14"/>
    <p:sldId id="278" r:id="rId15"/>
    <p:sldId id="279" r:id="rId16"/>
    <p:sldId id="280" r:id="rId17"/>
    <p:sldId id="281" r:id="rId18"/>
    <p:sldId id="282" r:id="rId19"/>
    <p:sldId id="283" r:id="rId20"/>
  </p:sldIdLst>
  <p:sldSz cx="9144000" cy="6858000" type="screen4x3"/>
  <p:notesSz cx="7099300" cy="93853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FFFF66"/>
    <a:srgbClr val="FFCC00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05" d="100"/>
          <a:sy n="105" d="100"/>
        </p:scale>
        <p:origin x="-179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144" y="-66"/>
      </p:cViewPr>
      <p:guideLst>
        <p:guide orient="horz" pos="2956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64EDC9-7CC8-4601-B373-0267BFCE62E0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650B0AB-D122-44DA-BB5E-F9CA0B67507E}">
      <dgm:prSet phldrT="[Text]"/>
      <dgm:spPr>
        <a:solidFill>
          <a:srgbClr val="7030A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Arial Black" pitchFamily="34" charset="0"/>
            </a:rPr>
            <a:t>Loss</a:t>
          </a:r>
          <a:endParaRPr lang="en-US" dirty="0">
            <a:latin typeface="Arial Black" pitchFamily="34" charset="0"/>
          </a:endParaRPr>
        </a:p>
      </dgm:t>
    </dgm:pt>
    <dgm:pt modelId="{7FDD4BD4-476F-405C-A0B9-2AEAE12BB931}" type="parTrans" cxnId="{C43776AE-9B8B-48C6-A95E-A983DB50CFF5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0BD05045-CD7B-4F06-A177-51B0CCABE69F}" type="sibTrans" cxnId="{C43776AE-9B8B-48C6-A95E-A983DB50CFF5}">
      <dgm:prSet/>
      <dgm:spPr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</dgm:spPr>
      <dgm:t>
        <a:bodyPr/>
        <a:lstStyle/>
        <a:p>
          <a:endParaRPr lang="en-US">
            <a:latin typeface="Arial Black" pitchFamily="34" charset="0"/>
          </a:endParaRPr>
        </a:p>
      </dgm:t>
    </dgm:pt>
    <dgm:pt modelId="{278D8415-AA31-4246-A710-FF6BE1C56FB9}">
      <dgm:prSet/>
      <dgm:spPr>
        <a:solidFill>
          <a:srgbClr val="00206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>
              <a:latin typeface="Arial Black" pitchFamily="34" charset="0"/>
            </a:rPr>
            <a:t>Pain</a:t>
          </a:r>
          <a:endParaRPr lang="en-US" dirty="0" smtClean="0">
            <a:latin typeface="Arial Black" pitchFamily="34" charset="0"/>
          </a:endParaRPr>
        </a:p>
      </dgm:t>
    </dgm:pt>
    <dgm:pt modelId="{C3DF8438-C10A-401F-9346-A2447D562B72}" type="parTrans" cxnId="{766FE0E6-D5E6-4900-BF16-CA226E26D9CD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812A0041-714F-4D24-8CA3-0FCB824AEF00}" type="sibTrans" cxnId="{766FE0E6-D5E6-4900-BF16-CA226E26D9CD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3E9D5EBF-1402-41F8-9F03-350DC941D64A}">
      <dgm:prSet/>
      <dgm:spPr>
        <a:solidFill>
          <a:srgbClr val="00B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>
              <a:latin typeface="Arial Black" pitchFamily="34" charset="0"/>
            </a:rPr>
            <a:t>WC</a:t>
          </a:r>
          <a:endParaRPr lang="en-US" dirty="0" smtClean="0">
            <a:latin typeface="Arial Black" pitchFamily="34" charset="0"/>
          </a:endParaRPr>
        </a:p>
      </dgm:t>
    </dgm:pt>
    <dgm:pt modelId="{C74C4646-A8E9-4D50-8E4E-ABBE173C4ED7}" type="parTrans" cxnId="{542F9760-E254-42B9-A4BB-94705AC7C632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EC61745D-233D-413F-98C8-D980EB38D18D}" type="sibTrans" cxnId="{542F9760-E254-42B9-A4BB-94705AC7C632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401F2DB9-40EF-4772-985C-F30BB3C4BA5F}">
      <dgm:prSet/>
      <dgm:spPr>
        <a:solidFill>
          <a:srgbClr val="FF0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>
              <a:latin typeface="Arial Black" pitchFamily="34" charset="0"/>
            </a:rPr>
            <a:t>Hurt</a:t>
          </a:r>
          <a:endParaRPr lang="en-US" dirty="0" smtClean="0">
            <a:latin typeface="Arial Black" pitchFamily="34" charset="0"/>
          </a:endParaRPr>
        </a:p>
      </dgm:t>
    </dgm:pt>
    <dgm:pt modelId="{37F914B4-23AE-4F27-9650-947D4562BDDE}" type="parTrans" cxnId="{10635E8A-B300-4697-BFC7-0EA17BF56AEC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AFE40AEB-F6F0-4796-A69C-22DCF46DA4D6}" type="sibTrans" cxnId="{10635E8A-B300-4697-BFC7-0EA17BF56AEC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4546B2B4-2070-4F3D-95F4-57D592FF0853}">
      <dgm:prSet/>
      <dgm:spPr>
        <a:solidFill>
          <a:srgbClr val="0070C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>
              <a:latin typeface="Arial Black" pitchFamily="34" charset="0"/>
            </a:rPr>
            <a:t>DOL</a:t>
          </a:r>
          <a:endParaRPr lang="en-US" dirty="0" smtClean="0">
            <a:latin typeface="Arial Black" pitchFamily="34" charset="0"/>
          </a:endParaRPr>
        </a:p>
      </dgm:t>
    </dgm:pt>
    <dgm:pt modelId="{3845B24D-E9B0-4B2F-AA35-D99D3906E627}" type="parTrans" cxnId="{E5E0413C-DC5E-41CF-B762-9707FC63719B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C064DBE3-BCF6-419E-8188-3E4D4822E2D6}" type="sibTrans" cxnId="{E5E0413C-DC5E-41CF-B762-9707FC63719B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6A828BF2-47E1-4B0B-9A5A-958AD5C4CF5C}">
      <dgm:prSet/>
      <dgm:spPr>
        <a:solidFill>
          <a:srgbClr val="FFC00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smtClean="0">
              <a:latin typeface="Arial Black" pitchFamily="34" charset="0"/>
            </a:rPr>
            <a:t>EPA</a:t>
          </a:r>
          <a:endParaRPr lang="en-US" dirty="0" smtClean="0">
            <a:latin typeface="Arial Black" pitchFamily="34" charset="0"/>
          </a:endParaRPr>
        </a:p>
      </dgm:t>
    </dgm:pt>
    <dgm:pt modelId="{A3E10037-29CB-447F-9744-CE4ADB949BEB}" type="parTrans" cxnId="{6FF1A75D-4044-438E-AB38-3063122A2669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40A91F6B-D6D2-421B-A70E-4CFF7DACE04F}" type="sibTrans" cxnId="{6FF1A75D-4044-438E-AB38-3063122A2669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D8B1EDE5-06F9-467C-8476-996E3B65EAF6}">
      <dgm:prSet/>
      <dgm:spPr>
        <a:solidFill>
          <a:srgbClr val="92D050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n-US" dirty="0" smtClean="0">
              <a:latin typeface="Arial Black" pitchFamily="34" charset="0"/>
            </a:rPr>
            <a:t>$$$$$</a:t>
          </a:r>
        </a:p>
      </dgm:t>
    </dgm:pt>
    <dgm:pt modelId="{5386F03A-7D3D-4A0D-9130-E9E2E52AEA5A}" type="parTrans" cxnId="{FEE14D26-02FE-467C-A00D-F6A10C5A574B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9B5A2ECD-68FF-49A3-B86D-C735A2CAEC21}" type="sibTrans" cxnId="{FEE14D26-02FE-467C-A00D-F6A10C5A574B}">
      <dgm:prSet/>
      <dgm:spPr/>
      <dgm:t>
        <a:bodyPr/>
        <a:lstStyle/>
        <a:p>
          <a:endParaRPr lang="en-US">
            <a:latin typeface="Arial Black" pitchFamily="34" charset="0"/>
          </a:endParaRPr>
        </a:p>
      </dgm:t>
    </dgm:pt>
    <dgm:pt modelId="{422C7C72-68BB-46D8-8D14-4320521CEB66}" type="pres">
      <dgm:prSet presAssocID="{3464EDC9-7CC8-4601-B373-0267BFCE62E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8D6D2EA-DD6A-45ED-B24E-F53321BAB2D1}" type="pres">
      <dgm:prSet presAssocID="{3464EDC9-7CC8-4601-B373-0267BFCE62E0}" presName="cycle" presStyleCnt="0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p3d>
          <a:bevelT w="190500" h="38100"/>
        </a:sp3d>
      </dgm:spPr>
    </dgm:pt>
    <dgm:pt modelId="{6B2F01CA-62FB-499C-81FA-B9014BCBDBC6}" type="pres">
      <dgm:prSet presAssocID="{C650B0AB-D122-44DA-BB5E-F9CA0B67507E}" presName="node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420431-4D5D-4FF6-B554-CE5A1155ED13}" type="pres">
      <dgm:prSet presAssocID="{0BD05045-CD7B-4F06-A177-51B0CCABE69F}" presName="sibTransFirstNode" presStyleLbl="bgShp" presStyleIdx="0" presStyleCnt="1"/>
      <dgm:spPr/>
      <dgm:t>
        <a:bodyPr/>
        <a:lstStyle/>
        <a:p>
          <a:endParaRPr lang="en-US"/>
        </a:p>
      </dgm:t>
    </dgm:pt>
    <dgm:pt modelId="{2759F37C-327F-4C05-A725-65A5C76F89F3}" type="pres">
      <dgm:prSet presAssocID="{278D8415-AA31-4246-A710-FF6BE1C56FB9}" presName="nodeFollowingNodes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14498B-1EA9-42C7-A8CF-55F5C049432F}" type="pres">
      <dgm:prSet presAssocID="{3E9D5EBF-1402-41F8-9F03-350DC941D64A}" presName="nodeFollowingNodes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42F410-46F0-4082-9463-6C45484E9D2C}" type="pres">
      <dgm:prSet presAssocID="{401F2DB9-40EF-4772-985C-F30BB3C4BA5F}" presName="nodeFollowingNodes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5297C14-09E1-461F-AFEE-995B3664D911}" type="pres">
      <dgm:prSet presAssocID="{4546B2B4-2070-4F3D-95F4-57D592FF0853}" presName="nodeFollowingNodes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DC2FCF4-2088-4F44-8DEB-97B646138189}" type="pres">
      <dgm:prSet presAssocID="{6A828BF2-47E1-4B0B-9A5A-958AD5C4CF5C}" presName="nodeFollowingNodes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9AADAF-975A-4DAD-A91F-CF26582FC740}" type="pres">
      <dgm:prSet presAssocID="{D8B1EDE5-06F9-467C-8476-996E3B65EAF6}" presName="nodeFollowingNodes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0635E8A-B300-4697-BFC7-0EA17BF56AEC}" srcId="{3464EDC9-7CC8-4601-B373-0267BFCE62E0}" destId="{401F2DB9-40EF-4772-985C-F30BB3C4BA5F}" srcOrd="3" destOrd="0" parTransId="{37F914B4-23AE-4F27-9650-947D4562BDDE}" sibTransId="{AFE40AEB-F6F0-4796-A69C-22DCF46DA4D6}"/>
    <dgm:cxn modelId="{766FE0E6-D5E6-4900-BF16-CA226E26D9CD}" srcId="{3464EDC9-7CC8-4601-B373-0267BFCE62E0}" destId="{278D8415-AA31-4246-A710-FF6BE1C56FB9}" srcOrd="1" destOrd="0" parTransId="{C3DF8438-C10A-401F-9346-A2447D562B72}" sibTransId="{812A0041-714F-4D24-8CA3-0FCB824AEF00}"/>
    <dgm:cxn modelId="{E5E0413C-DC5E-41CF-B762-9707FC63719B}" srcId="{3464EDC9-7CC8-4601-B373-0267BFCE62E0}" destId="{4546B2B4-2070-4F3D-95F4-57D592FF0853}" srcOrd="4" destOrd="0" parTransId="{3845B24D-E9B0-4B2F-AA35-D99D3906E627}" sibTransId="{C064DBE3-BCF6-419E-8188-3E4D4822E2D6}"/>
    <dgm:cxn modelId="{6FF1A75D-4044-438E-AB38-3063122A2669}" srcId="{3464EDC9-7CC8-4601-B373-0267BFCE62E0}" destId="{6A828BF2-47E1-4B0B-9A5A-958AD5C4CF5C}" srcOrd="5" destOrd="0" parTransId="{A3E10037-29CB-447F-9744-CE4ADB949BEB}" sibTransId="{40A91F6B-D6D2-421B-A70E-4CFF7DACE04F}"/>
    <dgm:cxn modelId="{4C2D9BCD-6422-4744-9838-2C9F40C12F35}" type="presOf" srcId="{4546B2B4-2070-4F3D-95F4-57D592FF0853}" destId="{85297C14-09E1-461F-AFEE-995B3664D911}" srcOrd="0" destOrd="0" presId="urn:microsoft.com/office/officeart/2005/8/layout/cycle3"/>
    <dgm:cxn modelId="{371A58A6-86B0-4966-8105-650E6D46BD7D}" type="presOf" srcId="{6A828BF2-47E1-4B0B-9A5A-958AD5C4CF5C}" destId="{3DC2FCF4-2088-4F44-8DEB-97B646138189}" srcOrd="0" destOrd="0" presId="urn:microsoft.com/office/officeart/2005/8/layout/cycle3"/>
    <dgm:cxn modelId="{8ED7289E-D74F-4771-BB1A-FA53B92AD6F5}" type="presOf" srcId="{3E9D5EBF-1402-41F8-9F03-350DC941D64A}" destId="{BB14498B-1EA9-42C7-A8CF-55F5C049432F}" srcOrd="0" destOrd="0" presId="urn:microsoft.com/office/officeart/2005/8/layout/cycle3"/>
    <dgm:cxn modelId="{7182A92D-E13F-491C-ADD3-F4C454DFDA16}" type="presOf" srcId="{C650B0AB-D122-44DA-BB5E-F9CA0B67507E}" destId="{6B2F01CA-62FB-499C-81FA-B9014BCBDBC6}" srcOrd="0" destOrd="0" presId="urn:microsoft.com/office/officeart/2005/8/layout/cycle3"/>
    <dgm:cxn modelId="{D68B471C-7F10-4E82-82D8-B1A3DA616F48}" type="presOf" srcId="{401F2DB9-40EF-4772-985C-F30BB3C4BA5F}" destId="{DB42F410-46F0-4082-9463-6C45484E9D2C}" srcOrd="0" destOrd="0" presId="urn:microsoft.com/office/officeart/2005/8/layout/cycle3"/>
    <dgm:cxn modelId="{542F9760-E254-42B9-A4BB-94705AC7C632}" srcId="{3464EDC9-7CC8-4601-B373-0267BFCE62E0}" destId="{3E9D5EBF-1402-41F8-9F03-350DC941D64A}" srcOrd="2" destOrd="0" parTransId="{C74C4646-A8E9-4D50-8E4E-ABBE173C4ED7}" sibTransId="{EC61745D-233D-413F-98C8-D980EB38D18D}"/>
    <dgm:cxn modelId="{FEE14D26-02FE-467C-A00D-F6A10C5A574B}" srcId="{3464EDC9-7CC8-4601-B373-0267BFCE62E0}" destId="{D8B1EDE5-06F9-467C-8476-996E3B65EAF6}" srcOrd="6" destOrd="0" parTransId="{5386F03A-7D3D-4A0D-9130-E9E2E52AEA5A}" sibTransId="{9B5A2ECD-68FF-49A3-B86D-C735A2CAEC21}"/>
    <dgm:cxn modelId="{FBC5E46B-3FE6-4236-821D-EBB8B8C95328}" type="presOf" srcId="{278D8415-AA31-4246-A710-FF6BE1C56FB9}" destId="{2759F37C-327F-4C05-A725-65A5C76F89F3}" srcOrd="0" destOrd="0" presId="urn:microsoft.com/office/officeart/2005/8/layout/cycle3"/>
    <dgm:cxn modelId="{C43776AE-9B8B-48C6-A95E-A983DB50CFF5}" srcId="{3464EDC9-7CC8-4601-B373-0267BFCE62E0}" destId="{C650B0AB-D122-44DA-BB5E-F9CA0B67507E}" srcOrd="0" destOrd="0" parTransId="{7FDD4BD4-476F-405C-A0B9-2AEAE12BB931}" sibTransId="{0BD05045-CD7B-4F06-A177-51B0CCABE69F}"/>
    <dgm:cxn modelId="{7E19C944-B1C8-4BFB-9B36-1CF58B061C9C}" type="presOf" srcId="{3464EDC9-7CC8-4601-B373-0267BFCE62E0}" destId="{422C7C72-68BB-46D8-8D14-4320521CEB66}" srcOrd="0" destOrd="0" presId="urn:microsoft.com/office/officeart/2005/8/layout/cycle3"/>
    <dgm:cxn modelId="{AF735AFC-E092-45DA-B22C-1B7DD378AFA6}" type="presOf" srcId="{D8B1EDE5-06F9-467C-8476-996E3B65EAF6}" destId="{C39AADAF-975A-4DAD-A91F-CF26582FC740}" srcOrd="0" destOrd="0" presId="urn:microsoft.com/office/officeart/2005/8/layout/cycle3"/>
    <dgm:cxn modelId="{D49DEC97-4B5C-4612-84B1-3B67D32FB8B0}" type="presOf" srcId="{0BD05045-CD7B-4F06-A177-51B0CCABE69F}" destId="{DF420431-4D5D-4FF6-B554-CE5A1155ED13}" srcOrd="0" destOrd="0" presId="urn:microsoft.com/office/officeart/2005/8/layout/cycle3"/>
    <dgm:cxn modelId="{F06881E8-02DF-41CC-82C0-2BC7F58F9163}" type="presParOf" srcId="{422C7C72-68BB-46D8-8D14-4320521CEB66}" destId="{F8D6D2EA-DD6A-45ED-B24E-F53321BAB2D1}" srcOrd="0" destOrd="0" presId="urn:microsoft.com/office/officeart/2005/8/layout/cycle3"/>
    <dgm:cxn modelId="{6BF5475E-FC97-4BEB-8449-A26CAC198F67}" type="presParOf" srcId="{F8D6D2EA-DD6A-45ED-B24E-F53321BAB2D1}" destId="{6B2F01CA-62FB-499C-81FA-B9014BCBDBC6}" srcOrd="0" destOrd="0" presId="urn:microsoft.com/office/officeart/2005/8/layout/cycle3"/>
    <dgm:cxn modelId="{C2AD72E1-D1AB-4D5D-8208-63AD3C49D84C}" type="presParOf" srcId="{F8D6D2EA-DD6A-45ED-B24E-F53321BAB2D1}" destId="{DF420431-4D5D-4FF6-B554-CE5A1155ED13}" srcOrd="1" destOrd="0" presId="urn:microsoft.com/office/officeart/2005/8/layout/cycle3"/>
    <dgm:cxn modelId="{7E5AE341-2DC8-4261-805F-C4BE9C198100}" type="presParOf" srcId="{F8D6D2EA-DD6A-45ED-B24E-F53321BAB2D1}" destId="{2759F37C-327F-4C05-A725-65A5C76F89F3}" srcOrd="2" destOrd="0" presId="urn:microsoft.com/office/officeart/2005/8/layout/cycle3"/>
    <dgm:cxn modelId="{55B0ECE0-8ADA-46F3-A00A-3E10ED2657E8}" type="presParOf" srcId="{F8D6D2EA-DD6A-45ED-B24E-F53321BAB2D1}" destId="{BB14498B-1EA9-42C7-A8CF-55F5C049432F}" srcOrd="3" destOrd="0" presId="urn:microsoft.com/office/officeart/2005/8/layout/cycle3"/>
    <dgm:cxn modelId="{A7FAF148-F93C-485A-8DB8-10696BA61432}" type="presParOf" srcId="{F8D6D2EA-DD6A-45ED-B24E-F53321BAB2D1}" destId="{DB42F410-46F0-4082-9463-6C45484E9D2C}" srcOrd="4" destOrd="0" presId="urn:microsoft.com/office/officeart/2005/8/layout/cycle3"/>
    <dgm:cxn modelId="{043DD005-88B5-41F6-A05F-82CB26D7A5A2}" type="presParOf" srcId="{F8D6D2EA-DD6A-45ED-B24E-F53321BAB2D1}" destId="{85297C14-09E1-461F-AFEE-995B3664D911}" srcOrd="5" destOrd="0" presId="urn:microsoft.com/office/officeart/2005/8/layout/cycle3"/>
    <dgm:cxn modelId="{CD2602A1-9D3F-49D1-B3CA-DAC641C8E174}" type="presParOf" srcId="{F8D6D2EA-DD6A-45ED-B24E-F53321BAB2D1}" destId="{3DC2FCF4-2088-4F44-8DEB-97B646138189}" srcOrd="6" destOrd="0" presId="urn:microsoft.com/office/officeart/2005/8/layout/cycle3"/>
    <dgm:cxn modelId="{4DF957E2-50BC-497B-90EE-E4459FCF8F52}" type="presParOf" srcId="{F8D6D2EA-DD6A-45ED-B24E-F53321BAB2D1}" destId="{C39AADAF-975A-4DAD-A91F-CF26582FC740}" srcOrd="7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F420431-4D5D-4FF6-B554-CE5A1155ED13}">
      <dsp:nvSpPr>
        <dsp:cNvPr id="0" name=""/>
        <dsp:cNvSpPr/>
      </dsp:nvSpPr>
      <dsp:spPr>
        <a:xfrm>
          <a:off x="942772" y="-28872"/>
          <a:ext cx="4210455" cy="4210455"/>
        </a:xfrm>
        <a:prstGeom prst="circularArrow">
          <a:avLst>
            <a:gd name="adj1" fmla="val 5544"/>
            <a:gd name="adj2" fmla="val 330680"/>
            <a:gd name="adj3" fmla="val 14529799"/>
            <a:gd name="adj4" fmla="val 16942217"/>
            <a:gd name="adj5" fmla="val 5757"/>
          </a:avLst>
        </a:prstGeom>
        <a:solidFill>
          <a:schemeClr val="accent2">
            <a:lumMod val="60000"/>
            <a:lumOff val="40000"/>
          </a:schemeClr>
        </a:solidFill>
        <a:ln>
          <a:noFill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2F01CA-62FB-499C-81FA-B9014BCBDBC6}">
      <dsp:nvSpPr>
        <dsp:cNvPr id="0" name=""/>
        <dsp:cNvSpPr/>
      </dsp:nvSpPr>
      <dsp:spPr>
        <a:xfrm>
          <a:off x="2399109" y="956"/>
          <a:ext cx="1297781" cy="648890"/>
        </a:xfrm>
        <a:prstGeom prst="roundRect">
          <a:avLst/>
        </a:prstGeom>
        <a:solidFill>
          <a:srgbClr val="7030A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</a:rPr>
            <a:t>Loss</a:t>
          </a:r>
          <a:endParaRPr lang="en-US" sz="2400" kern="1200" dirty="0">
            <a:latin typeface="Arial Black" pitchFamily="34" charset="0"/>
          </a:endParaRPr>
        </a:p>
      </dsp:txBody>
      <dsp:txXfrm>
        <a:off x="2399109" y="956"/>
        <a:ext cx="1297781" cy="648890"/>
      </dsp:txXfrm>
    </dsp:sp>
    <dsp:sp modelId="{2759F37C-327F-4C05-A725-65A5C76F89F3}">
      <dsp:nvSpPr>
        <dsp:cNvPr id="0" name=""/>
        <dsp:cNvSpPr/>
      </dsp:nvSpPr>
      <dsp:spPr>
        <a:xfrm>
          <a:off x="3802890" y="676982"/>
          <a:ext cx="1297781" cy="648890"/>
        </a:xfrm>
        <a:prstGeom prst="roundRect">
          <a:avLst/>
        </a:prstGeom>
        <a:solidFill>
          <a:srgbClr val="00206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 Black" pitchFamily="34" charset="0"/>
            </a:rPr>
            <a:t>Pain</a:t>
          </a:r>
          <a:endParaRPr lang="en-US" sz="2400" kern="1200" dirty="0" smtClean="0">
            <a:latin typeface="Arial Black" pitchFamily="34" charset="0"/>
          </a:endParaRPr>
        </a:p>
      </dsp:txBody>
      <dsp:txXfrm>
        <a:off x="3802890" y="676982"/>
        <a:ext cx="1297781" cy="648890"/>
      </dsp:txXfrm>
    </dsp:sp>
    <dsp:sp modelId="{BB14498B-1EA9-42C7-A8CF-55F5C049432F}">
      <dsp:nvSpPr>
        <dsp:cNvPr id="0" name=""/>
        <dsp:cNvSpPr/>
      </dsp:nvSpPr>
      <dsp:spPr>
        <a:xfrm>
          <a:off x="4149595" y="2195997"/>
          <a:ext cx="1297781" cy="648890"/>
        </a:xfrm>
        <a:prstGeom prst="roundRect">
          <a:avLst/>
        </a:prstGeom>
        <a:solidFill>
          <a:srgbClr val="00B05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 Black" pitchFamily="34" charset="0"/>
            </a:rPr>
            <a:t>WC</a:t>
          </a:r>
          <a:endParaRPr lang="en-US" sz="2400" kern="1200" dirty="0" smtClean="0">
            <a:latin typeface="Arial Black" pitchFamily="34" charset="0"/>
          </a:endParaRPr>
        </a:p>
      </dsp:txBody>
      <dsp:txXfrm>
        <a:off x="4149595" y="2195997"/>
        <a:ext cx="1297781" cy="648890"/>
      </dsp:txXfrm>
    </dsp:sp>
    <dsp:sp modelId="{DB42F410-46F0-4082-9463-6C45484E9D2C}">
      <dsp:nvSpPr>
        <dsp:cNvPr id="0" name=""/>
        <dsp:cNvSpPr/>
      </dsp:nvSpPr>
      <dsp:spPr>
        <a:xfrm>
          <a:off x="3178149" y="3414152"/>
          <a:ext cx="1297781" cy="648890"/>
        </a:xfrm>
        <a:prstGeom prst="roundRect">
          <a:avLst/>
        </a:prstGeom>
        <a:solidFill>
          <a:srgbClr val="FF000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 Black" pitchFamily="34" charset="0"/>
            </a:rPr>
            <a:t>Hurt</a:t>
          </a:r>
          <a:endParaRPr lang="en-US" sz="2400" kern="1200" dirty="0" smtClean="0">
            <a:latin typeface="Arial Black" pitchFamily="34" charset="0"/>
          </a:endParaRPr>
        </a:p>
      </dsp:txBody>
      <dsp:txXfrm>
        <a:off x="3178149" y="3414152"/>
        <a:ext cx="1297781" cy="648890"/>
      </dsp:txXfrm>
    </dsp:sp>
    <dsp:sp modelId="{85297C14-09E1-461F-AFEE-995B3664D911}">
      <dsp:nvSpPr>
        <dsp:cNvPr id="0" name=""/>
        <dsp:cNvSpPr/>
      </dsp:nvSpPr>
      <dsp:spPr>
        <a:xfrm>
          <a:off x="1620069" y="3414152"/>
          <a:ext cx="1297781" cy="648890"/>
        </a:xfrm>
        <a:prstGeom prst="roundRect">
          <a:avLst/>
        </a:prstGeom>
        <a:solidFill>
          <a:srgbClr val="0070C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 Black" pitchFamily="34" charset="0"/>
            </a:rPr>
            <a:t>DOL</a:t>
          </a:r>
          <a:endParaRPr lang="en-US" sz="2400" kern="1200" dirty="0" smtClean="0">
            <a:latin typeface="Arial Black" pitchFamily="34" charset="0"/>
          </a:endParaRPr>
        </a:p>
      </dsp:txBody>
      <dsp:txXfrm>
        <a:off x="1620069" y="3414152"/>
        <a:ext cx="1297781" cy="648890"/>
      </dsp:txXfrm>
    </dsp:sp>
    <dsp:sp modelId="{3DC2FCF4-2088-4F44-8DEB-97B646138189}">
      <dsp:nvSpPr>
        <dsp:cNvPr id="0" name=""/>
        <dsp:cNvSpPr/>
      </dsp:nvSpPr>
      <dsp:spPr>
        <a:xfrm>
          <a:off x="648623" y="2195997"/>
          <a:ext cx="1297781" cy="648890"/>
        </a:xfrm>
        <a:prstGeom prst="roundRect">
          <a:avLst/>
        </a:prstGeom>
        <a:solidFill>
          <a:srgbClr val="FFC00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smtClean="0">
              <a:latin typeface="Arial Black" pitchFamily="34" charset="0"/>
            </a:rPr>
            <a:t>EPA</a:t>
          </a:r>
          <a:endParaRPr lang="en-US" sz="2400" kern="1200" dirty="0" smtClean="0">
            <a:latin typeface="Arial Black" pitchFamily="34" charset="0"/>
          </a:endParaRPr>
        </a:p>
      </dsp:txBody>
      <dsp:txXfrm>
        <a:off x="648623" y="2195997"/>
        <a:ext cx="1297781" cy="648890"/>
      </dsp:txXfrm>
    </dsp:sp>
    <dsp:sp modelId="{C39AADAF-975A-4DAD-A91F-CF26582FC740}">
      <dsp:nvSpPr>
        <dsp:cNvPr id="0" name=""/>
        <dsp:cNvSpPr/>
      </dsp:nvSpPr>
      <dsp:spPr>
        <a:xfrm>
          <a:off x="995328" y="676982"/>
          <a:ext cx="1297781" cy="648890"/>
        </a:xfrm>
        <a:prstGeom prst="roundRect">
          <a:avLst/>
        </a:prstGeom>
        <a:solidFill>
          <a:srgbClr val="92D050"/>
        </a:solidFill>
        <a:ln w="127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Arial Black" pitchFamily="34" charset="0"/>
            </a:rPr>
            <a:t>$$$$$</a:t>
          </a:r>
        </a:p>
      </dsp:txBody>
      <dsp:txXfrm>
        <a:off x="995328" y="676982"/>
        <a:ext cx="1297781" cy="64889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4695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7" rIns="94193" bIns="47097" numCol="1" anchor="t" anchorCtr="0" compatLnSpc="1">
            <a:prstTxWarp prst="textNoShape">
              <a:avLst/>
            </a:prstTxWarp>
          </a:bodyPr>
          <a:lstStyle>
            <a:lvl1pPr defTabSz="942020" eaLnBrk="0" hangingPunct="0">
              <a:defRPr sz="1400" smtClean="0">
                <a:latin typeface="Arial Black" pitchFamily="34" charset="0"/>
              </a:defRPr>
            </a:lvl1pPr>
          </a:lstStyle>
          <a:p>
            <a:pPr>
              <a:defRPr/>
            </a:pPr>
            <a:r>
              <a:rPr lang="en-US"/>
              <a:t>Safety is Everybody’s Business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294" y="0"/>
            <a:ext cx="3077006" cy="4695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7" rIns="94193" bIns="47097" numCol="1" anchor="t" anchorCtr="0" compatLnSpc="1">
            <a:prstTxWarp prst="textNoShape">
              <a:avLst/>
            </a:prstTxWarp>
          </a:bodyPr>
          <a:lstStyle>
            <a:lvl1pPr algn="r" defTabSz="942020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8915715"/>
            <a:ext cx="3077006" cy="4695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7" rIns="94193" bIns="47097" numCol="1" anchor="b" anchorCtr="0" compatLnSpc="1">
            <a:prstTxWarp prst="textNoShape">
              <a:avLst/>
            </a:prstTxWarp>
          </a:bodyPr>
          <a:lstStyle>
            <a:lvl1pPr defTabSz="942020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294" y="8915715"/>
            <a:ext cx="3077006" cy="4695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7" rIns="94193" bIns="47097" numCol="1" anchor="b" anchorCtr="0" compatLnSpc="1">
            <a:prstTxWarp prst="textNoShape">
              <a:avLst/>
            </a:prstTxWarp>
          </a:bodyPr>
          <a:lstStyle>
            <a:lvl1pPr algn="r" defTabSz="942020" eaLnBrk="0" hangingPunct="0">
              <a:defRPr sz="1200" smtClean="0"/>
            </a:lvl1pPr>
          </a:lstStyle>
          <a:p>
            <a:pPr>
              <a:defRPr/>
            </a:pPr>
            <a:fld id="{EFF52F67-5883-464B-8EC9-25AE67E663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006" cy="4695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7" rIns="94193" bIns="47097" numCol="1" anchor="t" anchorCtr="0" compatLnSpc="1">
            <a:prstTxWarp prst="textNoShape">
              <a:avLst/>
            </a:prstTxWarp>
          </a:bodyPr>
          <a:lstStyle>
            <a:lvl1pPr defTabSz="942020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294" y="0"/>
            <a:ext cx="3077006" cy="469586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7" rIns="94193" bIns="47097" numCol="1" anchor="t" anchorCtr="0" compatLnSpc="1">
            <a:prstTxWarp prst="textNoShape">
              <a:avLst/>
            </a:prstTxWarp>
          </a:bodyPr>
          <a:lstStyle>
            <a:lvl1pPr algn="r" defTabSz="942020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3325" y="703263"/>
            <a:ext cx="4692650" cy="35194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896" y="4458659"/>
            <a:ext cx="5205510" cy="422306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7" rIns="94193" bIns="4709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915715"/>
            <a:ext cx="3077006" cy="4695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7" rIns="94193" bIns="47097" numCol="1" anchor="b" anchorCtr="0" compatLnSpc="1">
            <a:prstTxWarp prst="textNoShape">
              <a:avLst/>
            </a:prstTxWarp>
          </a:bodyPr>
          <a:lstStyle>
            <a:lvl1pPr defTabSz="942020" eaLnBrk="0" hangingPunct="0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294" y="8915715"/>
            <a:ext cx="3077006" cy="46958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94193" tIns="47097" rIns="94193" bIns="47097" numCol="1" anchor="b" anchorCtr="0" compatLnSpc="1">
            <a:prstTxWarp prst="textNoShape">
              <a:avLst/>
            </a:prstTxWarp>
          </a:bodyPr>
          <a:lstStyle>
            <a:lvl1pPr algn="r" defTabSz="942020" eaLnBrk="0" hangingPunct="0">
              <a:defRPr sz="1200" smtClean="0"/>
            </a:lvl1pPr>
          </a:lstStyle>
          <a:p>
            <a:pPr>
              <a:defRPr/>
            </a:pPr>
            <a:fld id="{1539E0F2-34BE-4286-B62E-30A83D5AA2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B58070-0F91-44BE-ACB4-6251C81F0E36}" type="slidenum">
              <a:rPr lang="en-US"/>
              <a:pPr/>
              <a:t>2</a:t>
            </a:fld>
            <a:endParaRPr lang="en-U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73D8C32-C68C-443B-8759-6E64FA70FB6C}" type="slidenum">
              <a:rPr lang="en-US"/>
              <a:pPr/>
              <a:t>11</a:t>
            </a:fld>
            <a:endParaRPr 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FB4CF4-E583-4DD3-ACC0-2858BE2A9764}" type="slidenum">
              <a:rPr lang="en-US"/>
              <a:pPr/>
              <a:t>12</a:t>
            </a:fld>
            <a:endParaRPr 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65D816-F690-4328-A00D-B1DFA06D7C9E}" type="slidenum">
              <a:rPr lang="en-US"/>
              <a:pPr/>
              <a:t>13</a:t>
            </a:fld>
            <a:endParaRPr 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7AC288-C61C-4BBB-948E-C0BF45F1F40B}" type="slidenum">
              <a:rPr lang="en-US"/>
              <a:pPr/>
              <a:t>14</a:t>
            </a:fld>
            <a:endParaRPr 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9A526-9E15-4C2B-AB3A-47895A0FC285}" type="slidenum">
              <a:rPr lang="en-US"/>
              <a:pPr/>
              <a:t>15</a:t>
            </a:fld>
            <a:endParaRPr 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FBE68A-99AF-4DC9-ACDF-AABAA92772CC}" type="slidenum">
              <a:rPr lang="en-US"/>
              <a:pPr/>
              <a:t>16</a:t>
            </a:fld>
            <a:endParaRPr 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863FCB-F794-4715-A233-20243F02C1E9}" type="slidenum">
              <a:rPr lang="en-US"/>
              <a:pPr/>
              <a:t>17</a:t>
            </a:fld>
            <a:endParaRPr lang="en-US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8F6BC4-4279-4F6E-A8D1-36605022DA3A}" type="slidenum">
              <a:rPr lang="en-US"/>
              <a:pPr/>
              <a:t>18</a:t>
            </a:fld>
            <a:endParaRPr lang="en-US"/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6AD810-F31D-4101-8DD2-A0E9D42D72DC}" type="slidenum">
              <a:rPr lang="en-US"/>
              <a:pPr/>
              <a:t>19</a:t>
            </a:fld>
            <a:endParaRPr 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A0F7602-660C-4934-B047-3302E62A7EB4}" type="slidenum">
              <a:rPr lang="en-US"/>
              <a:pPr/>
              <a:t>3</a:t>
            </a:fld>
            <a:endParaRPr lang="en-U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FEF522-F6D8-4D0F-8CEE-9CA260E47394}" type="slidenum">
              <a:rPr lang="en-US"/>
              <a:pPr/>
              <a:t>4</a:t>
            </a:fld>
            <a:endParaRPr lang="en-US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78A357-ADBD-4C06-95A3-AB07BC4D6EA9}" type="slidenum">
              <a:rPr lang="en-US"/>
              <a:pPr/>
              <a:t>5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7CBF02-47F2-4992-8347-1433E21F9FE5}" type="slidenum">
              <a:rPr lang="en-US"/>
              <a:pPr/>
              <a:t>6</a:t>
            </a:fld>
            <a:endParaRPr lang="en-U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BA09CC6-A912-425A-B0AA-225291DEE14D}" type="slidenum">
              <a:rPr lang="en-US"/>
              <a:pPr/>
              <a:t>7</a:t>
            </a:fld>
            <a:endParaRPr lang="en-US"/>
          </a:p>
        </p:txBody>
      </p:sp>
      <p:sp>
        <p:nvSpPr>
          <p:cNvPr id="471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A9D01BA-B926-4883-B9D0-AAD60C4FFED1}" type="slidenum">
              <a:rPr lang="en-US"/>
              <a:pPr/>
              <a:t>8</a:t>
            </a:fld>
            <a:endParaRPr lang="en-U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56B4878-A206-48CB-8D0F-7F3943B74CCB}" type="slidenum">
              <a:rPr lang="en-US"/>
              <a:pPr/>
              <a:t>9</a:t>
            </a:fld>
            <a:endParaRPr lang="en-US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4013AA6-E500-42AE-B7B6-BF6D4D0A2698}" type="slidenum">
              <a:rPr lang="en-US"/>
              <a:pPr/>
              <a:t>10</a:t>
            </a:fld>
            <a:endParaRPr lang="en-US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bg1">
              <a:lumMod val="75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04800" y="3200400"/>
            <a:ext cx="5105400" cy="33528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1066800"/>
            <a:ext cx="9021537" cy="2020381"/>
          </a:xfrm>
          <a:prstGeom prst="rect">
            <a:avLst/>
          </a:prstGeom>
          <a:gradFill flip="none" rotWithShape="1">
            <a:gsLst>
              <a:gs pos="0">
                <a:srgbClr val="0000CC">
                  <a:tint val="66000"/>
                  <a:satMod val="160000"/>
                </a:srgbClr>
              </a:gs>
              <a:gs pos="50000">
                <a:srgbClr val="0000CC">
                  <a:tint val="44500"/>
                  <a:satMod val="160000"/>
                </a:srgbClr>
              </a:gs>
              <a:gs pos="100000">
                <a:srgbClr val="0000CC">
                  <a:tint val="23500"/>
                  <a:satMod val="160000"/>
                </a:srgbClr>
              </a:gs>
            </a:gsLst>
            <a:lin ang="5400000" scaled="1"/>
            <a:tileRect/>
          </a:gra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293897"/>
          </a:xfrm>
          <a:prstGeom prst="rect">
            <a:avLst/>
          </a:prstGeom>
          <a:solidFill>
            <a:srgbClr val="C00000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" y="1505931"/>
            <a:ext cx="8686800" cy="1161070"/>
          </a:xfrm>
        </p:spPr>
        <p:txBody>
          <a:bodyPr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>
              <a:defRPr lang="en-US" b="1" cap="none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3076" name="Picture 4" descr="C:\Users\Dad\AppData\Local\Microsoft\Windows\Temporary Internet Files\Content.IE5\SV1RZD9C\MC900438894[1]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tx1">
                <a:lumMod val="95000"/>
                <a:lumOff val="5000"/>
                <a:tint val="45000"/>
                <a:satMod val="400000"/>
              </a:schemeClr>
            </a:duotone>
          </a:blip>
          <a:srcRect t="69026"/>
          <a:stretch>
            <a:fillRect/>
          </a:stretch>
        </p:blipFill>
        <p:spPr bwMode="auto">
          <a:xfrm>
            <a:off x="76200" y="152400"/>
            <a:ext cx="8991600" cy="915634"/>
          </a:xfrm>
          <a:prstGeom prst="rect">
            <a:avLst/>
          </a:prstGeom>
          <a:noFill/>
        </p:spPr>
      </p:pic>
      <p:grpSp>
        <p:nvGrpSpPr>
          <p:cNvPr id="2" name="Group 13"/>
          <p:cNvGrpSpPr/>
          <p:nvPr/>
        </p:nvGrpSpPr>
        <p:grpSpPr>
          <a:xfrm>
            <a:off x="5562600" y="3200400"/>
            <a:ext cx="3429000" cy="3429000"/>
            <a:chOff x="5943600" y="152400"/>
            <a:chExt cx="3048000" cy="3048000"/>
          </a:xfrm>
        </p:grpSpPr>
        <p:sp>
          <p:nvSpPr>
            <p:cNvPr id="15" name="Oval 14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70C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447800"/>
            <a:ext cx="8077200" cy="4876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11"/>
          </p:nvPr>
        </p:nvSpPr>
        <p:spPr>
          <a:xfrm>
            <a:off x="381000" y="1752600"/>
            <a:ext cx="8382000" cy="4572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ctrTitle"/>
          </p:nvPr>
        </p:nvSpPr>
        <p:spPr>
          <a:xfrm>
            <a:off x="609600" y="457200"/>
            <a:ext cx="6629400" cy="838200"/>
          </a:xfrm>
        </p:spPr>
        <p:txBody>
          <a:bodyPr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 Black" pitchFamily="34" charset="0"/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12" name="Oval 11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09600" y="457200"/>
            <a:ext cx="5486400" cy="914400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>
              <a:defRPr sz="4000" b="1" cap="none" spc="50" baseline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defRPr>
            </a:lvl1pPr>
          </a:lstStyle>
          <a:p>
            <a:r>
              <a:rPr lang="en-US" dirty="0" smtClean="0"/>
              <a:t>TRAINING SLIDES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28600" y="5257800"/>
            <a:ext cx="86106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 Black" pitchFamily="34" charset="0"/>
              </a:rPr>
              <a:t>NJSBGA</a:t>
            </a:r>
            <a:endParaRPr lang="en-US" sz="8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6" name="Content Placeholder 20"/>
          <p:cNvSpPr>
            <a:spLocks noGrp="1"/>
          </p:cNvSpPr>
          <p:nvPr>
            <p:ph sz="quarter" idx="11"/>
          </p:nvPr>
        </p:nvSpPr>
        <p:spPr>
          <a:xfrm>
            <a:off x="609600" y="3276600"/>
            <a:ext cx="80010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3" name="Group 8"/>
          <p:cNvGrpSpPr/>
          <p:nvPr/>
        </p:nvGrpSpPr>
        <p:grpSpPr>
          <a:xfrm>
            <a:off x="5943600" y="152400"/>
            <a:ext cx="3048000" cy="3048000"/>
            <a:chOff x="5943600" y="152400"/>
            <a:chExt cx="3048000" cy="3048000"/>
          </a:xfrm>
        </p:grpSpPr>
        <p:sp>
          <p:nvSpPr>
            <p:cNvPr id="13" name="Oval 12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6781800" cy="914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382000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6" name="Group 10"/>
          <p:cNvGrpSpPr/>
          <p:nvPr userDrawn="1"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7" name="Oval 6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1" y="457200"/>
            <a:ext cx="6705600" cy="9144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752600"/>
            <a:ext cx="8534399" cy="46482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pSp>
        <p:nvGrpSpPr>
          <p:cNvPr id="7" name="Group 10"/>
          <p:cNvGrpSpPr/>
          <p:nvPr userDrawn="1"/>
        </p:nvGrpSpPr>
        <p:grpSpPr>
          <a:xfrm>
            <a:off x="7467600" y="228600"/>
            <a:ext cx="1447800" cy="1447800"/>
            <a:chOff x="5943600" y="152400"/>
            <a:chExt cx="3048000" cy="3048000"/>
          </a:xfrm>
        </p:grpSpPr>
        <p:sp>
          <p:nvSpPr>
            <p:cNvPr id="8" name="Oval 7"/>
            <p:cNvSpPr/>
            <p:nvPr userDrawn="1"/>
          </p:nvSpPr>
          <p:spPr>
            <a:xfrm>
              <a:off x="5943600" y="152400"/>
              <a:ext cx="3048000" cy="3048000"/>
            </a:xfrm>
            <a:prstGeom prst="ellipse">
              <a:avLst/>
            </a:prstGeom>
            <a:solidFill>
              <a:schemeClr val="bg1"/>
            </a:solidFill>
            <a:ln w="76200">
              <a:solidFill>
                <a:srgbClr val="FF0000"/>
              </a:solidFill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7800000"/>
              </a:lightRig>
            </a:scene3d>
            <a:sp3d>
              <a:bevelT w="139700" h="1397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2"/>
            <p:cNvPicPr>
              <a:picLocks noChangeAspect="1" noChangeArrowheads="1"/>
            </p:cNvPicPr>
            <p:nvPr userDrawn="1"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943600" y="152400"/>
              <a:ext cx="3041056" cy="304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685800" y="152400"/>
            <a:ext cx="6477000" cy="6629400"/>
          </a:xfrm>
          <a:prstGeom prst="roundRect">
            <a:avLst>
              <a:gd name="adj" fmla="val 1378"/>
            </a:avLst>
          </a:prstGeom>
          <a:solidFill>
            <a:srgbClr val="00B0F0"/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33400" y="1447800"/>
            <a:ext cx="8077200" cy="487680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Third level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Fourth level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»"/>
              <a:tabLst/>
              <a:defRPr/>
            </a:pP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Fifth level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28600" y="1143000"/>
            <a:ext cx="8686800" cy="5334000"/>
          </a:xfrm>
          <a:prstGeom prst="roundRect">
            <a:avLst>
              <a:gd name="adj" fmla="val 4116"/>
            </a:avLst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5400000" scaled="1"/>
            <a:tileRect/>
          </a:gra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457200" y="381000"/>
            <a:ext cx="6934200" cy="1066800"/>
          </a:xfrm>
          <a:prstGeom prst="roundRect">
            <a:avLst/>
          </a:prstGeom>
          <a:solidFill>
            <a:srgbClr val="C0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</p:sldLayoutIdLst>
  <p:transition>
    <p:wipe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hyperlink" Target="http://4.bp.blogspot.com/_0mg6Dvl1QXk/S0sspWerW8I/AAAAAAAAAVw/wdcIJQIjc1w/s1600-h/2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asyguides.com.au/sitebuilder/store/large/531/wor003.jp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52400" y="1524000"/>
            <a:ext cx="8839200" cy="11430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800" b="1" dirty="0" smtClean="0"/>
              <a:t>Safety Is Everybody's Business</a:t>
            </a:r>
          </a:p>
        </p:txBody>
      </p:sp>
      <p:pic>
        <p:nvPicPr>
          <p:cNvPr id="55298" name="Picture 2" descr="http://www.bac2school.org/pics/safety(1)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52400" y="2667000"/>
            <a:ext cx="3505200" cy="4533393"/>
          </a:xfrm>
          <a:prstGeom prst="rect">
            <a:avLst/>
          </a:prstGeom>
          <a:noFill/>
        </p:spPr>
      </p:pic>
      <p:pic>
        <p:nvPicPr>
          <p:cNvPr id="55300" name="Picture 4" descr="http://t0.gstatic.com/images?q=tbn:ANd9GcQMFaCDJDUmlztONnR6plm59kfdpme9K2XQWPkXR5ElDRnF_JnE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24200" y="3505200"/>
            <a:ext cx="2418380" cy="2667000"/>
          </a:xfrm>
          <a:prstGeom prst="rect">
            <a:avLst/>
          </a:prstGeom>
          <a:noFill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47800" y="152400"/>
            <a:ext cx="6019800" cy="1192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Accident Causes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200" b="1" dirty="0" smtClean="0"/>
              <a:t>Unsafe Acts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800" dirty="0" smtClean="0"/>
              <a:t>Most difficult to address</a:t>
            </a:r>
          </a:p>
          <a:p>
            <a:pPr lvl="1">
              <a:spcBef>
                <a:spcPct val="50000"/>
              </a:spcBef>
            </a:pPr>
            <a:r>
              <a:rPr lang="en-US" sz="2800" dirty="0" smtClean="0"/>
              <a:t>Changing behavior isn’t easy</a:t>
            </a:r>
          </a:p>
        </p:txBody>
      </p:sp>
      <p:pic>
        <p:nvPicPr>
          <p:cNvPr id="23554" name="Picture 2" descr="http://4.bp.blogspot.com/_0mg6Dvl1QXk/S0ss2kn028I/AAAAAAAAAWA/4IN6_Fy8efk/s640/6.jpg"/>
          <p:cNvPicPr>
            <a:picLocks noChangeAspect="1" noChangeArrowheads="1"/>
          </p:cNvPicPr>
          <p:nvPr/>
        </p:nvPicPr>
        <p:blipFill>
          <a:blip r:embed="rId3" cstate="print"/>
          <a:srcRect l="26766"/>
          <a:stretch>
            <a:fillRect/>
          </a:stretch>
        </p:blipFill>
        <p:spPr bwMode="auto">
          <a:xfrm>
            <a:off x="3352800" y="3810000"/>
            <a:ext cx="1725868" cy="1768640"/>
          </a:xfrm>
          <a:prstGeom prst="roundRect">
            <a:avLst>
              <a:gd name="adj" fmla="val 10076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457200" y="5862935"/>
            <a:ext cx="8229600" cy="46166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1" algn="ctr" eaLnBrk="1" hangingPunct="1">
              <a:spcBef>
                <a:spcPct val="50000"/>
              </a:spcBef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Best prevented by developing a “safety culture.”</a:t>
            </a:r>
          </a:p>
        </p:txBody>
      </p:sp>
      <p:pic>
        <p:nvPicPr>
          <p:cNvPr id="23556" name="Picture 4" descr="http://4.bp.blogspot.com/_0mg6Dvl1QXk/S0sspWerW8I/AAAAAAAAAVw/wdcIJQIjc1w/s640/2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3810000"/>
            <a:ext cx="2338257" cy="1752600"/>
          </a:xfrm>
          <a:prstGeom prst="roundRect">
            <a:avLst>
              <a:gd name="adj" fmla="val 688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3558" name="Picture 6" descr="http://www.nmsu.edu/safety/news/dumb/dumb_forklift_safety.jpg"/>
          <p:cNvPicPr>
            <a:picLocks noChangeAspect="1" noChangeArrowheads="1"/>
          </p:cNvPicPr>
          <p:nvPr/>
        </p:nvPicPr>
        <p:blipFill>
          <a:blip r:embed="rId6" cstate="print"/>
          <a:srcRect l="28157" r="7246"/>
          <a:stretch>
            <a:fillRect/>
          </a:stretch>
        </p:blipFill>
        <p:spPr bwMode="auto">
          <a:xfrm>
            <a:off x="5334000" y="1905000"/>
            <a:ext cx="3234500" cy="3752851"/>
          </a:xfrm>
          <a:prstGeom prst="roundRect">
            <a:avLst>
              <a:gd name="adj" fmla="val 7832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Safety Cultures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82000" cy="4648200"/>
          </a:xfrm>
        </p:spPr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200" b="1" dirty="0" smtClean="0"/>
              <a:t>Establish accountability for safety</a:t>
            </a:r>
          </a:p>
          <a:p>
            <a:pPr eaLnBrk="1" hangingPunct="1">
              <a:spcBef>
                <a:spcPct val="50000"/>
              </a:spcBef>
            </a:pPr>
            <a:r>
              <a:rPr lang="en-US" sz="3200" b="1" dirty="0" smtClean="0"/>
              <a:t>Define safety responsibilities</a:t>
            </a:r>
          </a:p>
        </p:txBody>
      </p:sp>
      <p:pic>
        <p:nvPicPr>
          <p:cNvPr id="21506" name="Picture 2" descr="http://www.mialosscontrol.com/images/Meeting_Flipchart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819400"/>
            <a:ext cx="3781425" cy="3476626"/>
          </a:xfrm>
          <a:prstGeom prst="rect">
            <a:avLst/>
          </a:prstGeom>
          <a:noFill/>
        </p:spPr>
      </p:pic>
      <p:pic>
        <p:nvPicPr>
          <p:cNvPr id="21508" name="Picture 4" descr="http://netjmc.com/tempjmc/a/6a00d83451e2c969e20120a5d3f533970b-320p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1" y="2895600"/>
            <a:ext cx="4267199" cy="320040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4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5" grpId="0" build="p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80803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Establishing Accountability:</a:t>
            </a:r>
            <a:br>
              <a:rPr lang="en-US" dirty="0" smtClean="0"/>
            </a:br>
            <a:r>
              <a:rPr lang="en-US" dirty="0" smtClean="0"/>
              <a:t>Performance Evaluations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2286000"/>
            <a:ext cx="4953000" cy="4038600"/>
          </a:xfrm>
        </p:spPr>
        <p:txBody>
          <a:bodyPr/>
          <a:lstStyle/>
          <a:p>
            <a:pPr eaLnBrk="1" hangingPunct="1">
              <a:spcBef>
                <a:spcPct val="50000"/>
              </a:spcBef>
            </a:pPr>
            <a:r>
              <a:rPr lang="en-US" sz="2400" b="1" dirty="0" smtClean="0"/>
              <a:t>Employees should be evaluated on their safety performance.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b="1" dirty="0" smtClean="0"/>
              <a:t>Doing a job correctly includes doing it safely.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2000" b="1" dirty="0" smtClean="0"/>
              <a:t>Add to all Job Descriptions;</a:t>
            </a:r>
          </a:p>
          <a:p>
            <a:pPr lvl="2">
              <a:spcBef>
                <a:spcPct val="50000"/>
              </a:spcBef>
            </a:pPr>
            <a:r>
              <a:rPr lang="en-US" b="1" dirty="0" smtClean="0"/>
              <a:t>“Must follow all general and safety policies and procedures as established by the Department and School District.”</a:t>
            </a:r>
          </a:p>
        </p:txBody>
      </p:sp>
      <p:pic>
        <p:nvPicPr>
          <p:cNvPr id="19458" name="Picture 2" descr="http://marketingassassin.files.wordpress.com/2009/12/evalu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57800" y="2095499"/>
            <a:ext cx="3468447" cy="3924301"/>
          </a:xfrm>
          <a:prstGeom prst="roundRect">
            <a:avLst>
              <a:gd name="adj" fmla="val 5182"/>
            </a:avLst>
          </a:prstGeom>
          <a:ln w="38100"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62600" y="2057400"/>
            <a:ext cx="2743200" cy="9144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410" name="Picture 2" descr="http://studentbranding.com/wp-content/uploads/2010/02/goals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05200" y="1371600"/>
            <a:ext cx="5181600" cy="3736731"/>
          </a:xfrm>
          <a:prstGeom prst="rect">
            <a:avLst/>
          </a:prstGeom>
          <a:noFill/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Establishing Accountability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7772400" cy="4648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Charge back systems.</a:t>
            </a:r>
          </a:p>
          <a:p>
            <a:pPr eaLnBrk="1" hangingPunct="1"/>
            <a:r>
              <a:rPr lang="en-US" sz="2800" dirty="0" smtClean="0"/>
              <a:t>Safety goals;</a:t>
            </a:r>
          </a:p>
          <a:p>
            <a:pPr lvl="1" eaLnBrk="1" hangingPunct="1"/>
            <a:r>
              <a:rPr lang="en-US" sz="2400" dirty="0" smtClean="0"/>
              <a:t>Accident costs</a:t>
            </a:r>
          </a:p>
          <a:p>
            <a:pPr lvl="2" eaLnBrk="1" hangingPunct="1"/>
            <a:r>
              <a:rPr lang="en-US" sz="2000" dirty="0" smtClean="0"/>
              <a:t>Equipment damage</a:t>
            </a:r>
          </a:p>
          <a:p>
            <a:pPr lvl="2" eaLnBrk="1" hangingPunct="1"/>
            <a:r>
              <a:rPr lang="en-US" sz="2000" dirty="0" smtClean="0"/>
              <a:t>Lost time</a:t>
            </a:r>
          </a:p>
          <a:p>
            <a:pPr lvl="1" eaLnBrk="1" hangingPunct="1"/>
            <a:r>
              <a:rPr lang="en-US" sz="2400" dirty="0" smtClean="0"/>
              <a:t>Accident rates</a:t>
            </a:r>
          </a:p>
          <a:p>
            <a:pPr lvl="2" eaLnBrk="1" hangingPunct="1"/>
            <a:r>
              <a:rPr lang="en-US" sz="2000" dirty="0" smtClean="0"/>
              <a:t>First aid #s</a:t>
            </a:r>
          </a:p>
          <a:p>
            <a:pPr lvl="2" eaLnBrk="1" hangingPunct="1"/>
            <a:r>
              <a:rPr lang="en-US" sz="2000" dirty="0" smtClean="0"/>
              <a:t>Workers comp #s</a:t>
            </a:r>
          </a:p>
          <a:p>
            <a:pPr lvl="1" eaLnBrk="1" hangingPunct="1"/>
            <a:r>
              <a:rPr lang="en-US" sz="2400" dirty="0" smtClean="0"/>
              <a:t>Loss ratios (including automobile rates)</a:t>
            </a:r>
          </a:p>
          <a:p>
            <a:pPr eaLnBrk="1" hangingPunct="1"/>
            <a:r>
              <a:rPr lang="en-US" sz="2800" dirty="0" smtClean="0"/>
              <a:t>Safety Activities</a:t>
            </a:r>
          </a:p>
          <a:p>
            <a:pPr lvl="1" eaLnBrk="1" hangingPunct="1"/>
            <a:r>
              <a:rPr lang="en-US" sz="2400" dirty="0" smtClean="0"/>
              <a:t>Safety meetings, inspections, using PPE</a:t>
            </a:r>
          </a:p>
          <a:p>
            <a:pPr lvl="1" eaLnBrk="1" hangingPunct="1">
              <a:buFontTx/>
              <a:buNone/>
            </a:pPr>
            <a:endParaRPr lang="en-US" sz="2400" dirty="0" smtClean="0"/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43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430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430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30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430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Defining Responsibilities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Employee responsibilities include:</a:t>
            </a:r>
          </a:p>
          <a:p>
            <a:pPr lvl="1" eaLnBrk="1" hangingPunct="1"/>
            <a:r>
              <a:rPr lang="en-US" sz="3600" dirty="0" smtClean="0"/>
              <a:t>Recognizing safety hazards</a:t>
            </a:r>
          </a:p>
          <a:p>
            <a:pPr lvl="1" eaLnBrk="1" hangingPunct="1"/>
            <a:r>
              <a:rPr lang="en-US" sz="3600" dirty="0" smtClean="0"/>
              <a:t>Reporting safety hazards</a:t>
            </a:r>
          </a:p>
          <a:p>
            <a:pPr lvl="1" eaLnBrk="1" hangingPunct="1"/>
            <a:r>
              <a:rPr lang="en-US" sz="3600" dirty="0" smtClean="0"/>
              <a:t>Maintaining good housekeeping</a:t>
            </a:r>
          </a:p>
          <a:p>
            <a:pPr lvl="1" eaLnBrk="1" hangingPunct="1"/>
            <a:r>
              <a:rPr lang="en-US" sz="3600" dirty="0" smtClean="0"/>
              <a:t>Working safely</a:t>
            </a:r>
          </a:p>
          <a:p>
            <a:pPr lvl="1" eaLnBrk="1" hangingPunct="1"/>
            <a:r>
              <a:rPr lang="en-US" sz="3600" dirty="0" smtClean="0"/>
              <a:t>Using personal protective equipment (PPE)</a:t>
            </a:r>
          </a:p>
          <a:p>
            <a:pPr lvl="1" eaLnBrk="1" hangingPunct="1"/>
            <a:r>
              <a:rPr lang="en-US" sz="3600" dirty="0" smtClean="0"/>
              <a:t>Making the most of safety training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50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50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50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50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Defining Responsibilities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3600" dirty="0" smtClean="0"/>
              <a:t>Employer responsibilities include: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sz="3600" dirty="0" smtClean="0"/>
              <a:t>Providing access to information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3600" dirty="0" err="1" smtClean="0"/>
              <a:t>Haz</a:t>
            </a:r>
            <a:r>
              <a:rPr lang="en-US" sz="3600" dirty="0" smtClean="0"/>
              <a:t> Com - MSDSs, written program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3600" dirty="0" smtClean="0"/>
              <a:t>Bloodborne Pathogens – written program</a:t>
            </a:r>
          </a:p>
          <a:p>
            <a:pPr lvl="2" eaLnBrk="1" hangingPunct="1">
              <a:spcBef>
                <a:spcPct val="50000"/>
              </a:spcBef>
            </a:pPr>
            <a:r>
              <a:rPr lang="en-US" sz="3600" dirty="0" smtClean="0"/>
              <a:t>Lab Safety – chemical hygiene plan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6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6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6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6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6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3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Defining Responsibilities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00200"/>
            <a:ext cx="8305800" cy="47244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Employer responsibilities (cont.)</a:t>
            </a:r>
          </a:p>
          <a:p>
            <a:pPr lvl="1" eaLnBrk="1" hangingPunct="1"/>
            <a:r>
              <a:rPr lang="en-US" dirty="0" smtClean="0"/>
              <a:t>Providing personal protective equipment</a:t>
            </a:r>
          </a:p>
          <a:p>
            <a:pPr lvl="2" eaLnBrk="1" hangingPunct="1"/>
            <a:r>
              <a:rPr lang="en-US" sz="2400" u="sng" dirty="0" smtClean="0"/>
              <a:t>From OSHA 1910.132</a:t>
            </a:r>
            <a:r>
              <a:rPr lang="en-US" sz="2400" dirty="0" smtClean="0"/>
              <a:t>: “Protective equipment, including personal protective equipment for eyes, face, head,  and extremities, protective clothing, respiratory devices, and protective shields and barriers, shall be provided, used, and maintained in a sanitary and reliable condition wherever it is necessary by  reason of hazards of processes or environment, chemical hazards, radiological hazards, or  mechanical irritants encountered in a manner capable of causing injury or impairment in the  function of any part of the body through absorption, inhalation or physical contact.”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7" grpId="0" build="p" autoUpdateAnimBg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Defining Responsibilities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648200"/>
          </a:xfrm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Employer responsibilities (cont.)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dirty="0" smtClean="0"/>
              <a:t>Providing training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Hazard Communications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dirty="0" smtClean="0"/>
              <a:t>Annual &amp; within first 30 days of employment, also when new hazards are introduced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Quarterly safety training (required by state)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800" dirty="0" smtClean="0"/>
              <a:t>Special programs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dirty="0" smtClean="0"/>
              <a:t>Laboratory 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dirty="0" smtClean="0"/>
              <a:t>Bloodborne pathogens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dirty="0" smtClean="0"/>
              <a:t>Respirators</a:t>
            </a:r>
          </a:p>
          <a:p>
            <a:pPr lvl="3" eaLnBrk="1" hangingPunct="1">
              <a:lnSpc>
                <a:spcPct val="90000"/>
              </a:lnSpc>
            </a:pPr>
            <a:r>
              <a:rPr lang="en-US" sz="2800" dirty="0" smtClean="0"/>
              <a:t>Forklifts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8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81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81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81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481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81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481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481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481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481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1" grpId="0" build="p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Defining Responsibilities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3200" dirty="0" smtClean="0"/>
              <a:t>Employer responsibilities (cont.)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3200" dirty="0" smtClean="0"/>
              <a:t>OSHA General Duty Clause: “Each employer 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3200" dirty="0" smtClean="0"/>
              <a:t>Has the general duty to furnish each employee with employment and places of employment </a:t>
            </a:r>
            <a:r>
              <a:rPr lang="en-US" sz="3200" u="sng" dirty="0" smtClean="0"/>
              <a:t>free from recognized hazards</a:t>
            </a:r>
            <a:r>
              <a:rPr lang="en-US" sz="3200" dirty="0" smtClean="0"/>
              <a:t> causing or likely to cause death or serious physical harm.</a:t>
            </a:r>
          </a:p>
          <a:p>
            <a:pPr lvl="2" eaLnBrk="1" hangingPunct="1">
              <a:lnSpc>
                <a:spcPct val="90000"/>
              </a:lnSpc>
              <a:spcBef>
                <a:spcPct val="50000"/>
              </a:spcBef>
            </a:pPr>
            <a:r>
              <a:rPr lang="en-US" sz="3200" dirty="0" smtClean="0"/>
              <a:t>The specific duty of complying with safety and health standards promulgated under the act.”</a:t>
            </a: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So what does all this mean?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2819400" y="2514600"/>
            <a:ext cx="5943600" cy="1752600"/>
          </a:xfr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eaLnBrk="1" hangingPunct="1">
              <a:lnSpc>
                <a:spcPct val="115000"/>
              </a:lnSpc>
              <a:spcBef>
                <a:spcPct val="70000"/>
              </a:spcBef>
              <a:buFont typeface="Wingdings" pitchFamily="2" charset="2"/>
              <a:buNone/>
            </a:pPr>
            <a:r>
              <a:rPr lang="en-US" sz="2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From the moral aspect to the legal aspect, we all benefit from a safe work environment.  </a:t>
            </a:r>
          </a:p>
        </p:txBody>
      </p:sp>
      <p:sp>
        <p:nvSpPr>
          <p:cNvPr id="4" name="Rectangle 3"/>
          <p:cNvSpPr/>
          <p:nvPr/>
        </p:nvSpPr>
        <p:spPr>
          <a:xfrm>
            <a:off x="304800" y="1676400"/>
            <a:ext cx="8458200" cy="4919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 algn="ctr" eaLnBrk="1" hangingPunct="1">
              <a:lnSpc>
                <a:spcPct val="115000"/>
              </a:lnSpc>
              <a:buFont typeface="Wingdings" pitchFamily="2" charset="2"/>
              <a:buNone/>
            </a:pP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It means that safety is </a:t>
            </a:r>
            <a:r>
              <a:rPr lang="en-US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everybody’s</a:t>
            </a:r>
            <a:r>
              <a:rPr lang="en-US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</a:rPr>
              <a:t> business.  </a:t>
            </a:r>
          </a:p>
        </p:txBody>
      </p:sp>
      <p:pic>
        <p:nvPicPr>
          <p:cNvPr id="5122" name="Picture 2" descr="http://www.shelbyindustries.com/custimages/16safe_wor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0"/>
            <a:ext cx="2000250" cy="2171701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5799" y="4648200"/>
            <a:ext cx="7943849" cy="1573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1" grpId="0" build="p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1" name="Rectangle 13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6781800" cy="9144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Why Worry about Safety? </a:t>
            </a:r>
          </a:p>
        </p:txBody>
      </p:sp>
      <p:sp>
        <p:nvSpPr>
          <p:cNvPr id="7182" name="Rectangle 14"/>
          <p:cNvSpPr>
            <a:spLocks noGrp="1" noChangeArrowheads="1"/>
          </p:cNvSpPr>
          <p:nvPr>
            <p:ph idx="1"/>
          </p:nvPr>
        </p:nvSpPr>
        <p:spPr>
          <a:xfrm>
            <a:off x="381000" y="1676400"/>
            <a:ext cx="8382000" cy="46482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Why do you need to be concerned about safety?</a:t>
            </a:r>
          </a:p>
        </p:txBody>
      </p:sp>
      <p:graphicFrame>
        <p:nvGraphicFramePr>
          <p:cNvPr id="13" name="Diagram 12"/>
          <p:cNvGraphicFramePr/>
          <p:nvPr/>
        </p:nvGraphicFramePr>
        <p:xfrm>
          <a:off x="1295400" y="228600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spd="med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2" grpId="0" build="p" autoUpdateAnimBg="0" advAuto="100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Getting hurt is not fun.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752600"/>
            <a:ext cx="4572000" cy="46482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latin typeface="Arial" charset="0"/>
              </a:rPr>
              <a:t>Not All Pain is Gain,</a:t>
            </a:r>
            <a:endParaRPr lang="en-US" sz="2400" u="sng" dirty="0" smtClean="0">
              <a:latin typeface="Arial" charset="0"/>
            </a:endParaRPr>
          </a:p>
          <a:p>
            <a:r>
              <a:rPr lang="en-US" sz="2400" dirty="0" smtClean="0">
                <a:latin typeface="Arial" charset="0"/>
              </a:rPr>
              <a:t>Nobody likes getting hurt,</a:t>
            </a:r>
          </a:p>
          <a:p>
            <a:r>
              <a:rPr lang="en-US" sz="2400" dirty="0" smtClean="0">
                <a:latin typeface="Arial" charset="0"/>
              </a:rPr>
              <a:t>Healthy employees are more productive employees,</a:t>
            </a:r>
            <a:endParaRPr lang="en-US" sz="2400" b="1" dirty="0" smtClean="0">
              <a:latin typeface="Arial" charset="0"/>
            </a:endParaRPr>
          </a:p>
          <a:p>
            <a:endParaRPr lang="en-US" sz="2400" dirty="0" smtClean="0">
              <a:latin typeface="Arial" charset="0"/>
            </a:endParaRPr>
          </a:p>
          <a:p>
            <a:endParaRPr lang="en-US" sz="2400" dirty="0"/>
          </a:p>
        </p:txBody>
      </p:sp>
      <p:pic>
        <p:nvPicPr>
          <p:cNvPr id="52226" name="Picture 2" descr="http://www.existentialpunk.com/.a/6a00d83452358069e20105369ff04a970c-8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3529775"/>
            <a:ext cx="3810000" cy="2802251"/>
          </a:xfrm>
          <a:prstGeom prst="roundRect">
            <a:avLst>
              <a:gd name="adj" fmla="val 947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2228" name="Picture 4" descr="http://bizwisdom.info/wp-content/uploads/2010/01/impact-of-having-healthy-employees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271" y="1752600"/>
            <a:ext cx="4022579" cy="4410075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Cost of Accidents</a:t>
            </a:r>
          </a:p>
        </p:txBody>
      </p:sp>
      <p:sp>
        <p:nvSpPr>
          <p:cNvPr id="9221" name="Rectangle 5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Direct Costs;</a:t>
            </a:r>
          </a:p>
          <a:p>
            <a:pPr lvl="1" eaLnBrk="1" hangingPunct="1"/>
            <a:r>
              <a:rPr lang="en-US" sz="2400" dirty="0" smtClean="0"/>
              <a:t>Medical Costs (including worker’s comp).</a:t>
            </a:r>
          </a:p>
          <a:p>
            <a:pPr lvl="1" eaLnBrk="1" hangingPunct="1"/>
            <a:r>
              <a:rPr lang="en-US" sz="2400" dirty="0" smtClean="0"/>
              <a:t>Indemnity Payments.</a:t>
            </a:r>
          </a:p>
          <a:p>
            <a:pPr eaLnBrk="1" hangingPunct="1"/>
            <a:r>
              <a:rPr lang="en-US" sz="2800" b="1" dirty="0" smtClean="0"/>
              <a:t>Indirect Costs;</a:t>
            </a:r>
          </a:p>
          <a:p>
            <a:pPr lvl="1" eaLnBrk="1" hangingPunct="1"/>
            <a:r>
              <a:rPr lang="en-US" sz="2400" dirty="0" smtClean="0"/>
              <a:t>Time Lost (by worker and supervisor).</a:t>
            </a:r>
          </a:p>
          <a:p>
            <a:pPr lvl="1" eaLnBrk="1" hangingPunct="1"/>
            <a:r>
              <a:rPr lang="en-US" sz="2400" dirty="0" smtClean="0"/>
              <a:t>Schedule delays.</a:t>
            </a:r>
          </a:p>
          <a:p>
            <a:pPr lvl="1" eaLnBrk="1" hangingPunct="1"/>
            <a:r>
              <a:rPr lang="en-US" sz="2400" dirty="0" smtClean="0"/>
              <a:t>Training new employees.</a:t>
            </a:r>
          </a:p>
          <a:p>
            <a:pPr lvl="1" eaLnBrk="1" hangingPunct="1"/>
            <a:r>
              <a:rPr lang="en-US" sz="2400" dirty="0" smtClean="0"/>
              <a:t>Cleanup time / equipment repairs.</a:t>
            </a:r>
          </a:p>
          <a:p>
            <a:pPr lvl="1" eaLnBrk="1" hangingPunct="1"/>
            <a:r>
              <a:rPr lang="en-US" sz="2400" dirty="0" smtClean="0"/>
              <a:t>Legal fees.</a:t>
            </a:r>
          </a:p>
          <a:p>
            <a:pPr lvl="1" eaLnBrk="1" hangingPunct="1"/>
            <a:endParaRPr lang="en-US" sz="2400" dirty="0" smtClean="0"/>
          </a:p>
        </p:txBody>
      </p:sp>
      <p:pic>
        <p:nvPicPr>
          <p:cNvPr id="48130" name="Picture 2" descr="medical costs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5029200"/>
            <a:ext cx="1676400" cy="1257300"/>
          </a:xfrm>
          <a:prstGeom prst="rect">
            <a:avLst/>
          </a:prstGeom>
          <a:noFill/>
        </p:spPr>
      </p:pic>
      <p:pic>
        <p:nvPicPr>
          <p:cNvPr id="48132" name="Picture 4" descr="http://www.divorce360.com/images/articleimages/LegalFees_Beg_3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29200"/>
            <a:ext cx="2345753" cy="12625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8134" name="Picture 6" descr="http://www.todayifoundout.com/wp-content/uploads/2010/02/gold-dollar-sig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8889" r="28889" b="6749"/>
          <a:stretch>
            <a:fillRect/>
          </a:stretch>
        </p:blipFill>
        <p:spPr bwMode="auto">
          <a:xfrm>
            <a:off x="6019799" y="1600200"/>
            <a:ext cx="2002481" cy="32766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9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2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2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22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922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922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8080375" cy="9144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dirty="0" smtClean="0"/>
              <a:t>Cost of Accidents… </a:t>
            </a:r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5410200"/>
            <a:ext cx="8305800" cy="990600"/>
          </a:xfrm>
        </p:spPr>
        <p:txBody>
          <a:bodyPr/>
          <a:lstStyle/>
          <a:p>
            <a:pPr marL="0" indent="0" algn="ctr" eaLnBrk="1" hangingPunct="1">
              <a:buFont typeface="Wingdings" pitchFamily="2" charset="2"/>
              <a:buNone/>
            </a:pPr>
            <a:r>
              <a:rPr lang="en-US" sz="2800" b="1" dirty="0" smtClean="0"/>
              <a:t>On average, the indirect costs of accidents exceed the direct costs by a 4:1 ratio</a:t>
            </a:r>
          </a:p>
        </p:txBody>
      </p:sp>
      <p:pic>
        <p:nvPicPr>
          <p:cNvPr id="10251" name="Picture 11" descr="\\PPA-FS1\SYS\GROUP\EHS\WEB\IMAGES\iceburg.gif"/>
          <p:cNvPicPr>
            <a:picLocks noGrp="1" noChangeAspect="1" noChangeArrowheads="1"/>
          </p:cNvPicPr>
          <p:nvPr>
            <p:ph type="clipArt" sz="half" idx="4294967295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89175" y="2354461"/>
            <a:ext cx="4340225" cy="3001587"/>
          </a:xfrm>
        </p:spPr>
      </p:pic>
      <p:sp>
        <p:nvSpPr>
          <p:cNvPr id="10252" name="Rectangle 12"/>
          <p:cNvSpPr>
            <a:spLocks noChangeArrowheads="1"/>
          </p:cNvSpPr>
          <p:nvPr/>
        </p:nvSpPr>
        <p:spPr bwMode="auto">
          <a:xfrm>
            <a:off x="304800" y="1600200"/>
            <a:ext cx="8534400" cy="76944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pitchFamily="34" charset="0"/>
              </a:rPr>
              <a:t>The Iceberg Effect</a:t>
            </a:r>
          </a:p>
        </p:txBody>
      </p:sp>
    </p:spTree>
  </p:cSld>
  <p:clrMapOvr>
    <a:masterClrMapping/>
  </p:clrMapOvr>
  <p:transition spd="med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02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7" presetClass="entr" presetSubtype="1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 build="p" autoUpdateAnimBg="0"/>
      <p:bldP spid="10252" grpId="0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Legal Issues and Liability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As a result of safety violations:</a:t>
            </a:r>
          </a:p>
          <a:p>
            <a:pPr lvl="1" eaLnBrk="1" hangingPunct="1">
              <a:lnSpc>
                <a:spcPct val="90000"/>
              </a:lnSpc>
              <a:spcBef>
                <a:spcPct val="45000"/>
              </a:spcBef>
            </a:pPr>
            <a:r>
              <a:rPr lang="en-US" dirty="0" smtClean="0"/>
              <a:t>You can be named in a lawsuit.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Criminal charges may be filed against you.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You can be cited by an enforcement agency.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You can be fined by an enforcement agency.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/>
              <a:t>Your workplace can be shut down by an enforcement agency.</a:t>
            </a:r>
          </a:p>
        </p:txBody>
      </p:sp>
      <p:pic>
        <p:nvPicPr>
          <p:cNvPr id="39938" name="Picture 2" descr="http://www.mylegaladvance.com/images/lawsuit-cash-advance-gavel-mone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19800" y="1600200"/>
            <a:ext cx="1676400" cy="1159388"/>
          </a:xfrm>
          <a:prstGeom prst="rect">
            <a:avLst/>
          </a:prstGeom>
          <a:noFill/>
        </p:spPr>
      </p:pic>
      <p:pic>
        <p:nvPicPr>
          <p:cNvPr id="39940" name="Picture 4" descr="http://t2.gstatic.com/images?q=tbn:ANd9GcQvVbd7BQVB0KYmPTLF85DotXWVBeqVBlf5637h87bBpsoJujXQ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34200" y="2590800"/>
            <a:ext cx="1533525" cy="1533525"/>
          </a:xfrm>
          <a:prstGeom prst="rect">
            <a:avLst/>
          </a:prstGeom>
          <a:noFill/>
        </p:spPr>
      </p:pic>
      <p:pic>
        <p:nvPicPr>
          <p:cNvPr id="39942" name="Picture 6" descr="http://t3.gstatic.com/images?q=tbn:Sol7y06v1XSrmM:http://i450.photobucket.com/albums/qq225/bctphotos/NJStatePolice.jpg&amp;t=1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0" y="4191000"/>
            <a:ext cx="2190750" cy="2095501"/>
          </a:xfrm>
          <a:prstGeom prst="rect">
            <a:avLst/>
          </a:prstGeom>
          <a:noFill/>
        </p:spPr>
      </p:pic>
      <p:pic>
        <p:nvPicPr>
          <p:cNvPr id="39944" name="Picture 8" descr="http://www.goldcoast.com.au/images/uploadedfiles/editorial/pictures/2010/06/28/UNION_WEB_PHOTO_EE375349_1964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14400" y="4191000"/>
            <a:ext cx="2066925" cy="2133601"/>
          </a:xfrm>
          <a:prstGeom prst="roundRect">
            <a:avLst>
              <a:gd name="adj" fmla="val 9221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9946" name="Picture 10" descr="http://www.sdtimes.com/image.axd?picture=2010%2F11%2Fdo-not-cross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34000" y="4267200"/>
            <a:ext cx="2709930" cy="1924050"/>
          </a:xfrm>
          <a:prstGeom prst="roundRect">
            <a:avLst>
              <a:gd name="adj" fmla="val 1055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med">
    <p:pull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4400" dirty="0" smtClean="0"/>
              <a:t>So how do you protect yourself?</a:t>
            </a:r>
          </a:p>
        </p:txBody>
      </p:sp>
      <p:pic>
        <p:nvPicPr>
          <p:cNvPr id="29698" name="Picture 2" descr="http://www.easyguides.com.au/sitebuilder/store/medium/531/wor003.jpg">
            <a:hlinkClick r:id="rId3" tooltip="Poster - Which Worker Are You?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3389" y="2895600"/>
            <a:ext cx="2685897" cy="3793640"/>
          </a:xfrm>
          <a:prstGeom prst="roundRect">
            <a:avLst>
              <a:gd name="adj" fmla="val 5125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1" y="381000"/>
            <a:ext cx="6781800" cy="838200"/>
          </a:xfrm>
        </p:spPr>
        <p:txBody>
          <a:bodyPr>
            <a:normAutofit/>
          </a:bodyPr>
          <a:lstStyle/>
          <a:p>
            <a:pPr algn="ctr" eaLnBrk="1" hangingPunct="1">
              <a:defRPr/>
            </a:pPr>
            <a:r>
              <a:rPr lang="en-US" sz="3600" dirty="0" smtClean="0"/>
              <a:t>Understanding Accident Causes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419600" y="1828800"/>
            <a:ext cx="4267199" cy="2209800"/>
          </a:xfrm>
        </p:spPr>
        <p:txBody>
          <a:bodyPr/>
          <a:lstStyle/>
          <a:p>
            <a:pPr eaLnBrk="1" hangingPunct="1"/>
            <a:r>
              <a:rPr lang="en-US" sz="2800" b="1" dirty="0" smtClean="0"/>
              <a:t>Accidents are caused by:</a:t>
            </a:r>
          </a:p>
          <a:p>
            <a:pPr lvl="1" eaLnBrk="1" hangingPunct="1">
              <a:spcBef>
                <a:spcPct val="50000"/>
              </a:spcBef>
            </a:pPr>
            <a:r>
              <a:rPr lang="en-US" b="1" dirty="0" smtClean="0"/>
              <a:t>Unsafe conditions</a:t>
            </a:r>
          </a:p>
          <a:p>
            <a:pPr lvl="1" eaLnBrk="1" hangingPunct="1"/>
            <a:r>
              <a:rPr lang="en-US" b="1" dirty="0" smtClean="0"/>
              <a:t>Unsafe acts</a:t>
            </a:r>
          </a:p>
        </p:txBody>
      </p:sp>
      <p:pic>
        <p:nvPicPr>
          <p:cNvPr id="27650" name="Picture 2" descr="http://www.safetyposter.com/product_images/h/ergonomics_safety_poster__49722.jpg"/>
          <p:cNvPicPr>
            <a:picLocks noChangeAspect="1" noChangeArrowheads="1"/>
          </p:cNvPicPr>
          <p:nvPr/>
        </p:nvPicPr>
        <p:blipFill>
          <a:blip r:embed="rId3" cstate="print"/>
          <a:srcRect r="50667"/>
          <a:stretch>
            <a:fillRect/>
          </a:stretch>
        </p:blipFill>
        <p:spPr bwMode="auto">
          <a:xfrm>
            <a:off x="533400" y="1600200"/>
            <a:ext cx="3657600" cy="4769709"/>
          </a:xfrm>
          <a:prstGeom prst="roundRect">
            <a:avLst>
              <a:gd name="adj" fmla="val 5749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7652" name="Picture 4" descr="http://cache-images.pronto.com/thumb2.php?src=http%3A%2F%2Fimages.pronto.com%2Fimages%2Fproduction%2Fproducts%2Ffb%2F43%2Fimag1d7bbfc91ce3fea9372b7a502ce8-1290522290_160x114.jpg&amp;wmax=180&amp;hmax=180&amp;quality=80&amp;bgcol=FFFFFF"/>
          <p:cNvPicPr>
            <a:picLocks noChangeAspect="1" noChangeArrowheads="1"/>
          </p:cNvPicPr>
          <p:nvPr/>
        </p:nvPicPr>
        <p:blipFill>
          <a:blip r:embed="rId4" cstate="print"/>
          <a:srcRect l="6667" t="20000" r="6666" b="20000"/>
          <a:stretch>
            <a:fillRect/>
          </a:stretch>
        </p:blipFill>
        <p:spPr bwMode="auto">
          <a:xfrm>
            <a:off x="4572000" y="3581400"/>
            <a:ext cx="3632200" cy="251460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</p:spTree>
  </p:cSld>
  <p:clrMapOvr>
    <a:masterClrMapping/>
  </p:clrMapOvr>
  <p:transition spd="slow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Accident Causes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sz="3200" b="1" dirty="0" smtClean="0"/>
              <a:t>Unsafe Conditions</a:t>
            </a:r>
          </a:p>
          <a:p>
            <a:pPr lvl="1" eaLnBrk="1" hangingPunct="1"/>
            <a:r>
              <a:rPr lang="en-US" sz="2800" dirty="0" smtClean="0"/>
              <a:t>Easiest to correct</a:t>
            </a:r>
          </a:p>
          <a:p>
            <a:pPr lvl="2"/>
            <a:r>
              <a:rPr lang="en-US" sz="2800" dirty="0" smtClean="0"/>
              <a:t>very cost effective</a:t>
            </a:r>
          </a:p>
          <a:p>
            <a:pPr lvl="1" eaLnBrk="1" hangingPunct="1"/>
            <a:r>
              <a:rPr lang="en-US" sz="2800" dirty="0" smtClean="0"/>
              <a:t>Easiest to prevent</a:t>
            </a:r>
          </a:p>
          <a:p>
            <a:pPr lvl="2" eaLnBrk="1" hangingPunct="1"/>
            <a:r>
              <a:rPr lang="en-US" sz="2800" dirty="0" smtClean="0"/>
              <a:t>Safety audits</a:t>
            </a:r>
          </a:p>
          <a:p>
            <a:pPr lvl="2" eaLnBrk="1" hangingPunct="1"/>
            <a:r>
              <a:rPr lang="en-US" sz="2800" dirty="0" smtClean="0"/>
              <a:t>Safety inspections</a:t>
            </a:r>
          </a:p>
          <a:p>
            <a:pPr lvl="2" eaLnBrk="1" hangingPunct="1"/>
            <a:r>
              <a:rPr lang="en-US" sz="2800" dirty="0" smtClean="0"/>
              <a:t>Maintenance schedules for equipment</a:t>
            </a:r>
          </a:p>
          <a:p>
            <a:pPr lvl="2" eaLnBrk="1" hangingPunct="1"/>
            <a:r>
              <a:rPr lang="en-US" sz="2800" dirty="0" smtClean="0"/>
              <a:t>Encouraging employee reporting</a:t>
            </a:r>
          </a:p>
          <a:p>
            <a:pPr lvl="2" eaLnBrk="1" hangingPunct="1"/>
            <a:r>
              <a:rPr lang="en-US" sz="2800" dirty="0" smtClean="0"/>
              <a:t>Good housekeeping</a:t>
            </a:r>
          </a:p>
        </p:txBody>
      </p:sp>
      <p:pic>
        <p:nvPicPr>
          <p:cNvPr id="25602" name="Picture 2" descr="http://www.nigerialinks.com/Articles/Nworah/transpor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1752600"/>
            <a:ext cx="3963262" cy="2286000"/>
          </a:xfrm>
          <a:prstGeom prst="roundRect">
            <a:avLst>
              <a:gd name="adj" fmla="val 1151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ransition spd="slow">
    <p:pull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89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89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89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389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389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NJSBGA Training Master</Template>
  <TotalTime>947</TotalTime>
  <Words>651</Words>
  <Application>Microsoft Office PowerPoint</Application>
  <PresentationFormat>On-screen Show (4:3)</PresentationFormat>
  <Paragraphs>129</Paragraphs>
  <Slides>19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Equity</vt:lpstr>
      <vt:lpstr>Safety Is Everybody's Business</vt:lpstr>
      <vt:lpstr>Why Worry about Safety? </vt:lpstr>
      <vt:lpstr>Getting hurt is not fun.</vt:lpstr>
      <vt:lpstr>Cost of Accidents</vt:lpstr>
      <vt:lpstr>Cost of Accidents… </vt:lpstr>
      <vt:lpstr>Legal Issues and Liability</vt:lpstr>
      <vt:lpstr>So how do you protect yourself?</vt:lpstr>
      <vt:lpstr>Understanding Accident Causes</vt:lpstr>
      <vt:lpstr>Accident Causes</vt:lpstr>
      <vt:lpstr>Accident Causes</vt:lpstr>
      <vt:lpstr>Safety Cultures</vt:lpstr>
      <vt:lpstr>Establishing Accountability: Performance Evaluations</vt:lpstr>
      <vt:lpstr>Establishing Accountability</vt:lpstr>
      <vt:lpstr>Defining Responsibilities</vt:lpstr>
      <vt:lpstr>Defining Responsibilities</vt:lpstr>
      <vt:lpstr>Defining Responsibilities</vt:lpstr>
      <vt:lpstr>Defining Responsibilities</vt:lpstr>
      <vt:lpstr>Defining Responsibilities</vt:lpstr>
      <vt:lpstr>So what does all this mean?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Dad</dc:creator>
  <cp:lastModifiedBy>Dad</cp:lastModifiedBy>
  <cp:revision>84</cp:revision>
  <cp:lastPrinted>1601-01-01T00:00:00Z</cp:lastPrinted>
  <dcterms:created xsi:type="dcterms:W3CDTF">1601-01-01T00:00:00Z</dcterms:created>
  <dcterms:modified xsi:type="dcterms:W3CDTF">2011-01-19T22:26:10Z</dcterms:modified>
</cp:coreProperties>
</file>