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3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3098F1-9C47-4CAB-B378-E54AD0BF57F0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25DD05-CAA0-4698-AAB0-99E1CD3F9BF1}">
      <dgm:prSet phldrT="[Text]"/>
      <dgm:spPr>
        <a:solidFill>
          <a:srgbClr val="C0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b="1" u="none" dirty="0" smtClean="0">
              <a:solidFill>
                <a:srgbClr val="FFFFFF"/>
              </a:solidFill>
            </a:rPr>
            <a:t>MANAGEMENT COMMITMENT</a:t>
          </a:r>
          <a:endParaRPr lang="en-US" b="1" u="none" dirty="0">
            <a:solidFill>
              <a:srgbClr val="FFFFFF"/>
            </a:solidFill>
          </a:endParaRPr>
        </a:p>
      </dgm:t>
    </dgm:pt>
    <dgm:pt modelId="{B6A0575E-E2B1-4BB1-B7D8-8458FC32BE57}" type="parTrans" cxnId="{C70E853F-5135-4B36-8B89-CEB49A566060}">
      <dgm:prSet/>
      <dgm:spPr/>
      <dgm:t>
        <a:bodyPr/>
        <a:lstStyle/>
        <a:p>
          <a:endParaRPr lang="en-US"/>
        </a:p>
      </dgm:t>
    </dgm:pt>
    <dgm:pt modelId="{5F57D613-FA61-463E-90BE-7CA58F2BFD3F}" type="sibTrans" cxnId="{C70E853F-5135-4B36-8B89-CEB49A566060}">
      <dgm:prSet/>
      <dgm:spPr/>
      <dgm:t>
        <a:bodyPr/>
        <a:lstStyle/>
        <a:p>
          <a:endParaRPr lang="en-US"/>
        </a:p>
      </dgm:t>
    </dgm:pt>
    <dgm:pt modelId="{60C8C054-4A3B-4BCA-848D-4642B39AC517}">
      <dgm:prSet/>
      <dgm:spPr>
        <a:gradFill flip="none" rotWithShape="0">
          <a:gsLst>
            <a:gs pos="0">
              <a:srgbClr val="C00000">
                <a:tint val="66000"/>
                <a:satMod val="160000"/>
              </a:srgbClr>
            </a:gs>
            <a:gs pos="50000">
              <a:srgbClr val="C00000">
                <a:tint val="44500"/>
                <a:satMod val="160000"/>
              </a:srgbClr>
            </a:gs>
            <a:gs pos="100000">
              <a:srgbClr val="C00000">
                <a:tint val="23500"/>
                <a:satMod val="160000"/>
              </a:srgbClr>
            </a:gs>
          </a:gsLst>
          <a:lin ang="0" scaled="1"/>
          <a:tileRect/>
        </a:gra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dirty="0" smtClean="0"/>
            <a:t>Provides motivation and resources. </a:t>
          </a:r>
        </a:p>
      </dgm:t>
    </dgm:pt>
    <dgm:pt modelId="{687ECDCF-AF48-4A2D-AC25-555D62E76B61}" type="parTrans" cxnId="{673C403A-CCD5-454B-9107-45192AC2A0D6}">
      <dgm:prSet/>
      <dgm:spPr/>
      <dgm:t>
        <a:bodyPr/>
        <a:lstStyle/>
        <a:p>
          <a:endParaRPr lang="en-US"/>
        </a:p>
      </dgm:t>
    </dgm:pt>
    <dgm:pt modelId="{868840FB-1176-47AE-81F6-30C8AB257465}" type="sibTrans" cxnId="{673C403A-CCD5-454B-9107-45192AC2A0D6}">
      <dgm:prSet/>
      <dgm:spPr/>
      <dgm:t>
        <a:bodyPr/>
        <a:lstStyle/>
        <a:p>
          <a:endParaRPr lang="en-US"/>
        </a:p>
      </dgm:t>
    </dgm:pt>
    <dgm:pt modelId="{5BFCACB8-D377-4FEC-A119-7F3DC4867079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b="1" u="none" dirty="0" smtClean="0">
              <a:solidFill>
                <a:srgbClr val="FFFFFF"/>
              </a:solidFill>
            </a:rPr>
            <a:t>EMPLOYEE INVOLVEMENT</a:t>
          </a:r>
        </a:p>
      </dgm:t>
    </dgm:pt>
    <dgm:pt modelId="{44F4CF3E-A74F-4F65-8F57-180AAD9C4FCB}" type="parTrans" cxnId="{EC1D6E9A-8B53-4E6F-B344-ED72519F41A2}">
      <dgm:prSet/>
      <dgm:spPr/>
      <dgm:t>
        <a:bodyPr/>
        <a:lstStyle/>
        <a:p>
          <a:endParaRPr lang="en-US"/>
        </a:p>
      </dgm:t>
    </dgm:pt>
    <dgm:pt modelId="{F6515237-5833-47CE-9DDF-086B276149C4}" type="sibTrans" cxnId="{EC1D6E9A-8B53-4E6F-B344-ED72519F41A2}">
      <dgm:prSet/>
      <dgm:spPr/>
      <dgm:t>
        <a:bodyPr/>
        <a:lstStyle/>
        <a:p>
          <a:endParaRPr lang="en-US"/>
        </a:p>
      </dgm:t>
    </dgm:pt>
    <dgm:pt modelId="{F86A9223-9164-47EF-87CA-419BC681B60E}">
      <dgm:prSet/>
      <dgm:spPr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0" scaled="1"/>
          <a:tileRect/>
        </a:gra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dirty="0" smtClean="0"/>
            <a:t>Allows  workers to develop and express  commitment to safety and health.</a:t>
          </a:r>
        </a:p>
      </dgm:t>
    </dgm:pt>
    <dgm:pt modelId="{2AA26C70-9525-4048-87E5-35CD27F33CE9}" type="parTrans" cxnId="{39482816-947D-4A20-9BCF-B31B5A4949E1}">
      <dgm:prSet/>
      <dgm:spPr/>
      <dgm:t>
        <a:bodyPr/>
        <a:lstStyle/>
        <a:p>
          <a:endParaRPr lang="en-US"/>
        </a:p>
      </dgm:t>
    </dgm:pt>
    <dgm:pt modelId="{AD9BF7D0-202E-44B5-ADAA-723F5BCBD171}" type="sibTrans" cxnId="{39482816-947D-4A20-9BCF-B31B5A4949E1}">
      <dgm:prSet/>
      <dgm:spPr/>
      <dgm:t>
        <a:bodyPr/>
        <a:lstStyle/>
        <a:p>
          <a:endParaRPr lang="en-US"/>
        </a:p>
      </dgm:t>
    </dgm:pt>
    <dgm:pt modelId="{6F9ACB87-498D-4C9D-9D49-BAE4C17A16AB}" type="pres">
      <dgm:prSet presAssocID="{073098F1-9C47-4CAB-B378-E54AD0BF57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30ED3C-9236-4C4B-87CE-0F787CC9F0D9}" type="pres">
      <dgm:prSet presAssocID="{8D25DD05-CAA0-4698-AAB0-99E1CD3F9BF1}" presName="linNode" presStyleCnt="0"/>
      <dgm:spPr/>
    </dgm:pt>
    <dgm:pt modelId="{54E91A53-6ABB-40E3-86C6-96E2F9E2EC92}" type="pres">
      <dgm:prSet presAssocID="{8D25DD05-CAA0-4698-AAB0-99E1CD3F9BF1}" presName="parentText" presStyleLbl="node1" presStyleIdx="0" presStyleCnt="2" custLinFactNeighborX="-488" custLinFactNeighborY="145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ED582B-3B19-4B04-BA62-1C753A13F116}" type="pres">
      <dgm:prSet presAssocID="{8D25DD05-CAA0-4698-AAB0-99E1CD3F9BF1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7CE7AD-CD75-42E3-B014-9B4E00AAE16D}" type="pres">
      <dgm:prSet presAssocID="{5F57D613-FA61-463E-90BE-7CA58F2BFD3F}" presName="sp" presStyleCnt="0"/>
      <dgm:spPr/>
    </dgm:pt>
    <dgm:pt modelId="{FF26BEEC-5B0D-4582-862B-31B0579D5721}" type="pres">
      <dgm:prSet presAssocID="{5BFCACB8-D377-4FEC-A119-7F3DC4867079}" presName="linNode" presStyleCnt="0"/>
      <dgm:spPr/>
    </dgm:pt>
    <dgm:pt modelId="{E4E72AEF-DD96-4FFA-A203-A0E3E0ADFFF3}" type="pres">
      <dgm:prSet presAssocID="{5BFCACB8-D377-4FEC-A119-7F3DC4867079}" presName="parentText" presStyleLbl="node1" presStyleIdx="1" presStyleCnt="2" custLinFactNeighborX="244" custLinFactNeighborY="192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499A5-8F87-4285-B2AC-8D765CC581D1}" type="pres">
      <dgm:prSet presAssocID="{5BFCACB8-D377-4FEC-A119-7F3DC4867079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0E853F-5135-4B36-8B89-CEB49A566060}" srcId="{073098F1-9C47-4CAB-B378-E54AD0BF57F0}" destId="{8D25DD05-CAA0-4698-AAB0-99E1CD3F9BF1}" srcOrd="0" destOrd="0" parTransId="{B6A0575E-E2B1-4BB1-B7D8-8458FC32BE57}" sibTransId="{5F57D613-FA61-463E-90BE-7CA58F2BFD3F}"/>
    <dgm:cxn modelId="{673C403A-CCD5-454B-9107-45192AC2A0D6}" srcId="{8D25DD05-CAA0-4698-AAB0-99E1CD3F9BF1}" destId="{60C8C054-4A3B-4BCA-848D-4642B39AC517}" srcOrd="0" destOrd="0" parTransId="{687ECDCF-AF48-4A2D-AC25-555D62E76B61}" sibTransId="{868840FB-1176-47AE-81F6-30C8AB257465}"/>
    <dgm:cxn modelId="{39482816-947D-4A20-9BCF-B31B5A4949E1}" srcId="{5BFCACB8-D377-4FEC-A119-7F3DC4867079}" destId="{F86A9223-9164-47EF-87CA-419BC681B60E}" srcOrd="0" destOrd="0" parTransId="{2AA26C70-9525-4048-87E5-35CD27F33CE9}" sibTransId="{AD9BF7D0-202E-44B5-ADAA-723F5BCBD171}"/>
    <dgm:cxn modelId="{DCFB926E-357E-49FD-8858-0B72050378CF}" type="presOf" srcId="{60C8C054-4A3B-4BCA-848D-4642B39AC517}" destId="{69ED582B-3B19-4B04-BA62-1C753A13F116}" srcOrd="0" destOrd="0" presId="urn:microsoft.com/office/officeart/2005/8/layout/vList5"/>
    <dgm:cxn modelId="{86DE42C7-7303-49B9-8BD7-7B72CF1477C0}" type="presOf" srcId="{8D25DD05-CAA0-4698-AAB0-99E1CD3F9BF1}" destId="{54E91A53-6ABB-40E3-86C6-96E2F9E2EC92}" srcOrd="0" destOrd="0" presId="urn:microsoft.com/office/officeart/2005/8/layout/vList5"/>
    <dgm:cxn modelId="{EC1D6E9A-8B53-4E6F-B344-ED72519F41A2}" srcId="{073098F1-9C47-4CAB-B378-E54AD0BF57F0}" destId="{5BFCACB8-D377-4FEC-A119-7F3DC4867079}" srcOrd="1" destOrd="0" parTransId="{44F4CF3E-A74F-4F65-8F57-180AAD9C4FCB}" sibTransId="{F6515237-5833-47CE-9DDF-086B276149C4}"/>
    <dgm:cxn modelId="{CF50AC42-FA37-4251-BFAF-A4D293C5BE96}" type="presOf" srcId="{F86A9223-9164-47EF-87CA-419BC681B60E}" destId="{D27499A5-8F87-4285-B2AC-8D765CC581D1}" srcOrd="0" destOrd="0" presId="urn:microsoft.com/office/officeart/2005/8/layout/vList5"/>
    <dgm:cxn modelId="{3BE80CFE-A5AB-4D80-AF68-C8E4B7DBB913}" type="presOf" srcId="{5BFCACB8-D377-4FEC-A119-7F3DC4867079}" destId="{E4E72AEF-DD96-4FFA-A203-A0E3E0ADFFF3}" srcOrd="0" destOrd="0" presId="urn:microsoft.com/office/officeart/2005/8/layout/vList5"/>
    <dgm:cxn modelId="{F61B668E-CF2B-4710-B50A-0A9B7349BAC0}" type="presOf" srcId="{073098F1-9C47-4CAB-B378-E54AD0BF57F0}" destId="{6F9ACB87-498D-4C9D-9D49-BAE4C17A16AB}" srcOrd="0" destOrd="0" presId="urn:microsoft.com/office/officeart/2005/8/layout/vList5"/>
    <dgm:cxn modelId="{9805D6C8-1CBB-4F65-9AC8-64A3A834CBC5}" type="presParOf" srcId="{6F9ACB87-498D-4C9D-9D49-BAE4C17A16AB}" destId="{0830ED3C-9236-4C4B-87CE-0F787CC9F0D9}" srcOrd="0" destOrd="0" presId="urn:microsoft.com/office/officeart/2005/8/layout/vList5"/>
    <dgm:cxn modelId="{D2F48B0E-4FF8-4936-AF22-AAA3F41AB853}" type="presParOf" srcId="{0830ED3C-9236-4C4B-87CE-0F787CC9F0D9}" destId="{54E91A53-6ABB-40E3-86C6-96E2F9E2EC92}" srcOrd="0" destOrd="0" presId="urn:microsoft.com/office/officeart/2005/8/layout/vList5"/>
    <dgm:cxn modelId="{2F10E18C-03DA-4244-B975-8ADA34065375}" type="presParOf" srcId="{0830ED3C-9236-4C4B-87CE-0F787CC9F0D9}" destId="{69ED582B-3B19-4B04-BA62-1C753A13F116}" srcOrd="1" destOrd="0" presId="urn:microsoft.com/office/officeart/2005/8/layout/vList5"/>
    <dgm:cxn modelId="{428EA55C-19FD-42F2-A7A4-F4FCFE3F4D69}" type="presParOf" srcId="{6F9ACB87-498D-4C9D-9D49-BAE4C17A16AB}" destId="{067CE7AD-CD75-42E3-B014-9B4E00AAE16D}" srcOrd="1" destOrd="0" presId="urn:microsoft.com/office/officeart/2005/8/layout/vList5"/>
    <dgm:cxn modelId="{02480A81-6247-4008-83D5-D50C2C0C94BF}" type="presParOf" srcId="{6F9ACB87-498D-4C9D-9D49-BAE4C17A16AB}" destId="{FF26BEEC-5B0D-4582-862B-31B0579D5721}" srcOrd="2" destOrd="0" presId="urn:microsoft.com/office/officeart/2005/8/layout/vList5"/>
    <dgm:cxn modelId="{967383A0-1C6E-4479-A940-8C9DB4AD75B5}" type="presParOf" srcId="{FF26BEEC-5B0D-4582-862B-31B0579D5721}" destId="{E4E72AEF-DD96-4FFA-A203-A0E3E0ADFFF3}" srcOrd="0" destOrd="0" presId="urn:microsoft.com/office/officeart/2005/8/layout/vList5"/>
    <dgm:cxn modelId="{1CDD0C68-139D-4ED2-873B-9A8168BEAC49}" type="presParOf" srcId="{FF26BEEC-5B0D-4582-862B-31B0579D5721}" destId="{D27499A5-8F87-4285-B2AC-8D765CC581D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790FEB-A8C4-4D52-9649-6907894CC122}" type="doc">
      <dgm:prSet loTypeId="urn:microsoft.com/office/officeart/2005/8/layout/cycle7" loCatId="cycle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24C0410-9552-45F3-B5E4-4FE754513EE4}">
      <dgm:prSet phldrT="[Text]"/>
      <dgm:spPr>
        <a:xfrm>
          <a:off x="2802256" y="1324"/>
          <a:ext cx="2377436" cy="118871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B3CAF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B3CA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B3CA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b="1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Clearly state a worksite safety and health policy.</a:t>
          </a:r>
          <a:endParaRPr lang="en-US" b="1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5EC788ED-39AD-49F2-83B9-01C183C05B9C}" type="parTrans" cxnId="{256CC0EE-304C-4A75-A3FE-96736884282A}">
      <dgm:prSet/>
      <dgm:spPr/>
      <dgm:t>
        <a:bodyPr/>
        <a:lstStyle/>
        <a:p>
          <a:endParaRPr lang="en-US" b="1">
            <a:solidFill>
              <a:srgbClr val="FFFFFF"/>
            </a:solidFill>
          </a:endParaRPr>
        </a:p>
      </dgm:t>
    </dgm:pt>
    <dgm:pt modelId="{1506BDCA-FE2F-466E-94E0-02EB3660BEBB}" type="sibTrans" cxnId="{256CC0EE-304C-4A75-A3FE-96736884282A}">
      <dgm:prSet/>
      <dgm:spPr>
        <a:xfrm rot="3600000">
          <a:off x="4353107" y="2087498"/>
          <a:ext cx="1238542" cy="416051"/>
        </a:xfrm>
        <a:prstGeom prst="left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70000" prstMaterial="metal">
          <a:bevelT w="88900" h="88900"/>
        </a:sp3d>
      </dgm:spPr>
      <dgm:t>
        <a:bodyPr/>
        <a:lstStyle/>
        <a:p>
          <a:endParaRPr lang="en-US" b="1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0538528A-694F-49A0-9A4F-E7FF9DA15ED5}">
      <dgm:prSet/>
      <dgm:spPr>
        <a:xfrm>
          <a:off x="4765063" y="3401006"/>
          <a:ext cx="2377436" cy="118871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B3CAFF">
                <a:hueOff val="970932"/>
                <a:satOff val="-15463"/>
                <a:lumOff val="-31763"/>
                <a:alphaOff val="0"/>
                <a:shade val="51000"/>
                <a:satMod val="130000"/>
              </a:srgbClr>
            </a:gs>
            <a:gs pos="80000">
              <a:srgbClr val="B3CAFF">
                <a:hueOff val="970932"/>
                <a:satOff val="-15463"/>
                <a:lumOff val="-31763"/>
                <a:alphaOff val="0"/>
                <a:shade val="93000"/>
                <a:satMod val="130000"/>
              </a:srgbClr>
            </a:gs>
            <a:gs pos="100000">
              <a:srgbClr val="B3CAFF">
                <a:hueOff val="970932"/>
                <a:satOff val="-15463"/>
                <a:lumOff val="-3176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b="1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Establish and communicate a clear goal and objective for the safety and health program. </a:t>
          </a:r>
        </a:p>
      </dgm:t>
    </dgm:pt>
    <dgm:pt modelId="{89855602-F332-4BE4-BEF2-509F4B9AE8C5}" type="parTrans" cxnId="{D5B51858-EA64-468F-AC8E-A8AA4F3529BF}">
      <dgm:prSet/>
      <dgm:spPr/>
      <dgm:t>
        <a:bodyPr/>
        <a:lstStyle/>
        <a:p>
          <a:endParaRPr lang="en-US" b="1">
            <a:solidFill>
              <a:srgbClr val="FFFFFF"/>
            </a:solidFill>
          </a:endParaRPr>
        </a:p>
      </dgm:t>
    </dgm:pt>
    <dgm:pt modelId="{FB5BF96A-5061-4C5F-8D88-5A8549CF0C40}" type="sibTrans" cxnId="{D5B51858-EA64-468F-AC8E-A8AA4F3529BF}">
      <dgm:prSet/>
      <dgm:spPr>
        <a:xfrm rot="10800000">
          <a:off x="3371703" y="3787339"/>
          <a:ext cx="1238542" cy="416051"/>
        </a:xfrm>
        <a:prstGeom prst="left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70000" prstMaterial="metal">
          <a:bevelT w="88900" h="88900"/>
        </a:sp3d>
      </dgm:spPr>
      <dgm:t>
        <a:bodyPr/>
        <a:lstStyle/>
        <a:p>
          <a:endParaRPr lang="en-US" b="1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BECA05E9-5E47-44BA-B0E1-9EC636D338BF}">
      <dgm:prSet/>
      <dgm:spPr>
        <a:xfrm>
          <a:off x="839449" y="3401006"/>
          <a:ext cx="2377436" cy="118871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B3CAFF">
                <a:hueOff val="1941865"/>
                <a:satOff val="-30926"/>
                <a:lumOff val="-63527"/>
                <a:alphaOff val="0"/>
                <a:shade val="51000"/>
                <a:satMod val="130000"/>
              </a:srgbClr>
            </a:gs>
            <a:gs pos="80000">
              <a:srgbClr val="B3CAFF">
                <a:hueOff val="1941865"/>
                <a:satOff val="-30926"/>
                <a:lumOff val="-63527"/>
                <a:alphaOff val="0"/>
                <a:shade val="93000"/>
                <a:satMod val="130000"/>
              </a:srgbClr>
            </a:gs>
            <a:gs pos="100000">
              <a:srgbClr val="B3CAFF">
                <a:hueOff val="1941865"/>
                <a:satOff val="-30926"/>
                <a:lumOff val="-6352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b="1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Involve top management in implementing the program.</a:t>
          </a:r>
        </a:p>
      </dgm:t>
    </dgm:pt>
    <dgm:pt modelId="{A66BA073-86A7-4AE7-A4FF-14B0809C687F}" type="parTrans" cxnId="{9E3B6031-CD5D-4D40-865D-4C941FE907CC}">
      <dgm:prSet/>
      <dgm:spPr/>
      <dgm:t>
        <a:bodyPr/>
        <a:lstStyle/>
        <a:p>
          <a:endParaRPr lang="en-US" b="1">
            <a:solidFill>
              <a:srgbClr val="FFFFFF"/>
            </a:solidFill>
          </a:endParaRPr>
        </a:p>
      </dgm:t>
    </dgm:pt>
    <dgm:pt modelId="{46B54930-9C64-4729-AE19-FE94E9CC616D}" type="sibTrans" cxnId="{9E3B6031-CD5D-4D40-865D-4C941FE907CC}">
      <dgm:prSet/>
      <dgm:spPr>
        <a:xfrm rot="18000000">
          <a:off x="2390300" y="2087498"/>
          <a:ext cx="1238542" cy="416051"/>
        </a:xfrm>
        <a:prstGeom prst="left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70000" prstMaterial="metal">
          <a:bevelT w="88900" h="88900"/>
        </a:sp3d>
      </dgm:spPr>
      <dgm:t>
        <a:bodyPr/>
        <a:lstStyle/>
        <a:p>
          <a:endParaRPr lang="en-US" b="1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F79B3E9D-8DC6-45B8-AC8D-4AB7D331CD0B}" type="pres">
      <dgm:prSet presAssocID="{F5790FEB-A8C4-4D52-9649-6907894CC1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310BCC-D09B-40FA-A153-94A284BF3D31}" type="pres">
      <dgm:prSet presAssocID="{D24C0410-9552-45F3-B5E4-4FE754513EE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79AE60-2905-4140-B3C7-70B9621888DC}" type="pres">
      <dgm:prSet presAssocID="{1506BDCA-FE2F-466E-94E0-02EB3660BEBB}" presName="sibTrans" presStyleLbl="sibTrans2D1" presStyleIdx="0" presStyleCnt="3"/>
      <dgm:spPr/>
      <dgm:t>
        <a:bodyPr/>
        <a:lstStyle/>
        <a:p>
          <a:endParaRPr lang="en-US"/>
        </a:p>
      </dgm:t>
    </dgm:pt>
    <dgm:pt modelId="{9903C929-64C3-464A-9BBF-E7CCD333DBB7}" type="pres">
      <dgm:prSet presAssocID="{1506BDCA-FE2F-466E-94E0-02EB3660BEBB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70E00D24-18D8-45FC-B398-126C2CD5202F}" type="pres">
      <dgm:prSet presAssocID="{0538528A-694F-49A0-9A4F-E7FF9DA15ED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52C148-0977-4267-B2A3-84A705526D17}" type="pres">
      <dgm:prSet presAssocID="{FB5BF96A-5061-4C5F-8D88-5A8549CF0C40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90AB28B-543C-497F-B53E-21D33238E68A}" type="pres">
      <dgm:prSet presAssocID="{FB5BF96A-5061-4C5F-8D88-5A8549CF0C40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12EC2D8-3387-4CBC-BDD3-67A2B1A12E80}" type="pres">
      <dgm:prSet presAssocID="{BECA05E9-5E47-44BA-B0E1-9EC636D338B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5D8414-647D-4E60-8D89-6049168246C3}" type="pres">
      <dgm:prSet presAssocID="{46B54930-9C64-4729-AE19-FE94E9CC616D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AE5C406-D7DA-4FEA-863C-45E7CAFCB23C}" type="pres">
      <dgm:prSet presAssocID="{46B54930-9C64-4729-AE19-FE94E9CC616D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8FF9EF52-BD72-4DE7-83F1-40AA07D88FCA}" type="presOf" srcId="{BECA05E9-5E47-44BA-B0E1-9EC636D338BF}" destId="{512EC2D8-3387-4CBC-BDD3-67A2B1A12E80}" srcOrd="0" destOrd="0" presId="urn:microsoft.com/office/officeart/2005/8/layout/cycle7"/>
    <dgm:cxn modelId="{256CC0EE-304C-4A75-A3FE-96736884282A}" srcId="{F5790FEB-A8C4-4D52-9649-6907894CC122}" destId="{D24C0410-9552-45F3-B5E4-4FE754513EE4}" srcOrd="0" destOrd="0" parTransId="{5EC788ED-39AD-49F2-83B9-01C183C05B9C}" sibTransId="{1506BDCA-FE2F-466E-94E0-02EB3660BEBB}"/>
    <dgm:cxn modelId="{9E3B6031-CD5D-4D40-865D-4C941FE907CC}" srcId="{F5790FEB-A8C4-4D52-9649-6907894CC122}" destId="{BECA05E9-5E47-44BA-B0E1-9EC636D338BF}" srcOrd="2" destOrd="0" parTransId="{A66BA073-86A7-4AE7-A4FF-14B0809C687F}" sibTransId="{46B54930-9C64-4729-AE19-FE94E9CC616D}"/>
    <dgm:cxn modelId="{D11D1FB0-25B2-408E-8BCF-129F6EF7BF46}" type="presOf" srcId="{F5790FEB-A8C4-4D52-9649-6907894CC122}" destId="{F79B3E9D-8DC6-45B8-AC8D-4AB7D331CD0B}" srcOrd="0" destOrd="0" presId="urn:microsoft.com/office/officeart/2005/8/layout/cycle7"/>
    <dgm:cxn modelId="{F244A983-9826-4DF0-8F9C-95C33DE84810}" type="presOf" srcId="{1506BDCA-FE2F-466E-94E0-02EB3660BEBB}" destId="{C179AE60-2905-4140-B3C7-70B9621888DC}" srcOrd="0" destOrd="0" presId="urn:microsoft.com/office/officeart/2005/8/layout/cycle7"/>
    <dgm:cxn modelId="{DEB6C937-7219-439E-BC5D-CEE792D6765E}" type="presOf" srcId="{46B54930-9C64-4729-AE19-FE94E9CC616D}" destId="{8AE5C406-D7DA-4FEA-863C-45E7CAFCB23C}" srcOrd="1" destOrd="0" presId="urn:microsoft.com/office/officeart/2005/8/layout/cycle7"/>
    <dgm:cxn modelId="{F9E0A0F7-4CF2-4123-85EB-61A4FE0B9F6D}" type="presOf" srcId="{0538528A-694F-49A0-9A4F-E7FF9DA15ED5}" destId="{70E00D24-18D8-45FC-B398-126C2CD5202F}" srcOrd="0" destOrd="0" presId="urn:microsoft.com/office/officeart/2005/8/layout/cycle7"/>
    <dgm:cxn modelId="{BD0BD63A-5998-4068-AF69-439B9AFA8193}" type="presOf" srcId="{FB5BF96A-5061-4C5F-8D88-5A8549CF0C40}" destId="{D552C148-0977-4267-B2A3-84A705526D17}" srcOrd="0" destOrd="0" presId="urn:microsoft.com/office/officeart/2005/8/layout/cycle7"/>
    <dgm:cxn modelId="{113CAA5C-9969-4358-89F9-36F173A5AE45}" type="presOf" srcId="{46B54930-9C64-4729-AE19-FE94E9CC616D}" destId="{F15D8414-647D-4E60-8D89-6049168246C3}" srcOrd="0" destOrd="0" presId="urn:microsoft.com/office/officeart/2005/8/layout/cycle7"/>
    <dgm:cxn modelId="{246063CD-6582-4130-BFED-A37DBF7571BF}" type="presOf" srcId="{1506BDCA-FE2F-466E-94E0-02EB3660BEBB}" destId="{9903C929-64C3-464A-9BBF-E7CCD333DBB7}" srcOrd="1" destOrd="0" presId="urn:microsoft.com/office/officeart/2005/8/layout/cycle7"/>
    <dgm:cxn modelId="{D5B51858-EA64-468F-AC8E-A8AA4F3529BF}" srcId="{F5790FEB-A8C4-4D52-9649-6907894CC122}" destId="{0538528A-694F-49A0-9A4F-E7FF9DA15ED5}" srcOrd="1" destOrd="0" parTransId="{89855602-F332-4BE4-BEF2-509F4B9AE8C5}" sibTransId="{FB5BF96A-5061-4C5F-8D88-5A8549CF0C40}"/>
    <dgm:cxn modelId="{63A017BA-0382-4910-A2E1-B8F5D246061C}" type="presOf" srcId="{D24C0410-9552-45F3-B5E4-4FE754513EE4}" destId="{D0310BCC-D09B-40FA-A153-94A284BF3D31}" srcOrd="0" destOrd="0" presId="urn:microsoft.com/office/officeart/2005/8/layout/cycle7"/>
    <dgm:cxn modelId="{9C423364-F7A9-4D18-A423-02F9FC38D82D}" type="presOf" srcId="{FB5BF96A-5061-4C5F-8D88-5A8549CF0C40}" destId="{C90AB28B-543C-497F-B53E-21D33238E68A}" srcOrd="1" destOrd="0" presId="urn:microsoft.com/office/officeart/2005/8/layout/cycle7"/>
    <dgm:cxn modelId="{454D2FFE-B064-4FEF-BC93-A291EC5D5A3F}" type="presParOf" srcId="{F79B3E9D-8DC6-45B8-AC8D-4AB7D331CD0B}" destId="{D0310BCC-D09B-40FA-A153-94A284BF3D31}" srcOrd="0" destOrd="0" presId="urn:microsoft.com/office/officeart/2005/8/layout/cycle7"/>
    <dgm:cxn modelId="{ABED3AC7-7142-435B-8608-9C0EA859C772}" type="presParOf" srcId="{F79B3E9D-8DC6-45B8-AC8D-4AB7D331CD0B}" destId="{C179AE60-2905-4140-B3C7-70B9621888DC}" srcOrd="1" destOrd="0" presId="urn:microsoft.com/office/officeart/2005/8/layout/cycle7"/>
    <dgm:cxn modelId="{0C1E8559-D692-4BAC-AB40-BA79266B69DA}" type="presParOf" srcId="{C179AE60-2905-4140-B3C7-70B9621888DC}" destId="{9903C929-64C3-464A-9BBF-E7CCD333DBB7}" srcOrd="0" destOrd="0" presId="urn:microsoft.com/office/officeart/2005/8/layout/cycle7"/>
    <dgm:cxn modelId="{540FD88B-DA00-49B3-902D-8802A4B00795}" type="presParOf" srcId="{F79B3E9D-8DC6-45B8-AC8D-4AB7D331CD0B}" destId="{70E00D24-18D8-45FC-B398-126C2CD5202F}" srcOrd="2" destOrd="0" presId="urn:microsoft.com/office/officeart/2005/8/layout/cycle7"/>
    <dgm:cxn modelId="{D47B2112-B091-44B8-81FC-D4B6DD423237}" type="presParOf" srcId="{F79B3E9D-8DC6-45B8-AC8D-4AB7D331CD0B}" destId="{D552C148-0977-4267-B2A3-84A705526D17}" srcOrd="3" destOrd="0" presId="urn:microsoft.com/office/officeart/2005/8/layout/cycle7"/>
    <dgm:cxn modelId="{9414A03E-679B-4848-B51A-D447D2929C27}" type="presParOf" srcId="{D552C148-0977-4267-B2A3-84A705526D17}" destId="{C90AB28B-543C-497F-B53E-21D33238E68A}" srcOrd="0" destOrd="0" presId="urn:microsoft.com/office/officeart/2005/8/layout/cycle7"/>
    <dgm:cxn modelId="{24AB26AD-91CA-4661-A2E2-B7D2E959B3AC}" type="presParOf" srcId="{F79B3E9D-8DC6-45B8-AC8D-4AB7D331CD0B}" destId="{512EC2D8-3387-4CBC-BDD3-67A2B1A12E80}" srcOrd="4" destOrd="0" presId="urn:microsoft.com/office/officeart/2005/8/layout/cycle7"/>
    <dgm:cxn modelId="{23B46781-CA0A-4ECA-A89A-6A317E0AEF9B}" type="presParOf" srcId="{F79B3E9D-8DC6-45B8-AC8D-4AB7D331CD0B}" destId="{F15D8414-647D-4E60-8D89-6049168246C3}" srcOrd="5" destOrd="0" presId="urn:microsoft.com/office/officeart/2005/8/layout/cycle7"/>
    <dgm:cxn modelId="{9BFEDF00-7C3A-42C2-A2B9-DE81796D9184}" type="presParOf" srcId="{F15D8414-647D-4E60-8D89-6049168246C3}" destId="{8AE5C406-D7DA-4FEA-863C-45E7CAFCB23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859B6E-21AC-42BF-8FDA-098DB4139E01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n-US"/>
        </a:p>
      </dgm:t>
    </dgm:pt>
    <dgm:pt modelId="{4B36F6E4-3746-4BAF-B4E5-0F0AFFC35CAF}">
      <dgm:prSet phldrT="[Text]"/>
      <dgm:spPr>
        <a:solidFill>
          <a:srgbClr val="FF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b="1" dirty="0" smtClean="0">
              <a:solidFill>
                <a:srgbClr val="FFFFFF"/>
              </a:solidFill>
            </a:rPr>
            <a:t>SAFETY &amp; HEALTH</a:t>
          </a:r>
          <a:endParaRPr lang="en-US" b="1" dirty="0">
            <a:solidFill>
              <a:srgbClr val="FFFFFF"/>
            </a:solidFill>
          </a:endParaRPr>
        </a:p>
      </dgm:t>
    </dgm:pt>
    <dgm:pt modelId="{C24BF6F6-6E7B-4124-BBF8-5E1F96391D4C}" type="parTrans" cxnId="{E0FCF82D-02EE-4D1E-8ABF-888743F3C381}">
      <dgm:prSet/>
      <dgm:spPr/>
      <dgm:t>
        <a:bodyPr/>
        <a:lstStyle/>
        <a:p>
          <a:endParaRPr lang="en-US"/>
        </a:p>
      </dgm:t>
    </dgm:pt>
    <dgm:pt modelId="{FE1D65C0-62AA-4D76-8F30-6F7A5E78212C}" type="sibTrans" cxnId="{E0FCF82D-02EE-4D1E-8ABF-888743F3C381}">
      <dgm:prSet/>
      <dgm:spPr/>
      <dgm:t>
        <a:bodyPr/>
        <a:lstStyle/>
        <a:p>
          <a:endParaRPr lang="en-US"/>
        </a:p>
      </dgm:t>
    </dgm:pt>
    <dgm:pt modelId="{55665EA9-6ED4-4528-B15E-ED62596EA2D2}">
      <dgm:prSet phldrT="[Text]"/>
      <dgm:spPr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0" scaled="1"/>
          <a:tileRect/>
        </a:gra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>
            <a:lnSpc>
              <a:spcPct val="150000"/>
            </a:lnSpc>
          </a:pPr>
          <a:r>
            <a:rPr lang="en-US" dirty="0" smtClean="0"/>
            <a:t>Encourage employees to get involved in the program and in decisions that affect their safety and health. </a:t>
          </a:r>
          <a:endParaRPr lang="en-US" dirty="0"/>
        </a:p>
      </dgm:t>
    </dgm:pt>
    <dgm:pt modelId="{23E312AD-23DB-493A-845D-6E88C5C4342B}" type="parTrans" cxnId="{71DC870E-498F-49CB-B212-86D509FC69F9}">
      <dgm:prSet/>
      <dgm:spPr/>
      <dgm:t>
        <a:bodyPr/>
        <a:lstStyle/>
        <a:p>
          <a:endParaRPr lang="en-US"/>
        </a:p>
      </dgm:t>
    </dgm:pt>
    <dgm:pt modelId="{22A0C249-C790-4213-9D28-651C89D81DB6}" type="sibTrans" cxnId="{71DC870E-498F-49CB-B212-86D509FC69F9}">
      <dgm:prSet/>
      <dgm:spPr/>
      <dgm:t>
        <a:bodyPr/>
        <a:lstStyle/>
        <a:p>
          <a:endParaRPr lang="en-US"/>
        </a:p>
      </dgm:t>
    </dgm:pt>
    <dgm:pt modelId="{E0D33820-546D-4E8F-AD06-24868A6D36EE}">
      <dgm:prSet phldrT="[Text]"/>
      <dgm:spPr>
        <a:solidFill>
          <a:srgbClr val="7030A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b="1" dirty="0" smtClean="0">
              <a:solidFill>
                <a:srgbClr val="FFFFFF"/>
              </a:solidFill>
            </a:rPr>
            <a:t>COMMUNICATIONS</a:t>
          </a:r>
          <a:endParaRPr lang="en-US" b="1" dirty="0">
            <a:solidFill>
              <a:srgbClr val="FFFFFF"/>
            </a:solidFill>
          </a:endParaRPr>
        </a:p>
      </dgm:t>
    </dgm:pt>
    <dgm:pt modelId="{429052E9-E57B-4C7E-877F-6814F0D9269D}" type="parTrans" cxnId="{B02DAC09-A05F-47B1-A461-2849B9FE9C0E}">
      <dgm:prSet/>
      <dgm:spPr/>
      <dgm:t>
        <a:bodyPr/>
        <a:lstStyle/>
        <a:p>
          <a:endParaRPr lang="en-US"/>
        </a:p>
      </dgm:t>
    </dgm:pt>
    <dgm:pt modelId="{DFA59E54-5102-4B96-8D90-D4E48A3D86C8}" type="sibTrans" cxnId="{B02DAC09-A05F-47B1-A461-2849B9FE9C0E}">
      <dgm:prSet/>
      <dgm:spPr/>
      <dgm:t>
        <a:bodyPr/>
        <a:lstStyle/>
        <a:p>
          <a:endParaRPr lang="en-US"/>
        </a:p>
      </dgm:t>
    </dgm:pt>
    <dgm:pt modelId="{B1EE0FB8-5844-4B2B-88E2-F3F962D5AC57}">
      <dgm:prSet phldrT="[Text]"/>
      <dgm:spPr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lin ang="0" scaled="1"/>
          <a:tileRect/>
        </a:gra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>
            <a:lnSpc>
              <a:spcPct val="150000"/>
            </a:lnSpc>
          </a:pPr>
          <a:r>
            <a:rPr lang="en-US" dirty="0" smtClean="0"/>
            <a:t>Communicate responsibility for all program aspects.</a:t>
          </a:r>
          <a:endParaRPr lang="en-US" dirty="0"/>
        </a:p>
      </dgm:t>
    </dgm:pt>
    <dgm:pt modelId="{17316099-3322-4701-A9FD-02204B7E2271}" type="parTrans" cxnId="{AB3D9FD6-20C9-41C0-98AE-E7CB2270D5E7}">
      <dgm:prSet/>
      <dgm:spPr/>
      <dgm:t>
        <a:bodyPr/>
        <a:lstStyle/>
        <a:p>
          <a:endParaRPr lang="en-US"/>
        </a:p>
      </dgm:t>
    </dgm:pt>
    <dgm:pt modelId="{F6D29F1F-79E1-49A3-8270-BCC86FEDA615}" type="sibTrans" cxnId="{AB3D9FD6-20C9-41C0-98AE-E7CB2270D5E7}">
      <dgm:prSet/>
      <dgm:spPr/>
      <dgm:t>
        <a:bodyPr/>
        <a:lstStyle/>
        <a:p>
          <a:endParaRPr lang="en-US"/>
        </a:p>
      </dgm:t>
    </dgm:pt>
    <dgm:pt modelId="{F5511EAD-E6E7-4BA3-8547-F40825DD370A}" type="pres">
      <dgm:prSet presAssocID="{42859B6E-21AC-42BF-8FDA-098DB4139E0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D7141CB-09AD-49DA-A646-DEBED9BED640}" type="pres">
      <dgm:prSet presAssocID="{4B36F6E4-3746-4BAF-B4E5-0F0AFFC35CAF}" presName="linNod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50F43CD6-1810-4250-AB22-72CB3969E5BD}" type="pres">
      <dgm:prSet presAssocID="{4B36F6E4-3746-4BAF-B4E5-0F0AFFC35CAF}" presName="parentShp" presStyleLbl="node1" presStyleIdx="0" presStyleCnt="2" custLinFactNeighborX="-260" custLinFactNeighborY="-5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E94A1-305B-425F-8D7E-927B7FBAE33E}" type="pres">
      <dgm:prSet presAssocID="{4B36F6E4-3746-4BAF-B4E5-0F0AFFC35CAF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DD0044-0766-4E77-9D96-BF53A713FFFC}" type="pres">
      <dgm:prSet presAssocID="{FE1D65C0-62AA-4D76-8F30-6F7A5E78212C}" presName="spacing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B990821C-2ADC-4B42-A842-827D48707734}" type="pres">
      <dgm:prSet presAssocID="{E0D33820-546D-4E8F-AD06-24868A6D36EE}" presName="linNod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268C7039-95BA-407C-8218-5A971C4A1F1B}" type="pres">
      <dgm:prSet presAssocID="{E0D33820-546D-4E8F-AD06-24868A6D36EE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1643AE-9E21-4C1F-A08E-AA618FAE3243}" type="pres">
      <dgm:prSet presAssocID="{E0D33820-546D-4E8F-AD06-24868A6D36EE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2DAC09-A05F-47B1-A461-2849B9FE9C0E}" srcId="{42859B6E-21AC-42BF-8FDA-098DB4139E01}" destId="{E0D33820-546D-4E8F-AD06-24868A6D36EE}" srcOrd="1" destOrd="0" parTransId="{429052E9-E57B-4C7E-877F-6814F0D9269D}" sibTransId="{DFA59E54-5102-4B96-8D90-D4E48A3D86C8}"/>
    <dgm:cxn modelId="{078E6A21-40F6-4618-93D9-1D49DCFE0CC6}" type="presOf" srcId="{E0D33820-546D-4E8F-AD06-24868A6D36EE}" destId="{268C7039-95BA-407C-8218-5A971C4A1F1B}" srcOrd="0" destOrd="0" presId="urn:microsoft.com/office/officeart/2005/8/layout/vList6"/>
    <dgm:cxn modelId="{081D6B65-9F6A-45EF-B4D3-6F9A81969C07}" type="presOf" srcId="{B1EE0FB8-5844-4B2B-88E2-F3F962D5AC57}" destId="{351643AE-9E21-4C1F-A08E-AA618FAE3243}" srcOrd="0" destOrd="0" presId="urn:microsoft.com/office/officeart/2005/8/layout/vList6"/>
    <dgm:cxn modelId="{2305A849-D1F3-46BB-A430-AD5608631CF6}" type="presOf" srcId="{42859B6E-21AC-42BF-8FDA-098DB4139E01}" destId="{F5511EAD-E6E7-4BA3-8547-F40825DD370A}" srcOrd="0" destOrd="0" presId="urn:microsoft.com/office/officeart/2005/8/layout/vList6"/>
    <dgm:cxn modelId="{55AA0EC2-4F97-4A59-BFD8-C624689E0565}" type="presOf" srcId="{4B36F6E4-3746-4BAF-B4E5-0F0AFFC35CAF}" destId="{50F43CD6-1810-4250-AB22-72CB3969E5BD}" srcOrd="0" destOrd="0" presId="urn:microsoft.com/office/officeart/2005/8/layout/vList6"/>
    <dgm:cxn modelId="{AB3D9FD6-20C9-41C0-98AE-E7CB2270D5E7}" srcId="{E0D33820-546D-4E8F-AD06-24868A6D36EE}" destId="{B1EE0FB8-5844-4B2B-88E2-F3F962D5AC57}" srcOrd="0" destOrd="0" parTransId="{17316099-3322-4701-A9FD-02204B7E2271}" sibTransId="{F6D29F1F-79E1-49A3-8270-BCC86FEDA615}"/>
    <dgm:cxn modelId="{D650A6DC-97EB-4437-835A-8CDEA09618A5}" type="presOf" srcId="{55665EA9-6ED4-4528-B15E-ED62596EA2D2}" destId="{2DCE94A1-305B-425F-8D7E-927B7FBAE33E}" srcOrd="0" destOrd="0" presId="urn:microsoft.com/office/officeart/2005/8/layout/vList6"/>
    <dgm:cxn modelId="{E0FCF82D-02EE-4D1E-8ABF-888743F3C381}" srcId="{42859B6E-21AC-42BF-8FDA-098DB4139E01}" destId="{4B36F6E4-3746-4BAF-B4E5-0F0AFFC35CAF}" srcOrd="0" destOrd="0" parTransId="{C24BF6F6-6E7B-4124-BBF8-5E1F96391D4C}" sibTransId="{FE1D65C0-62AA-4D76-8F30-6F7A5E78212C}"/>
    <dgm:cxn modelId="{71DC870E-498F-49CB-B212-86D509FC69F9}" srcId="{4B36F6E4-3746-4BAF-B4E5-0F0AFFC35CAF}" destId="{55665EA9-6ED4-4528-B15E-ED62596EA2D2}" srcOrd="0" destOrd="0" parTransId="{23E312AD-23DB-493A-845D-6E88C5C4342B}" sibTransId="{22A0C249-C790-4213-9D28-651C89D81DB6}"/>
    <dgm:cxn modelId="{2D0AC347-317F-4F75-A9A4-B0601046ADC9}" type="presParOf" srcId="{F5511EAD-E6E7-4BA3-8547-F40825DD370A}" destId="{BD7141CB-09AD-49DA-A646-DEBED9BED640}" srcOrd="0" destOrd="0" presId="urn:microsoft.com/office/officeart/2005/8/layout/vList6"/>
    <dgm:cxn modelId="{7EEB836A-75F5-46F8-94C1-D9AAAE84E5EC}" type="presParOf" srcId="{BD7141CB-09AD-49DA-A646-DEBED9BED640}" destId="{50F43CD6-1810-4250-AB22-72CB3969E5BD}" srcOrd="0" destOrd="0" presId="urn:microsoft.com/office/officeart/2005/8/layout/vList6"/>
    <dgm:cxn modelId="{4EE9E9C0-616F-4627-9A9E-7A9BD7BE238A}" type="presParOf" srcId="{BD7141CB-09AD-49DA-A646-DEBED9BED640}" destId="{2DCE94A1-305B-425F-8D7E-927B7FBAE33E}" srcOrd="1" destOrd="0" presId="urn:microsoft.com/office/officeart/2005/8/layout/vList6"/>
    <dgm:cxn modelId="{5AFA4EA3-65C0-4240-901F-EB083212BCAC}" type="presParOf" srcId="{F5511EAD-E6E7-4BA3-8547-F40825DD370A}" destId="{FFDD0044-0766-4E77-9D96-BF53A713FFFC}" srcOrd="1" destOrd="0" presId="urn:microsoft.com/office/officeart/2005/8/layout/vList6"/>
    <dgm:cxn modelId="{AA9E2DB7-5C06-4B0F-8BCB-06B06F34B66D}" type="presParOf" srcId="{F5511EAD-E6E7-4BA3-8547-F40825DD370A}" destId="{B990821C-2ADC-4B42-A842-827D48707734}" srcOrd="2" destOrd="0" presId="urn:microsoft.com/office/officeart/2005/8/layout/vList6"/>
    <dgm:cxn modelId="{B6655F15-91A9-4DD9-B0D5-B2C3B503FFA5}" type="presParOf" srcId="{B990821C-2ADC-4B42-A842-827D48707734}" destId="{268C7039-95BA-407C-8218-5A971C4A1F1B}" srcOrd="0" destOrd="0" presId="urn:microsoft.com/office/officeart/2005/8/layout/vList6"/>
    <dgm:cxn modelId="{E76E41F1-B982-4199-AF92-14E7D39CEC14}" type="presParOf" srcId="{B990821C-2ADC-4B42-A842-827D48707734}" destId="{351643AE-9E21-4C1F-A08E-AA618FAE324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D016A4-9484-44D8-B749-CDF62AEF0FBE}" type="doc">
      <dgm:prSet loTypeId="urn:microsoft.com/office/officeart/2005/8/layout/cycle5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C20DF9-8F87-4E65-B23F-51F7C16062E7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600" b="1" dirty="0" smtClean="0">
              <a:solidFill>
                <a:srgbClr val="FFFFFF"/>
              </a:solidFill>
              <a:latin typeface="Arial Black" pitchFamily="34" charset="0"/>
            </a:rPr>
            <a:t>Start by determining that a hazard or potential hazard exists.</a:t>
          </a:r>
          <a:endParaRPr lang="en-US" sz="1600" b="1" dirty="0">
            <a:solidFill>
              <a:srgbClr val="FFFFFF"/>
            </a:solidFill>
            <a:latin typeface="Arial Black" pitchFamily="34" charset="0"/>
          </a:endParaRPr>
        </a:p>
      </dgm:t>
    </dgm:pt>
    <dgm:pt modelId="{CDA4C35C-8502-41C0-8068-80C3758C7AC1}" type="parTrans" cxnId="{12BA73B2-F711-44BB-82EE-754CEA4150C8}">
      <dgm:prSet/>
      <dgm:spPr/>
      <dgm:t>
        <a:bodyPr/>
        <a:lstStyle/>
        <a:p>
          <a:endParaRPr lang="en-US" sz="1600" b="1">
            <a:solidFill>
              <a:srgbClr val="FFFFFF"/>
            </a:solidFill>
            <a:latin typeface="Arial Black" pitchFamily="34" charset="0"/>
          </a:endParaRPr>
        </a:p>
      </dgm:t>
    </dgm:pt>
    <dgm:pt modelId="{9A4A0AD1-B583-4B27-AB90-EA65EE4C9B6D}" type="sibTrans" cxnId="{12BA73B2-F711-44BB-82EE-754CEA4150C8}">
      <dgm:prSet/>
      <dgm:spPr>
        <a:ln w="76200">
          <a:solidFill>
            <a:srgbClr val="FF0000"/>
          </a:solidFill>
        </a:ln>
      </dgm:spPr>
      <dgm:t>
        <a:bodyPr/>
        <a:lstStyle/>
        <a:p>
          <a:endParaRPr lang="en-US" sz="1600" b="1">
            <a:solidFill>
              <a:srgbClr val="FFFFFF"/>
            </a:solidFill>
            <a:latin typeface="Arial Black" pitchFamily="34" charset="0"/>
          </a:endParaRPr>
        </a:p>
      </dgm:t>
    </dgm:pt>
    <dgm:pt modelId="{7FDFA655-5F1F-4386-A720-2452DED13BDE}">
      <dgm:prSet custT="1"/>
      <dgm:spPr>
        <a:solidFill>
          <a:srgbClr val="7030A0"/>
        </a:solidFill>
      </dgm:spPr>
      <dgm:t>
        <a:bodyPr/>
        <a:lstStyle/>
        <a:p>
          <a:r>
            <a:rPr lang="en-US" sz="1600" b="1" dirty="0" smtClean="0">
              <a:solidFill>
                <a:srgbClr val="FFFFFF"/>
              </a:solidFill>
              <a:latin typeface="Arial Black" pitchFamily="34" charset="0"/>
            </a:rPr>
            <a:t>Where feasible, prevent hazards by effective design of job or job site. </a:t>
          </a:r>
        </a:p>
      </dgm:t>
    </dgm:pt>
    <dgm:pt modelId="{F21B2769-50CA-4261-BFCA-6081360816F3}" type="parTrans" cxnId="{57B6D9A9-DEF7-4A22-B427-F37449CF0149}">
      <dgm:prSet/>
      <dgm:spPr/>
      <dgm:t>
        <a:bodyPr/>
        <a:lstStyle/>
        <a:p>
          <a:endParaRPr lang="en-US" sz="1600" b="1">
            <a:solidFill>
              <a:srgbClr val="FFFFFF"/>
            </a:solidFill>
            <a:latin typeface="Arial Black" pitchFamily="34" charset="0"/>
          </a:endParaRPr>
        </a:p>
      </dgm:t>
    </dgm:pt>
    <dgm:pt modelId="{FA62EBB7-0869-4597-B06F-58D963BC47E8}" type="sibTrans" cxnId="{57B6D9A9-DEF7-4A22-B427-F37449CF0149}">
      <dgm:prSet/>
      <dgm:spPr>
        <a:ln w="76200">
          <a:solidFill>
            <a:srgbClr val="FF0000"/>
          </a:solidFill>
        </a:ln>
      </dgm:spPr>
      <dgm:t>
        <a:bodyPr/>
        <a:lstStyle/>
        <a:p>
          <a:endParaRPr lang="en-US" sz="1600" b="1">
            <a:solidFill>
              <a:srgbClr val="FFFFFF"/>
            </a:solidFill>
            <a:latin typeface="Arial Black" pitchFamily="34" charset="0"/>
          </a:endParaRPr>
        </a:p>
      </dgm:t>
    </dgm:pt>
    <dgm:pt modelId="{66B90415-8563-4394-A6D7-09C50101886F}">
      <dgm:prSet custT="1"/>
      <dgm:spPr>
        <a:solidFill>
          <a:srgbClr val="00B050"/>
        </a:solidFill>
      </dgm:spPr>
      <dgm:t>
        <a:bodyPr/>
        <a:lstStyle/>
        <a:p>
          <a:r>
            <a:rPr lang="en-US" sz="1600" b="1" dirty="0" smtClean="0">
              <a:solidFill>
                <a:srgbClr val="FFFFFF"/>
              </a:solidFill>
              <a:latin typeface="Arial Black" pitchFamily="34" charset="0"/>
            </a:rPr>
            <a:t>If the hazard cannot be eliminated, use hazard controls.</a:t>
          </a:r>
        </a:p>
      </dgm:t>
    </dgm:pt>
    <dgm:pt modelId="{F263A026-14AC-4914-AC65-E2D7EA763F61}" type="parTrans" cxnId="{BFEACDA8-EADD-486B-9D17-CC2ECFE56254}">
      <dgm:prSet/>
      <dgm:spPr/>
      <dgm:t>
        <a:bodyPr/>
        <a:lstStyle/>
        <a:p>
          <a:endParaRPr lang="en-US" sz="1600" b="1">
            <a:solidFill>
              <a:srgbClr val="FFFFFF"/>
            </a:solidFill>
            <a:latin typeface="Arial Black" pitchFamily="34" charset="0"/>
          </a:endParaRPr>
        </a:p>
      </dgm:t>
    </dgm:pt>
    <dgm:pt modelId="{0A6E1045-7509-4385-B4BC-0B724F0D469D}" type="sibTrans" cxnId="{BFEACDA8-EADD-486B-9D17-CC2ECFE56254}">
      <dgm:prSet/>
      <dgm:spPr>
        <a:ln w="76200">
          <a:solidFill>
            <a:srgbClr val="FF0000"/>
          </a:solidFill>
        </a:ln>
      </dgm:spPr>
      <dgm:t>
        <a:bodyPr/>
        <a:lstStyle/>
        <a:p>
          <a:endParaRPr lang="en-US" sz="1600" b="1">
            <a:solidFill>
              <a:srgbClr val="FFFFFF"/>
            </a:solidFill>
            <a:latin typeface="Arial Black" pitchFamily="34" charset="0"/>
          </a:endParaRPr>
        </a:p>
      </dgm:t>
    </dgm:pt>
    <dgm:pt modelId="{A8C0B679-B9D2-44AD-9C53-7F3675BDF49A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1600" b="1" dirty="0" smtClean="0">
              <a:solidFill>
                <a:srgbClr val="FFFFFF"/>
              </a:solidFill>
              <a:latin typeface="Arial Black" pitchFamily="34" charset="0"/>
            </a:rPr>
            <a:t>Eliminate or control hazards in a timely manner. </a:t>
          </a:r>
          <a:endParaRPr lang="en-US" sz="1600" b="1" dirty="0">
            <a:solidFill>
              <a:srgbClr val="FFFFFF"/>
            </a:solidFill>
            <a:latin typeface="Arial Black" pitchFamily="34" charset="0"/>
          </a:endParaRPr>
        </a:p>
      </dgm:t>
    </dgm:pt>
    <dgm:pt modelId="{E27BF487-6E07-4CDE-A125-7F35F4884F0A}" type="parTrans" cxnId="{76C06576-D0F5-4543-BF4E-E65025D3C766}">
      <dgm:prSet/>
      <dgm:spPr/>
      <dgm:t>
        <a:bodyPr/>
        <a:lstStyle/>
        <a:p>
          <a:endParaRPr lang="en-US" sz="1600" b="1">
            <a:solidFill>
              <a:srgbClr val="FFFFFF"/>
            </a:solidFill>
            <a:latin typeface="Arial Black" pitchFamily="34" charset="0"/>
          </a:endParaRPr>
        </a:p>
      </dgm:t>
    </dgm:pt>
    <dgm:pt modelId="{4849F44A-C345-4C0C-920C-D24EEEAF7438}" type="sibTrans" cxnId="{76C06576-D0F5-4543-BF4E-E65025D3C766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solidFill>
          <a:srgbClr val="FF0000"/>
        </a:solidFill>
        <a:ln w="76200">
          <a:solidFill>
            <a:srgbClr val="FF0000"/>
          </a:solidFill>
        </a:ln>
      </dgm:spPr>
      <dgm:t>
        <a:bodyPr/>
        <a:lstStyle/>
        <a:p>
          <a:endParaRPr lang="en-US" sz="1600" b="1">
            <a:solidFill>
              <a:srgbClr val="FFFFFF"/>
            </a:solidFill>
            <a:latin typeface="Arial Black" pitchFamily="34" charset="0"/>
          </a:endParaRPr>
        </a:p>
      </dgm:t>
    </dgm:pt>
    <dgm:pt modelId="{498A9986-B832-4A1C-A6E1-EBEC2F8D57A0}" type="pres">
      <dgm:prSet presAssocID="{92D016A4-9484-44D8-B749-CDF62AEF0FB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B650DF-7B6A-4D3E-8211-07C3C399C86A}" type="pres">
      <dgm:prSet presAssocID="{B2C20DF9-8F87-4E65-B23F-51F7C16062E7}" presName="node" presStyleLbl="node1" presStyleIdx="0" presStyleCnt="4" custScaleX="156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58F66-D514-46E3-B339-6B58C9D24BF6}" type="pres">
      <dgm:prSet presAssocID="{B2C20DF9-8F87-4E65-B23F-51F7C16062E7}" presName="spNode" presStyleCnt="0"/>
      <dgm:spPr/>
    </dgm:pt>
    <dgm:pt modelId="{4FBF78FB-3CEC-4B82-9846-F67C94F5FF62}" type="pres">
      <dgm:prSet presAssocID="{9A4A0AD1-B583-4B27-AB90-EA65EE4C9B6D}" presName="sibTrans" presStyleLbl="sibTrans1D1" presStyleIdx="0" presStyleCnt="4"/>
      <dgm:spPr/>
      <dgm:t>
        <a:bodyPr/>
        <a:lstStyle/>
        <a:p>
          <a:endParaRPr lang="en-US"/>
        </a:p>
      </dgm:t>
    </dgm:pt>
    <dgm:pt modelId="{491B06E0-6F65-4EEE-B08C-932E723E7733}" type="pres">
      <dgm:prSet presAssocID="{7FDFA655-5F1F-4386-A720-2452DED13BDE}" presName="node" presStyleLbl="node1" presStyleIdx="1" presStyleCnt="4" custScaleX="1690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2784CB-C14C-4A60-B2C7-6ADF6E4864D1}" type="pres">
      <dgm:prSet presAssocID="{7FDFA655-5F1F-4386-A720-2452DED13BDE}" presName="spNode" presStyleCnt="0"/>
      <dgm:spPr/>
    </dgm:pt>
    <dgm:pt modelId="{701F4F97-BCE0-4CCA-A0C9-347E0E9EBC61}" type="pres">
      <dgm:prSet presAssocID="{FA62EBB7-0869-4597-B06F-58D963BC47E8}" presName="sibTrans" presStyleLbl="sibTrans1D1" presStyleIdx="1" presStyleCnt="4"/>
      <dgm:spPr/>
      <dgm:t>
        <a:bodyPr/>
        <a:lstStyle/>
        <a:p>
          <a:endParaRPr lang="en-US"/>
        </a:p>
      </dgm:t>
    </dgm:pt>
    <dgm:pt modelId="{99D96EE7-79FF-4713-8CBC-D31ADD50BFF3}" type="pres">
      <dgm:prSet presAssocID="{66B90415-8563-4394-A6D7-09C50101886F}" presName="node" presStyleLbl="node1" presStyleIdx="2" presStyleCnt="4" custScaleX="1745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32C6C2-B559-4EB1-8581-D9E8339903BD}" type="pres">
      <dgm:prSet presAssocID="{66B90415-8563-4394-A6D7-09C50101886F}" presName="spNode" presStyleCnt="0"/>
      <dgm:spPr/>
    </dgm:pt>
    <dgm:pt modelId="{4ACC35D6-486E-4AC1-AB81-03353A9D53B6}" type="pres">
      <dgm:prSet presAssocID="{0A6E1045-7509-4385-B4BC-0B724F0D469D}" presName="sibTrans" presStyleLbl="sibTrans1D1" presStyleIdx="2" presStyleCnt="4"/>
      <dgm:spPr/>
      <dgm:t>
        <a:bodyPr/>
        <a:lstStyle/>
        <a:p>
          <a:endParaRPr lang="en-US"/>
        </a:p>
      </dgm:t>
    </dgm:pt>
    <dgm:pt modelId="{DE02A111-94FC-46AC-8D3D-4C4A565FC547}" type="pres">
      <dgm:prSet presAssocID="{A8C0B679-B9D2-44AD-9C53-7F3675BDF49A}" presName="node" presStyleLbl="node1" presStyleIdx="3" presStyleCnt="4" custScaleX="1630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5783EC-18C0-4D00-84B8-1D471B2D2829}" type="pres">
      <dgm:prSet presAssocID="{A8C0B679-B9D2-44AD-9C53-7F3675BDF49A}" presName="spNode" presStyleCnt="0"/>
      <dgm:spPr/>
    </dgm:pt>
    <dgm:pt modelId="{9B6B32B1-B710-4BD6-A74E-412D9B11723B}" type="pres">
      <dgm:prSet presAssocID="{4849F44A-C345-4C0C-920C-D24EEEAF7438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709A509D-1747-4911-9520-76B3B3077291}" type="presOf" srcId="{92D016A4-9484-44D8-B749-CDF62AEF0FBE}" destId="{498A9986-B832-4A1C-A6E1-EBEC2F8D57A0}" srcOrd="0" destOrd="0" presId="urn:microsoft.com/office/officeart/2005/8/layout/cycle5"/>
    <dgm:cxn modelId="{57B6D9A9-DEF7-4A22-B427-F37449CF0149}" srcId="{92D016A4-9484-44D8-B749-CDF62AEF0FBE}" destId="{7FDFA655-5F1F-4386-A720-2452DED13BDE}" srcOrd="1" destOrd="0" parTransId="{F21B2769-50CA-4261-BFCA-6081360816F3}" sibTransId="{FA62EBB7-0869-4597-B06F-58D963BC47E8}"/>
    <dgm:cxn modelId="{F85D8FD1-FBDA-42CD-8AFD-7CCCE8D0F86A}" type="presOf" srcId="{9A4A0AD1-B583-4B27-AB90-EA65EE4C9B6D}" destId="{4FBF78FB-3CEC-4B82-9846-F67C94F5FF62}" srcOrd="0" destOrd="0" presId="urn:microsoft.com/office/officeart/2005/8/layout/cycle5"/>
    <dgm:cxn modelId="{3717BF15-84A6-43F9-8E62-937E03CA0408}" type="presOf" srcId="{0A6E1045-7509-4385-B4BC-0B724F0D469D}" destId="{4ACC35D6-486E-4AC1-AB81-03353A9D53B6}" srcOrd="0" destOrd="0" presId="urn:microsoft.com/office/officeart/2005/8/layout/cycle5"/>
    <dgm:cxn modelId="{2AB115BB-55CE-456E-A172-F3F66104C4C9}" type="presOf" srcId="{A8C0B679-B9D2-44AD-9C53-7F3675BDF49A}" destId="{DE02A111-94FC-46AC-8D3D-4C4A565FC547}" srcOrd="0" destOrd="0" presId="urn:microsoft.com/office/officeart/2005/8/layout/cycle5"/>
    <dgm:cxn modelId="{BFB4635B-1F59-4E31-B34A-D2A0B14BC72A}" type="presOf" srcId="{7FDFA655-5F1F-4386-A720-2452DED13BDE}" destId="{491B06E0-6F65-4EEE-B08C-932E723E7733}" srcOrd="0" destOrd="0" presId="urn:microsoft.com/office/officeart/2005/8/layout/cycle5"/>
    <dgm:cxn modelId="{199C3F5B-52CC-47EC-B470-EE0F8AFD5E51}" type="presOf" srcId="{FA62EBB7-0869-4597-B06F-58D963BC47E8}" destId="{701F4F97-BCE0-4CCA-A0C9-347E0E9EBC61}" srcOrd="0" destOrd="0" presId="urn:microsoft.com/office/officeart/2005/8/layout/cycle5"/>
    <dgm:cxn modelId="{5D6A26A1-5ACC-4BC0-9407-F58A90A4FFAB}" type="presOf" srcId="{B2C20DF9-8F87-4E65-B23F-51F7C16062E7}" destId="{D9B650DF-7B6A-4D3E-8211-07C3C399C86A}" srcOrd="0" destOrd="0" presId="urn:microsoft.com/office/officeart/2005/8/layout/cycle5"/>
    <dgm:cxn modelId="{12BA73B2-F711-44BB-82EE-754CEA4150C8}" srcId="{92D016A4-9484-44D8-B749-CDF62AEF0FBE}" destId="{B2C20DF9-8F87-4E65-B23F-51F7C16062E7}" srcOrd="0" destOrd="0" parTransId="{CDA4C35C-8502-41C0-8068-80C3758C7AC1}" sibTransId="{9A4A0AD1-B583-4B27-AB90-EA65EE4C9B6D}"/>
    <dgm:cxn modelId="{D9B85418-DCB6-455D-B80B-BA369CF03E5A}" type="presOf" srcId="{66B90415-8563-4394-A6D7-09C50101886F}" destId="{99D96EE7-79FF-4713-8CBC-D31ADD50BFF3}" srcOrd="0" destOrd="0" presId="urn:microsoft.com/office/officeart/2005/8/layout/cycle5"/>
    <dgm:cxn modelId="{72E1D040-30B1-4C3B-B72A-65C60AAE7D63}" type="presOf" srcId="{4849F44A-C345-4C0C-920C-D24EEEAF7438}" destId="{9B6B32B1-B710-4BD6-A74E-412D9B11723B}" srcOrd="0" destOrd="0" presId="urn:microsoft.com/office/officeart/2005/8/layout/cycle5"/>
    <dgm:cxn modelId="{BFEACDA8-EADD-486B-9D17-CC2ECFE56254}" srcId="{92D016A4-9484-44D8-B749-CDF62AEF0FBE}" destId="{66B90415-8563-4394-A6D7-09C50101886F}" srcOrd="2" destOrd="0" parTransId="{F263A026-14AC-4914-AC65-E2D7EA763F61}" sibTransId="{0A6E1045-7509-4385-B4BC-0B724F0D469D}"/>
    <dgm:cxn modelId="{76C06576-D0F5-4543-BF4E-E65025D3C766}" srcId="{92D016A4-9484-44D8-B749-CDF62AEF0FBE}" destId="{A8C0B679-B9D2-44AD-9C53-7F3675BDF49A}" srcOrd="3" destOrd="0" parTransId="{E27BF487-6E07-4CDE-A125-7F35F4884F0A}" sibTransId="{4849F44A-C345-4C0C-920C-D24EEEAF7438}"/>
    <dgm:cxn modelId="{D316C243-7169-403E-9C79-4A7DC9257316}" type="presParOf" srcId="{498A9986-B832-4A1C-A6E1-EBEC2F8D57A0}" destId="{D9B650DF-7B6A-4D3E-8211-07C3C399C86A}" srcOrd="0" destOrd="0" presId="urn:microsoft.com/office/officeart/2005/8/layout/cycle5"/>
    <dgm:cxn modelId="{2667EE54-6E0A-4CBD-BC27-FA2CEF326299}" type="presParOf" srcId="{498A9986-B832-4A1C-A6E1-EBEC2F8D57A0}" destId="{F3358F66-D514-46E3-B339-6B58C9D24BF6}" srcOrd="1" destOrd="0" presId="urn:microsoft.com/office/officeart/2005/8/layout/cycle5"/>
    <dgm:cxn modelId="{04B79CF3-7C67-4682-B7CB-5DCDCBDCB887}" type="presParOf" srcId="{498A9986-B832-4A1C-A6E1-EBEC2F8D57A0}" destId="{4FBF78FB-3CEC-4B82-9846-F67C94F5FF62}" srcOrd="2" destOrd="0" presId="urn:microsoft.com/office/officeart/2005/8/layout/cycle5"/>
    <dgm:cxn modelId="{3270CB1A-FEA1-4D88-9182-51E047F2A5C2}" type="presParOf" srcId="{498A9986-B832-4A1C-A6E1-EBEC2F8D57A0}" destId="{491B06E0-6F65-4EEE-B08C-932E723E7733}" srcOrd="3" destOrd="0" presId="urn:microsoft.com/office/officeart/2005/8/layout/cycle5"/>
    <dgm:cxn modelId="{8FD7E53D-6C19-4E82-BEA7-06CF2A1941D5}" type="presParOf" srcId="{498A9986-B832-4A1C-A6E1-EBEC2F8D57A0}" destId="{AC2784CB-C14C-4A60-B2C7-6ADF6E4864D1}" srcOrd="4" destOrd="0" presId="urn:microsoft.com/office/officeart/2005/8/layout/cycle5"/>
    <dgm:cxn modelId="{EC03EB38-C31D-4FE3-B66A-DAD0A2985B48}" type="presParOf" srcId="{498A9986-B832-4A1C-A6E1-EBEC2F8D57A0}" destId="{701F4F97-BCE0-4CCA-A0C9-347E0E9EBC61}" srcOrd="5" destOrd="0" presId="urn:microsoft.com/office/officeart/2005/8/layout/cycle5"/>
    <dgm:cxn modelId="{F8953DA8-A0E4-4EFA-84B5-2E507441CDD2}" type="presParOf" srcId="{498A9986-B832-4A1C-A6E1-EBEC2F8D57A0}" destId="{99D96EE7-79FF-4713-8CBC-D31ADD50BFF3}" srcOrd="6" destOrd="0" presId="urn:microsoft.com/office/officeart/2005/8/layout/cycle5"/>
    <dgm:cxn modelId="{CEB1D98A-46AE-4C0B-9946-29DCF7F0EEC4}" type="presParOf" srcId="{498A9986-B832-4A1C-A6E1-EBEC2F8D57A0}" destId="{7F32C6C2-B559-4EB1-8581-D9E8339903BD}" srcOrd="7" destOrd="0" presId="urn:microsoft.com/office/officeart/2005/8/layout/cycle5"/>
    <dgm:cxn modelId="{7118AD4C-9C5A-4EAD-ACBE-7A4F8F2FA5EB}" type="presParOf" srcId="{498A9986-B832-4A1C-A6E1-EBEC2F8D57A0}" destId="{4ACC35D6-486E-4AC1-AB81-03353A9D53B6}" srcOrd="8" destOrd="0" presId="urn:microsoft.com/office/officeart/2005/8/layout/cycle5"/>
    <dgm:cxn modelId="{7B6F1754-8F97-45DD-9482-62E6834C9057}" type="presParOf" srcId="{498A9986-B832-4A1C-A6E1-EBEC2F8D57A0}" destId="{DE02A111-94FC-46AC-8D3D-4C4A565FC547}" srcOrd="9" destOrd="0" presId="urn:microsoft.com/office/officeart/2005/8/layout/cycle5"/>
    <dgm:cxn modelId="{A53E6D39-FD77-4C8B-8829-686A16F36BA7}" type="presParOf" srcId="{498A9986-B832-4A1C-A6E1-EBEC2F8D57A0}" destId="{5C5783EC-18C0-4D00-84B8-1D471B2D2829}" srcOrd="10" destOrd="0" presId="urn:microsoft.com/office/officeart/2005/8/layout/cycle5"/>
    <dgm:cxn modelId="{781632A8-185B-44D2-B380-985C41C20A89}" type="presParOf" srcId="{498A9986-B832-4A1C-A6E1-EBEC2F8D57A0}" destId="{9B6B32B1-B710-4BD6-A74E-412D9B11723B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C347CB-3A2C-4525-A4FC-E1FD3ED4B22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A1AEC2-CEA9-4445-AF18-3E0933004939}">
      <dgm:prSet phldrT="[Text]"/>
      <dgm:spPr>
        <a:solidFill>
          <a:srgbClr val="FF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n-US" b="1" cap="none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rPr>
            <a:t>HAZARD RECOGNITION</a:t>
          </a:r>
          <a:endParaRPr lang="en-US" b="1" cap="none" spc="50" dirty="0">
            <a:ln w="11430"/>
            <a:solidFill>
              <a:srgbClr val="C0000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Arial Black" pitchFamily="34" charset="0"/>
          </a:endParaRPr>
        </a:p>
      </dgm:t>
    </dgm:pt>
    <dgm:pt modelId="{8919E937-6E54-4371-922D-45F88656069E}" type="parTrans" cxnId="{5350228A-85F9-4650-B3F6-44ED0DA655FB}">
      <dgm:prSet/>
      <dgm:spPr/>
      <dgm:t>
        <a:bodyPr/>
        <a:lstStyle/>
        <a:p>
          <a:endParaRPr lang="en-US"/>
        </a:p>
      </dgm:t>
    </dgm:pt>
    <dgm:pt modelId="{15A9AA85-F53D-4E5A-BBD3-E41A86CB7E7B}" type="sibTrans" cxnId="{5350228A-85F9-4650-B3F6-44ED0DA655FB}">
      <dgm:prSet/>
      <dgm:spPr/>
      <dgm:t>
        <a:bodyPr/>
        <a:lstStyle/>
        <a:p>
          <a:endParaRPr lang="en-US"/>
        </a:p>
      </dgm:t>
    </dgm:pt>
    <dgm:pt modelId="{1F233639-299E-429F-B453-DDFD54F24A50}">
      <dgm:prSet custT="1"/>
      <dgm:spPr>
        <a:solidFill>
          <a:srgbClr val="FFC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2000" b="1" dirty="0" smtClean="0">
              <a:solidFill>
                <a:srgbClr val="FFFFFF"/>
              </a:solidFill>
              <a:latin typeface="Arial Black" pitchFamily="34" charset="0"/>
            </a:rPr>
            <a:t>Training required in standards</a:t>
          </a:r>
        </a:p>
      </dgm:t>
    </dgm:pt>
    <dgm:pt modelId="{CE8B0EFF-D48B-48C7-BE23-BE6AB366B907}" type="parTrans" cxnId="{734A494B-9B3E-4E25-8F8D-AA69008EE0B7}">
      <dgm:prSet/>
      <dgm:spPr>
        <a:solidFill>
          <a:srgbClr val="CC33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AE4BF3C1-0CC0-4321-8ECD-8E8BBD82D0A3}" type="sibTrans" cxnId="{734A494B-9B3E-4E25-8F8D-AA69008EE0B7}">
      <dgm:prSet/>
      <dgm:spPr/>
      <dgm:t>
        <a:bodyPr/>
        <a:lstStyle/>
        <a:p>
          <a:endParaRPr lang="en-US"/>
        </a:p>
      </dgm:t>
    </dgm:pt>
    <dgm:pt modelId="{D5E52880-83DA-4F7F-AB73-A248B940CD99}">
      <dgm:prSet custT="1"/>
      <dgm:spPr>
        <a:solidFill>
          <a:srgbClr val="00B05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2000" b="1" dirty="0" smtClean="0">
              <a:solidFill>
                <a:srgbClr val="FFFFFF"/>
              </a:solidFill>
              <a:latin typeface="Arial Black" pitchFamily="34" charset="0"/>
            </a:rPr>
            <a:t>Emergency response</a:t>
          </a:r>
        </a:p>
      </dgm:t>
    </dgm:pt>
    <dgm:pt modelId="{0D084C01-27F7-43F2-9486-1355322EC38C}" type="parTrans" cxnId="{819C8CF4-927D-41C6-8266-E0675A2C340A}">
      <dgm:prSet/>
      <dgm:spPr>
        <a:solidFill>
          <a:srgbClr val="CC33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67925D9E-0DF2-4D01-9F42-90FBDB1C12E2}" type="sibTrans" cxnId="{819C8CF4-927D-41C6-8266-E0675A2C340A}">
      <dgm:prSet/>
      <dgm:spPr/>
      <dgm:t>
        <a:bodyPr/>
        <a:lstStyle/>
        <a:p>
          <a:endParaRPr lang="en-US"/>
        </a:p>
      </dgm:t>
    </dgm:pt>
    <dgm:pt modelId="{80E96139-114E-4833-951F-99340E2A70A6}">
      <dgm:prSet custT="1"/>
      <dgm:spPr>
        <a:solidFill>
          <a:srgbClr val="7030A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2000" b="1" dirty="0" smtClean="0">
              <a:solidFill>
                <a:srgbClr val="FFFFFF"/>
              </a:solidFill>
              <a:latin typeface="Arial Black" pitchFamily="34" charset="0"/>
            </a:rPr>
            <a:t>Accident investigation</a:t>
          </a:r>
        </a:p>
      </dgm:t>
    </dgm:pt>
    <dgm:pt modelId="{248E4519-F30B-4A68-999F-65B8F94D3931}" type="parTrans" cxnId="{C0A3BE04-5013-4CA9-9931-363A1120D245}">
      <dgm:prSet/>
      <dgm:spPr>
        <a:solidFill>
          <a:srgbClr val="CC33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E0466D96-8591-4C0F-82AB-C5B91E8D0EA7}" type="sibTrans" cxnId="{C0A3BE04-5013-4CA9-9931-363A1120D245}">
      <dgm:prSet/>
      <dgm:spPr/>
      <dgm:t>
        <a:bodyPr/>
        <a:lstStyle/>
        <a:p>
          <a:endParaRPr lang="en-US"/>
        </a:p>
      </dgm:t>
    </dgm:pt>
    <dgm:pt modelId="{023A7AB8-0C49-4067-9587-B02B5B86C5E9}">
      <dgm:prSet custT="1"/>
      <dgm:spPr>
        <a:solidFill>
          <a:schemeClr val="accent3">
            <a:lumMod val="5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2000" b="1" dirty="0" smtClean="0">
              <a:solidFill>
                <a:srgbClr val="FFFFFF"/>
              </a:solidFill>
              <a:latin typeface="Arial Black" pitchFamily="34" charset="0"/>
            </a:rPr>
            <a:t>Emergency drills</a:t>
          </a:r>
          <a:endParaRPr lang="en-US" sz="2000" b="1" dirty="0">
            <a:solidFill>
              <a:srgbClr val="FFFFFF"/>
            </a:solidFill>
            <a:latin typeface="Arial Black" pitchFamily="34" charset="0"/>
          </a:endParaRPr>
        </a:p>
      </dgm:t>
    </dgm:pt>
    <dgm:pt modelId="{2E7D26DC-78A7-4E87-926D-2DD60DE31E00}" type="parTrans" cxnId="{4E67A613-0FA0-4893-8ED5-88F90A399D5D}">
      <dgm:prSet/>
      <dgm:spPr>
        <a:solidFill>
          <a:srgbClr val="CC33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CCFEB3A4-A206-4B1A-A9C8-3428EB5F7F49}" type="sibTrans" cxnId="{4E67A613-0FA0-4893-8ED5-88F90A399D5D}">
      <dgm:prSet/>
      <dgm:spPr/>
      <dgm:t>
        <a:bodyPr/>
        <a:lstStyle/>
        <a:p>
          <a:endParaRPr lang="en-US"/>
        </a:p>
      </dgm:t>
    </dgm:pt>
    <dgm:pt modelId="{FE02C239-891A-4008-9A68-3B5E48A09DBB}" type="pres">
      <dgm:prSet presAssocID="{35C347CB-3A2C-4525-A4FC-E1FD3ED4B22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F6B8E6-EBEB-46A0-BBC6-96DA156F58FD}" type="pres">
      <dgm:prSet presAssocID="{43A1AEC2-CEA9-4445-AF18-3E0933004939}" presName="centerShape" presStyleLbl="node0" presStyleIdx="0" presStyleCnt="1" custScaleX="161928" custScaleY="67146" custLinFactNeighborY="1194"/>
      <dgm:spPr/>
      <dgm:t>
        <a:bodyPr/>
        <a:lstStyle/>
        <a:p>
          <a:endParaRPr lang="en-US"/>
        </a:p>
      </dgm:t>
    </dgm:pt>
    <dgm:pt modelId="{1DC16032-055F-477B-8083-92C5ECED08B9}" type="pres">
      <dgm:prSet presAssocID="{CE8B0EFF-D48B-48C7-BE23-BE6AB366B907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9286188D-785C-4D26-9B0A-1E4DAAB3D510}" type="pres">
      <dgm:prSet presAssocID="{1F233639-299E-429F-B453-DDFD54F24A50}" presName="node" presStyleLbl="node1" presStyleIdx="0" presStyleCnt="4" custScaleX="78093" custScaleY="734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42681-4F26-418C-9785-2D5E3FF20C16}" type="pres">
      <dgm:prSet presAssocID="{0D084C01-27F7-43F2-9486-1355322EC38C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FD9C65A1-0CB7-45C3-9998-1FB8B4EB68BF}" type="pres">
      <dgm:prSet presAssocID="{D5E52880-83DA-4F7F-AB73-A248B940CD99}" presName="node" presStyleLbl="node1" presStyleIdx="1" presStyleCnt="4" custScaleY="555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E28B3-178F-4749-BB1C-FFD8565209AB}" type="pres">
      <dgm:prSet presAssocID="{248E4519-F30B-4A68-999F-65B8F94D3931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3126DF82-B26E-43CF-8C60-8CA4148E759B}" type="pres">
      <dgm:prSet presAssocID="{80E96139-114E-4833-951F-99340E2A70A6}" presName="node" presStyleLbl="node1" presStyleIdx="2" presStyleCnt="4" custScaleY="577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796EBD-9AE1-4C1E-AACB-77E21804F233}" type="pres">
      <dgm:prSet presAssocID="{2E7D26DC-78A7-4E87-926D-2DD60DE31E00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2EC39911-AD19-42AB-997D-D4A717CCEE85}" type="pres">
      <dgm:prSet presAssocID="{023A7AB8-0C49-4067-9587-B02B5B86C5E9}" presName="node" presStyleLbl="node1" presStyleIdx="3" presStyleCnt="4" custScaleX="86568" custScaleY="73596" custRadScaleRad="100081" custRadScaleInc="64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1B6CD3-925C-41C6-BBAA-7C031231B153}" type="presOf" srcId="{1F233639-299E-429F-B453-DDFD54F24A50}" destId="{9286188D-785C-4D26-9B0A-1E4DAAB3D510}" srcOrd="0" destOrd="0" presId="urn:microsoft.com/office/officeart/2005/8/layout/radial4"/>
    <dgm:cxn modelId="{56BDF6D1-1AEA-4DAE-AD1B-C454474D87B6}" type="presOf" srcId="{35C347CB-3A2C-4525-A4FC-E1FD3ED4B222}" destId="{FE02C239-891A-4008-9A68-3B5E48A09DBB}" srcOrd="0" destOrd="0" presId="urn:microsoft.com/office/officeart/2005/8/layout/radial4"/>
    <dgm:cxn modelId="{C0A3BE04-5013-4CA9-9931-363A1120D245}" srcId="{43A1AEC2-CEA9-4445-AF18-3E0933004939}" destId="{80E96139-114E-4833-951F-99340E2A70A6}" srcOrd="2" destOrd="0" parTransId="{248E4519-F30B-4A68-999F-65B8F94D3931}" sibTransId="{E0466D96-8591-4C0F-82AB-C5B91E8D0EA7}"/>
    <dgm:cxn modelId="{5350228A-85F9-4650-B3F6-44ED0DA655FB}" srcId="{35C347CB-3A2C-4525-A4FC-E1FD3ED4B222}" destId="{43A1AEC2-CEA9-4445-AF18-3E0933004939}" srcOrd="0" destOrd="0" parTransId="{8919E937-6E54-4371-922D-45F88656069E}" sibTransId="{15A9AA85-F53D-4E5A-BBD3-E41A86CB7E7B}"/>
    <dgm:cxn modelId="{4E67A613-0FA0-4893-8ED5-88F90A399D5D}" srcId="{43A1AEC2-CEA9-4445-AF18-3E0933004939}" destId="{023A7AB8-0C49-4067-9587-B02B5B86C5E9}" srcOrd="3" destOrd="0" parTransId="{2E7D26DC-78A7-4E87-926D-2DD60DE31E00}" sibTransId="{CCFEB3A4-A206-4B1A-A9C8-3428EB5F7F49}"/>
    <dgm:cxn modelId="{819C8CF4-927D-41C6-8266-E0675A2C340A}" srcId="{43A1AEC2-CEA9-4445-AF18-3E0933004939}" destId="{D5E52880-83DA-4F7F-AB73-A248B940CD99}" srcOrd="1" destOrd="0" parTransId="{0D084C01-27F7-43F2-9486-1355322EC38C}" sibTransId="{67925D9E-0DF2-4D01-9F42-90FBDB1C12E2}"/>
    <dgm:cxn modelId="{567927E6-EE47-475B-AA7E-C6DA1B009C87}" type="presOf" srcId="{2E7D26DC-78A7-4E87-926D-2DD60DE31E00}" destId="{74796EBD-9AE1-4C1E-AACB-77E21804F233}" srcOrd="0" destOrd="0" presId="urn:microsoft.com/office/officeart/2005/8/layout/radial4"/>
    <dgm:cxn modelId="{C255FA2C-90D2-4ADF-BCB5-46608A6D067A}" type="presOf" srcId="{D5E52880-83DA-4F7F-AB73-A248B940CD99}" destId="{FD9C65A1-0CB7-45C3-9998-1FB8B4EB68BF}" srcOrd="0" destOrd="0" presId="urn:microsoft.com/office/officeart/2005/8/layout/radial4"/>
    <dgm:cxn modelId="{81B91A08-2632-43DB-B36B-1A1F3BFF38EE}" type="presOf" srcId="{0D084C01-27F7-43F2-9486-1355322EC38C}" destId="{45B42681-4F26-418C-9785-2D5E3FF20C16}" srcOrd="0" destOrd="0" presId="urn:microsoft.com/office/officeart/2005/8/layout/radial4"/>
    <dgm:cxn modelId="{6F3AF696-8798-4EA5-AFA5-9349D8ABDE3D}" type="presOf" srcId="{43A1AEC2-CEA9-4445-AF18-3E0933004939}" destId="{ADF6B8E6-EBEB-46A0-BBC6-96DA156F58FD}" srcOrd="0" destOrd="0" presId="urn:microsoft.com/office/officeart/2005/8/layout/radial4"/>
    <dgm:cxn modelId="{07F94F27-66C3-42A6-AC7E-F464B9843420}" type="presOf" srcId="{248E4519-F30B-4A68-999F-65B8F94D3931}" destId="{AF7E28B3-178F-4749-BB1C-FFD8565209AB}" srcOrd="0" destOrd="0" presId="urn:microsoft.com/office/officeart/2005/8/layout/radial4"/>
    <dgm:cxn modelId="{734A494B-9B3E-4E25-8F8D-AA69008EE0B7}" srcId="{43A1AEC2-CEA9-4445-AF18-3E0933004939}" destId="{1F233639-299E-429F-B453-DDFD54F24A50}" srcOrd="0" destOrd="0" parTransId="{CE8B0EFF-D48B-48C7-BE23-BE6AB366B907}" sibTransId="{AE4BF3C1-0CC0-4321-8ECD-8E8BBD82D0A3}"/>
    <dgm:cxn modelId="{1B1D55F8-38E1-4EBF-9D1F-1977829BA551}" type="presOf" srcId="{CE8B0EFF-D48B-48C7-BE23-BE6AB366B907}" destId="{1DC16032-055F-477B-8083-92C5ECED08B9}" srcOrd="0" destOrd="0" presId="urn:microsoft.com/office/officeart/2005/8/layout/radial4"/>
    <dgm:cxn modelId="{E323A2F4-6682-4768-906E-BB3A31E2E424}" type="presOf" srcId="{80E96139-114E-4833-951F-99340E2A70A6}" destId="{3126DF82-B26E-43CF-8C60-8CA4148E759B}" srcOrd="0" destOrd="0" presId="urn:microsoft.com/office/officeart/2005/8/layout/radial4"/>
    <dgm:cxn modelId="{E5435EB0-693D-46F9-A0D3-0D73D0B73E40}" type="presOf" srcId="{023A7AB8-0C49-4067-9587-B02B5B86C5E9}" destId="{2EC39911-AD19-42AB-997D-D4A717CCEE85}" srcOrd="0" destOrd="0" presId="urn:microsoft.com/office/officeart/2005/8/layout/radial4"/>
    <dgm:cxn modelId="{42ACCFB4-9620-4910-AA50-73CFF8F086D2}" type="presParOf" srcId="{FE02C239-891A-4008-9A68-3B5E48A09DBB}" destId="{ADF6B8E6-EBEB-46A0-BBC6-96DA156F58FD}" srcOrd="0" destOrd="0" presId="urn:microsoft.com/office/officeart/2005/8/layout/radial4"/>
    <dgm:cxn modelId="{CCC07BF5-6F93-4C45-98EE-28BAC60D6963}" type="presParOf" srcId="{FE02C239-891A-4008-9A68-3B5E48A09DBB}" destId="{1DC16032-055F-477B-8083-92C5ECED08B9}" srcOrd="1" destOrd="0" presId="urn:microsoft.com/office/officeart/2005/8/layout/radial4"/>
    <dgm:cxn modelId="{071D21BB-3F64-4762-B1A6-4E3A423BC2E6}" type="presParOf" srcId="{FE02C239-891A-4008-9A68-3B5E48A09DBB}" destId="{9286188D-785C-4D26-9B0A-1E4DAAB3D510}" srcOrd="2" destOrd="0" presId="urn:microsoft.com/office/officeart/2005/8/layout/radial4"/>
    <dgm:cxn modelId="{9DBBB788-007E-4202-B264-D1EEC70D6CF2}" type="presParOf" srcId="{FE02C239-891A-4008-9A68-3B5E48A09DBB}" destId="{45B42681-4F26-418C-9785-2D5E3FF20C16}" srcOrd="3" destOrd="0" presId="urn:microsoft.com/office/officeart/2005/8/layout/radial4"/>
    <dgm:cxn modelId="{4BBE1213-741C-424E-9DFC-12208A83B069}" type="presParOf" srcId="{FE02C239-891A-4008-9A68-3B5E48A09DBB}" destId="{FD9C65A1-0CB7-45C3-9998-1FB8B4EB68BF}" srcOrd="4" destOrd="0" presId="urn:microsoft.com/office/officeart/2005/8/layout/radial4"/>
    <dgm:cxn modelId="{A8FBD6A7-F0E1-4A1D-A1DB-D4D36D8DEAEE}" type="presParOf" srcId="{FE02C239-891A-4008-9A68-3B5E48A09DBB}" destId="{AF7E28B3-178F-4749-BB1C-FFD8565209AB}" srcOrd="5" destOrd="0" presId="urn:microsoft.com/office/officeart/2005/8/layout/radial4"/>
    <dgm:cxn modelId="{AFAF6F0E-3F63-4A13-BB1F-AF89EC5C33E8}" type="presParOf" srcId="{FE02C239-891A-4008-9A68-3B5E48A09DBB}" destId="{3126DF82-B26E-43CF-8C60-8CA4148E759B}" srcOrd="6" destOrd="0" presId="urn:microsoft.com/office/officeart/2005/8/layout/radial4"/>
    <dgm:cxn modelId="{75447636-3567-4168-BF24-261303A26C34}" type="presParOf" srcId="{FE02C239-891A-4008-9A68-3B5E48A09DBB}" destId="{74796EBD-9AE1-4C1E-AACB-77E21804F233}" srcOrd="7" destOrd="0" presId="urn:microsoft.com/office/officeart/2005/8/layout/radial4"/>
    <dgm:cxn modelId="{CE745887-6DCA-402C-8260-88989B4687D6}" type="presParOf" srcId="{FE02C239-891A-4008-9A68-3B5E48A09DBB}" destId="{2EC39911-AD19-42AB-997D-D4A717CCEE85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C1D8A9-B3FA-44B0-A51C-154F1535453B}" type="doc">
      <dgm:prSet loTypeId="urn:microsoft.com/office/officeart/2005/8/layout/cycle2" loCatId="cycle" qsTypeId="urn:microsoft.com/office/officeart/2005/8/quickstyle/3d3" qsCatId="3D" csTypeId="urn:microsoft.com/office/officeart/2005/8/colors/colorful2" csCatId="colorful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n-US"/>
        </a:p>
      </dgm:t>
    </dgm:pt>
    <dgm:pt modelId="{3298BA93-1383-497E-8EF0-8566DA268440}">
      <dgm:prSet phldrT="[Text]"/>
      <dgm:spPr>
        <a:solidFill>
          <a:srgbClr val="FF99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b="1" dirty="0" smtClean="0">
              <a:solidFill>
                <a:srgbClr val="FFFFFF"/>
              </a:solidFill>
              <a:latin typeface="Arial Black" pitchFamily="34" charset="0"/>
            </a:rPr>
            <a:t>Management</a:t>
          </a:r>
          <a:r>
            <a:rPr lang="en-US" dirty="0" smtClean="0">
              <a:solidFill>
                <a:srgbClr val="FFFFFF"/>
              </a:solidFill>
              <a:latin typeface="Arial Black" pitchFamily="34" charset="0"/>
            </a:rPr>
            <a:t> </a:t>
          </a:r>
          <a:r>
            <a:rPr lang="en-US" b="1" dirty="0" smtClean="0">
              <a:solidFill>
                <a:srgbClr val="FFFFFF"/>
              </a:solidFill>
              <a:latin typeface="Arial Black" pitchFamily="34" charset="0"/>
            </a:rPr>
            <a:t>commitment</a:t>
          </a:r>
          <a:endParaRPr lang="en-US" b="1" dirty="0">
            <a:solidFill>
              <a:srgbClr val="FFFFFF"/>
            </a:solidFill>
            <a:latin typeface="Arial Black" pitchFamily="34" charset="0"/>
          </a:endParaRPr>
        </a:p>
      </dgm:t>
    </dgm:pt>
    <dgm:pt modelId="{67B03A5A-6C31-47C4-B656-6209CDFA8510}" type="parTrans" cxnId="{34E1F39D-9B78-42C0-B8D7-234DE68B7DE5}">
      <dgm:prSet/>
      <dgm:spPr/>
      <dgm:t>
        <a:bodyPr/>
        <a:lstStyle/>
        <a:p>
          <a:endParaRPr lang="en-US">
            <a:latin typeface="Arial Black" pitchFamily="34" charset="0"/>
          </a:endParaRPr>
        </a:p>
      </dgm:t>
    </dgm:pt>
    <dgm:pt modelId="{D994687A-6D14-45A4-A4FD-132FDF8CC668}" type="sibTrans" cxnId="{34E1F39D-9B78-42C0-B8D7-234DE68B7DE5}">
      <dgm:prSet/>
      <dgm:spPr>
        <a:solidFill>
          <a:srgbClr val="FF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>
            <a:latin typeface="Arial Black" pitchFamily="34" charset="0"/>
          </a:endParaRPr>
        </a:p>
      </dgm:t>
    </dgm:pt>
    <dgm:pt modelId="{9C768FDB-017E-425C-B822-9F4ACF1EF450}">
      <dgm:prSet/>
      <dgm:spPr>
        <a:solidFill>
          <a:srgbClr val="00B05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b="1" dirty="0" smtClean="0">
              <a:solidFill>
                <a:srgbClr val="FFFFFF"/>
              </a:solidFill>
              <a:latin typeface="Arial Black" pitchFamily="34" charset="0"/>
            </a:rPr>
            <a:t>Employee involvement</a:t>
          </a:r>
        </a:p>
      </dgm:t>
    </dgm:pt>
    <dgm:pt modelId="{FACB3763-44D0-4E02-97E0-6B1E651CB964}" type="parTrans" cxnId="{B6EDB75C-7EA8-41E5-8430-1CC8AE2D9FC0}">
      <dgm:prSet/>
      <dgm:spPr/>
      <dgm:t>
        <a:bodyPr/>
        <a:lstStyle/>
        <a:p>
          <a:endParaRPr lang="en-US">
            <a:latin typeface="Arial Black" pitchFamily="34" charset="0"/>
          </a:endParaRPr>
        </a:p>
      </dgm:t>
    </dgm:pt>
    <dgm:pt modelId="{E238F0E4-1BD5-4B1F-AC6E-4C20EB309C86}" type="sibTrans" cxnId="{B6EDB75C-7EA8-41E5-8430-1CC8AE2D9FC0}">
      <dgm:prSet/>
      <dgm:spPr>
        <a:solidFill>
          <a:srgbClr val="FF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>
            <a:latin typeface="Arial Black" pitchFamily="34" charset="0"/>
          </a:endParaRPr>
        </a:p>
      </dgm:t>
    </dgm:pt>
    <dgm:pt modelId="{6D9561DE-69AD-4150-9055-35F53238DFFF}">
      <dgm:prSet/>
      <dgm:spPr>
        <a:solidFill>
          <a:srgbClr val="7030A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b="1" dirty="0" smtClean="0">
              <a:solidFill>
                <a:srgbClr val="FFFFFF"/>
              </a:solidFill>
              <a:latin typeface="Arial Black" pitchFamily="34" charset="0"/>
            </a:rPr>
            <a:t>Worksite analysis</a:t>
          </a:r>
        </a:p>
      </dgm:t>
    </dgm:pt>
    <dgm:pt modelId="{C5FE7C39-4058-4D8F-9BD1-67B98F05B2BC}" type="parTrans" cxnId="{70329672-10EE-4421-A81B-669EDC4EE2CC}">
      <dgm:prSet/>
      <dgm:spPr/>
      <dgm:t>
        <a:bodyPr/>
        <a:lstStyle/>
        <a:p>
          <a:endParaRPr lang="en-US">
            <a:latin typeface="Arial Black" pitchFamily="34" charset="0"/>
          </a:endParaRPr>
        </a:p>
      </dgm:t>
    </dgm:pt>
    <dgm:pt modelId="{84E020E9-1DD5-4A0E-BAEA-257FB5531DD2}" type="sibTrans" cxnId="{70329672-10EE-4421-A81B-669EDC4EE2CC}">
      <dgm:prSet/>
      <dgm:spPr>
        <a:solidFill>
          <a:srgbClr val="FF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>
            <a:latin typeface="Arial Black" pitchFamily="34" charset="0"/>
          </a:endParaRPr>
        </a:p>
      </dgm:t>
    </dgm:pt>
    <dgm:pt modelId="{53DE2818-37ED-4FD2-BEB7-1675EDA066CB}">
      <dgm:prSet/>
      <dgm:spPr>
        <a:solidFill>
          <a:srgbClr val="0070C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b="1" dirty="0" smtClean="0">
              <a:solidFill>
                <a:srgbClr val="FFFFFF"/>
              </a:solidFill>
              <a:latin typeface="Arial Black" pitchFamily="34" charset="0"/>
            </a:rPr>
            <a:t>Hazard prevention and control</a:t>
          </a:r>
        </a:p>
      </dgm:t>
    </dgm:pt>
    <dgm:pt modelId="{5E792756-CFB3-4E20-8F93-D3D62D703F9B}" type="parTrans" cxnId="{A7D9A6F5-C13F-46BC-964E-1910AD8F6F73}">
      <dgm:prSet/>
      <dgm:spPr/>
      <dgm:t>
        <a:bodyPr/>
        <a:lstStyle/>
        <a:p>
          <a:endParaRPr lang="en-US">
            <a:latin typeface="Arial Black" pitchFamily="34" charset="0"/>
          </a:endParaRPr>
        </a:p>
      </dgm:t>
    </dgm:pt>
    <dgm:pt modelId="{92174FEF-D2D3-46EB-9ADD-C42CC208885E}" type="sibTrans" cxnId="{A7D9A6F5-C13F-46BC-964E-1910AD8F6F73}">
      <dgm:prSet/>
      <dgm:spPr>
        <a:solidFill>
          <a:srgbClr val="FF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>
            <a:latin typeface="Arial Black" pitchFamily="34" charset="0"/>
          </a:endParaRPr>
        </a:p>
      </dgm:t>
    </dgm:pt>
    <dgm:pt modelId="{C2644476-F615-4F97-BD7A-08D13947E808}">
      <dgm:prSet/>
      <dgm:spPr>
        <a:solidFill>
          <a:srgbClr val="9933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b="1" dirty="0" smtClean="0">
              <a:solidFill>
                <a:srgbClr val="FFFFFF"/>
              </a:solidFill>
              <a:latin typeface="Arial Black" pitchFamily="34" charset="0"/>
            </a:rPr>
            <a:t>Safety and health training</a:t>
          </a:r>
        </a:p>
      </dgm:t>
    </dgm:pt>
    <dgm:pt modelId="{615D53C8-E9C8-4817-9856-A3E5D25FF133}" type="parTrans" cxnId="{FB7BE763-C78E-4609-B1F3-DFB2555B9844}">
      <dgm:prSet/>
      <dgm:spPr/>
      <dgm:t>
        <a:bodyPr/>
        <a:lstStyle/>
        <a:p>
          <a:endParaRPr lang="en-US">
            <a:latin typeface="Arial Black" pitchFamily="34" charset="0"/>
          </a:endParaRPr>
        </a:p>
      </dgm:t>
    </dgm:pt>
    <dgm:pt modelId="{7C62EC64-4F1B-4DD0-AA73-4E5F4DB4C933}" type="sibTrans" cxnId="{FB7BE763-C78E-4609-B1F3-DFB2555B9844}">
      <dgm:prSet/>
      <dgm:spPr>
        <a:solidFill>
          <a:srgbClr val="FF0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>
            <a:latin typeface="Arial Black" pitchFamily="34" charset="0"/>
          </a:endParaRPr>
        </a:p>
      </dgm:t>
    </dgm:pt>
    <dgm:pt modelId="{DC8F429D-DBF5-4B37-B52E-C3C17A70897B}" type="pres">
      <dgm:prSet presAssocID="{12C1D8A9-B3FA-44B0-A51C-154F1535453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B148E2-96FE-454A-B5E2-A71B0834EADB}" type="pres">
      <dgm:prSet presAssocID="{3298BA93-1383-497E-8EF0-8566DA26844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BA0901-C890-4C0F-8052-F1D4A00ADF1B}" type="pres">
      <dgm:prSet presAssocID="{D994687A-6D14-45A4-A4FD-132FDF8CC668}" presName="sibTrans" presStyleLbl="sibTrans2D1" presStyleIdx="0" presStyleCnt="5"/>
      <dgm:spPr/>
      <dgm:t>
        <a:bodyPr/>
        <a:lstStyle/>
        <a:p>
          <a:endParaRPr lang="en-US"/>
        </a:p>
      </dgm:t>
    </dgm:pt>
    <dgm:pt modelId="{50EE186F-D025-4288-9B11-598AD24BF5D2}" type="pres">
      <dgm:prSet presAssocID="{D994687A-6D14-45A4-A4FD-132FDF8CC668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660E1AB0-2147-47B4-8E5F-101F11DF7E3E}" type="pres">
      <dgm:prSet presAssocID="{9C768FDB-017E-425C-B822-9F4ACF1EF45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F80EA4-149F-4426-8A19-036E61363C77}" type="pres">
      <dgm:prSet presAssocID="{E238F0E4-1BD5-4B1F-AC6E-4C20EB309C86}" presName="sibTrans" presStyleLbl="sibTrans2D1" presStyleIdx="1" presStyleCnt="5"/>
      <dgm:spPr/>
      <dgm:t>
        <a:bodyPr/>
        <a:lstStyle/>
        <a:p>
          <a:endParaRPr lang="en-US"/>
        </a:p>
      </dgm:t>
    </dgm:pt>
    <dgm:pt modelId="{C1DE3F7B-19BB-41DF-998C-3501E03C5DB3}" type="pres">
      <dgm:prSet presAssocID="{E238F0E4-1BD5-4B1F-AC6E-4C20EB309C86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A65EEB35-3119-40C4-BEBE-AA960539F020}" type="pres">
      <dgm:prSet presAssocID="{6D9561DE-69AD-4150-9055-35F53238DFF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56D358-EBDC-465C-A5D0-A0E521F80E13}" type="pres">
      <dgm:prSet presAssocID="{84E020E9-1DD5-4A0E-BAEA-257FB5531DD2}" presName="sibTrans" presStyleLbl="sibTrans2D1" presStyleIdx="2" presStyleCnt="5"/>
      <dgm:spPr/>
      <dgm:t>
        <a:bodyPr/>
        <a:lstStyle/>
        <a:p>
          <a:endParaRPr lang="en-US"/>
        </a:p>
      </dgm:t>
    </dgm:pt>
    <dgm:pt modelId="{994EA404-9089-4624-B76C-3DFF27B9BA2A}" type="pres">
      <dgm:prSet presAssocID="{84E020E9-1DD5-4A0E-BAEA-257FB5531DD2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395058CC-3E41-4C3C-BA4C-6D9CDC5EC2FE}" type="pres">
      <dgm:prSet presAssocID="{53DE2818-37ED-4FD2-BEB7-1675EDA066C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C374BD-AD5B-44CC-8C62-C36F7FC49B77}" type="pres">
      <dgm:prSet presAssocID="{92174FEF-D2D3-46EB-9ADD-C42CC208885E}" presName="sibTrans" presStyleLbl="sibTrans2D1" presStyleIdx="3" presStyleCnt="5"/>
      <dgm:spPr/>
      <dgm:t>
        <a:bodyPr/>
        <a:lstStyle/>
        <a:p>
          <a:endParaRPr lang="en-US"/>
        </a:p>
      </dgm:t>
    </dgm:pt>
    <dgm:pt modelId="{B2FCEAB4-4A99-4EDF-B7B7-B5CFC95CE4AE}" type="pres">
      <dgm:prSet presAssocID="{92174FEF-D2D3-46EB-9ADD-C42CC208885E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8986738B-575E-42A0-8DF5-3B7048CC8525}" type="pres">
      <dgm:prSet presAssocID="{C2644476-F615-4F97-BD7A-08D13947E80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1D0CC-9885-49FD-8D52-2C339F461778}" type="pres">
      <dgm:prSet presAssocID="{7C62EC64-4F1B-4DD0-AA73-4E5F4DB4C933}" presName="sibTrans" presStyleLbl="sibTrans2D1" presStyleIdx="4" presStyleCnt="5"/>
      <dgm:spPr/>
      <dgm:t>
        <a:bodyPr/>
        <a:lstStyle/>
        <a:p>
          <a:endParaRPr lang="en-US"/>
        </a:p>
      </dgm:t>
    </dgm:pt>
    <dgm:pt modelId="{550B9178-C228-4F9D-A6D0-44122B2EB147}" type="pres">
      <dgm:prSet presAssocID="{7C62EC64-4F1B-4DD0-AA73-4E5F4DB4C933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F48AFFCD-4A18-4DD3-9CA8-652EFC8DCE32}" type="presOf" srcId="{84E020E9-1DD5-4A0E-BAEA-257FB5531DD2}" destId="{994EA404-9089-4624-B76C-3DFF27B9BA2A}" srcOrd="1" destOrd="0" presId="urn:microsoft.com/office/officeart/2005/8/layout/cycle2"/>
    <dgm:cxn modelId="{70329672-10EE-4421-A81B-669EDC4EE2CC}" srcId="{12C1D8A9-B3FA-44B0-A51C-154F1535453B}" destId="{6D9561DE-69AD-4150-9055-35F53238DFFF}" srcOrd="2" destOrd="0" parTransId="{C5FE7C39-4058-4D8F-9BD1-67B98F05B2BC}" sibTransId="{84E020E9-1DD5-4A0E-BAEA-257FB5531DD2}"/>
    <dgm:cxn modelId="{EE2A361A-285F-48FA-A56F-01481700F635}" type="presOf" srcId="{D994687A-6D14-45A4-A4FD-132FDF8CC668}" destId="{24BA0901-C890-4C0F-8052-F1D4A00ADF1B}" srcOrd="0" destOrd="0" presId="urn:microsoft.com/office/officeart/2005/8/layout/cycle2"/>
    <dgm:cxn modelId="{31867944-7618-400F-A002-307D73740A8E}" type="presOf" srcId="{9C768FDB-017E-425C-B822-9F4ACF1EF450}" destId="{660E1AB0-2147-47B4-8E5F-101F11DF7E3E}" srcOrd="0" destOrd="0" presId="urn:microsoft.com/office/officeart/2005/8/layout/cycle2"/>
    <dgm:cxn modelId="{6225FC08-FC64-4CA2-BB8E-52B6227BE3E1}" type="presOf" srcId="{92174FEF-D2D3-46EB-9ADD-C42CC208885E}" destId="{B2FCEAB4-4A99-4EDF-B7B7-B5CFC95CE4AE}" srcOrd="1" destOrd="0" presId="urn:microsoft.com/office/officeart/2005/8/layout/cycle2"/>
    <dgm:cxn modelId="{34E1F39D-9B78-42C0-B8D7-234DE68B7DE5}" srcId="{12C1D8A9-B3FA-44B0-A51C-154F1535453B}" destId="{3298BA93-1383-497E-8EF0-8566DA268440}" srcOrd="0" destOrd="0" parTransId="{67B03A5A-6C31-47C4-B656-6209CDFA8510}" sibTransId="{D994687A-6D14-45A4-A4FD-132FDF8CC668}"/>
    <dgm:cxn modelId="{3FEC3B95-C7F7-4F0F-B866-508122642465}" type="presOf" srcId="{12C1D8A9-B3FA-44B0-A51C-154F1535453B}" destId="{DC8F429D-DBF5-4B37-B52E-C3C17A70897B}" srcOrd="0" destOrd="0" presId="urn:microsoft.com/office/officeart/2005/8/layout/cycle2"/>
    <dgm:cxn modelId="{946680BD-B6E2-4326-9CA0-DB30E9D6C0F3}" type="presOf" srcId="{7C62EC64-4F1B-4DD0-AA73-4E5F4DB4C933}" destId="{CD51D0CC-9885-49FD-8D52-2C339F461778}" srcOrd="0" destOrd="0" presId="urn:microsoft.com/office/officeart/2005/8/layout/cycle2"/>
    <dgm:cxn modelId="{68877814-4726-4370-A624-7D647A3230D1}" type="presOf" srcId="{53DE2818-37ED-4FD2-BEB7-1675EDA066CB}" destId="{395058CC-3E41-4C3C-BA4C-6D9CDC5EC2FE}" srcOrd="0" destOrd="0" presId="urn:microsoft.com/office/officeart/2005/8/layout/cycle2"/>
    <dgm:cxn modelId="{91DCCD13-0898-48F2-9354-B0735E7489E8}" type="presOf" srcId="{E238F0E4-1BD5-4B1F-AC6E-4C20EB309C86}" destId="{62F80EA4-149F-4426-8A19-036E61363C77}" srcOrd="0" destOrd="0" presId="urn:microsoft.com/office/officeart/2005/8/layout/cycle2"/>
    <dgm:cxn modelId="{FB7BE763-C78E-4609-B1F3-DFB2555B9844}" srcId="{12C1D8A9-B3FA-44B0-A51C-154F1535453B}" destId="{C2644476-F615-4F97-BD7A-08D13947E808}" srcOrd="4" destOrd="0" parTransId="{615D53C8-E9C8-4817-9856-A3E5D25FF133}" sibTransId="{7C62EC64-4F1B-4DD0-AA73-4E5F4DB4C933}"/>
    <dgm:cxn modelId="{2B31F4F3-7AAD-4C54-9495-19C9DD144A7B}" type="presOf" srcId="{D994687A-6D14-45A4-A4FD-132FDF8CC668}" destId="{50EE186F-D025-4288-9B11-598AD24BF5D2}" srcOrd="1" destOrd="0" presId="urn:microsoft.com/office/officeart/2005/8/layout/cycle2"/>
    <dgm:cxn modelId="{E2122CC9-9A09-4B84-A134-FBB16967B2E0}" type="presOf" srcId="{6D9561DE-69AD-4150-9055-35F53238DFFF}" destId="{A65EEB35-3119-40C4-BEBE-AA960539F020}" srcOrd="0" destOrd="0" presId="urn:microsoft.com/office/officeart/2005/8/layout/cycle2"/>
    <dgm:cxn modelId="{CBE88069-B4F8-4061-8CEC-965B49DCF513}" type="presOf" srcId="{C2644476-F615-4F97-BD7A-08D13947E808}" destId="{8986738B-575E-42A0-8DF5-3B7048CC8525}" srcOrd="0" destOrd="0" presId="urn:microsoft.com/office/officeart/2005/8/layout/cycle2"/>
    <dgm:cxn modelId="{A1454F66-6C60-4D2F-B461-C360DFC5650C}" type="presOf" srcId="{84E020E9-1DD5-4A0E-BAEA-257FB5531DD2}" destId="{7956D358-EBDC-465C-A5D0-A0E521F80E13}" srcOrd="0" destOrd="0" presId="urn:microsoft.com/office/officeart/2005/8/layout/cycle2"/>
    <dgm:cxn modelId="{A7D9A6F5-C13F-46BC-964E-1910AD8F6F73}" srcId="{12C1D8A9-B3FA-44B0-A51C-154F1535453B}" destId="{53DE2818-37ED-4FD2-BEB7-1675EDA066CB}" srcOrd="3" destOrd="0" parTransId="{5E792756-CFB3-4E20-8F93-D3D62D703F9B}" sibTransId="{92174FEF-D2D3-46EB-9ADD-C42CC208885E}"/>
    <dgm:cxn modelId="{61E53A0F-DAA6-4632-BC68-2C047122BFE2}" type="presOf" srcId="{7C62EC64-4F1B-4DD0-AA73-4E5F4DB4C933}" destId="{550B9178-C228-4F9D-A6D0-44122B2EB147}" srcOrd="1" destOrd="0" presId="urn:microsoft.com/office/officeart/2005/8/layout/cycle2"/>
    <dgm:cxn modelId="{BED75E3C-355E-424D-A2BF-3E19B89B9FFA}" type="presOf" srcId="{92174FEF-D2D3-46EB-9ADD-C42CC208885E}" destId="{0CC374BD-AD5B-44CC-8C62-C36F7FC49B77}" srcOrd="0" destOrd="0" presId="urn:microsoft.com/office/officeart/2005/8/layout/cycle2"/>
    <dgm:cxn modelId="{02F7783C-D6BF-4D08-B109-DD608C486FC3}" type="presOf" srcId="{3298BA93-1383-497E-8EF0-8566DA268440}" destId="{C1B148E2-96FE-454A-B5E2-A71B0834EADB}" srcOrd="0" destOrd="0" presId="urn:microsoft.com/office/officeart/2005/8/layout/cycle2"/>
    <dgm:cxn modelId="{B6EDB75C-7EA8-41E5-8430-1CC8AE2D9FC0}" srcId="{12C1D8A9-B3FA-44B0-A51C-154F1535453B}" destId="{9C768FDB-017E-425C-B822-9F4ACF1EF450}" srcOrd="1" destOrd="0" parTransId="{FACB3763-44D0-4E02-97E0-6B1E651CB964}" sibTransId="{E238F0E4-1BD5-4B1F-AC6E-4C20EB309C86}"/>
    <dgm:cxn modelId="{341E6BDE-F1DE-4D65-85C1-0E07BF33E618}" type="presOf" srcId="{E238F0E4-1BD5-4B1F-AC6E-4C20EB309C86}" destId="{C1DE3F7B-19BB-41DF-998C-3501E03C5DB3}" srcOrd="1" destOrd="0" presId="urn:microsoft.com/office/officeart/2005/8/layout/cycle2"/>
    <dgm:cxn modelId="{39E557D6-DC6D-424C-8A22-286D0CDB002E}" type="presParOf" srcId="{DC8F429D-DBF5-4B37-B52E-C3C17A70897B}" destId="{C1B148E2-96FE-454A-B5E2-A71B0834EADB}" srcOrd="0" destOrd="0" presId="urn:microsoft.com/office/officeart/2005/8/layout/cycle2"/>
    <dgm:cxn modelId="{045836A8-0553-4E6D-80EF-C210909D06DD}" type="presParOf" srcId="{DC8F429D-DBF5-4B37-B52E-C3C17A70897B}" destId="{24BA0901-C890-4C0F-8052-F1D4A00ADF1B}" srcOrd="1" destOrd="0" presId="urn:microsoft.com/office/officeart/2005/8/layout/cycle2"/>
    <dgm:cxn modelId="{2F73662A-AEF0-4AB0-8F0E-FFB68BA61AE7}" type="presParOf" srcId="{24BA0901-C890-4C0F-8052-F1D4A00ADF1B}" destId="{50EE186F-D025-4288-9B11-598AD24BF5D2}" srcOrd="0" destOrd="0" presId="urn:microsoft.com/office/officeart/2005/8/layout/cycle2"/>
    <dgm:cxn modelId="{4313FE5D-827B-4CBB-8B16-ACFC2182ED94}" type="presParOf" srcId="{DC8F429D-DBF5-4B37-B52E-C3C17A70897B}" destId="{660E1AB0-2147-47B4-8E5F-101F11DF7E3E}" srcOrd="2" destOrd="0" presId="urn:microsoft.com/office/officeart/2005/8/layout/cycle2"/>
    <dgm:cxn modelId="{20B7C1BB-6A22-45D8-AB96-4D982A9F111E}" type="presParOf" srcId="{DC8F429D-DBF5-4B37-B52E-C3C17A70897B}" destId="{62F80EA4-149F-4426-8A19-036E61363C77}" srcOrd="3" destOrd="0" presId="urn:microsoft.com/office/officeart/2005/8/layout/cycle2"/>
    <dgm:cxn modelId="{AB9E0E52-E0A3-465A-B42C-08E762C53CD0}" type="presParOf" srcId="{62F80EA4-149F-4426-8A19-036E61363C77}" destId="{C1DE3F7B-19BB-41DF-998C-3501E03C5DB3}" srcOrd="0" destOrd="0" presId="urn:microsoft.com/office/officeart/2005/8/layout/cycle2"/>
    <dgm:cxn modelId="{90E2F8A7-ECEE-4B55-AC98-120509CEB8BA}" type="presParOf" srcId="{DC8F429D-DBF5-4B37-B52E-C3C17A70897B}" destId="{A65EEB35-3119-40C4-BEBE-AA960539F020}" srcOrd="4" destOrd="0" presId="urn:microsoft.com/office/officeart/2005/8/layout/cycle2"/>
    <dgm:cxn modelId="{250B29D8-91A1-4554-9C2A-D69A1E68B877}" type="presParOf" srcId="{DC8F429D-DBF5-4B37-B52E-C3C17A70897B}" destId="{7956D358-EBDC-465C-A5D0-A0E521F80E13}" srcOrd="5" destOrd="0" presId="urn:microsoft.com/office/officeart/2005/8/layout/cycle2"/>
    <dgm:cxn modelId="{6E5351D5-E3FC-444C-91E8-AD9C56E63145}" type="presParOf" srcId="{7956D358-EBDC-465C-A5D0-A0E521F80E13}" destId="{994EA404-9089-4624-B76C-3DFF27B9BA2A}" srcOrd="0" destOrd="0" presId="urn:microsoft.com/office/officeart/2005/8/layout/cycle2"/>
    <dgm:cxn modelId="{8CE495CF-ADA2-4869-A699-DE85A7A03C46}" type="presParOf" srcId="{DC8F429D-DBF5-4B37-B52E-C3C17A70897B}" destId="{395058CC-3E41-4C3C-BA4C-6D9CDC5EC2FE}" srcOrd="6" destOrd="0" presId="urn:microsoft.com/office/officeart/2005/8/layout/cycle2"/>
    <dgm:cxn modelId="{4D30BD99-4716-4045-8B11-468DFA923485}" type="presParOf" srcId="{DC8F429D-DBF5-4B37-B52E-C3C17A70897B}" destId="{0CC374BD-AD5B-44CC-8C62-C36F7FC49B77}" srcOrd="7" destOrd="0" presId="urn:microsoft.com/office/officeart/2005/8/layout/cycle2"/>
    <dgm:cxn modelId="{0294DBE8-BCFC-4556-9C75-4330AC809B9B}" type="presParOf" srcId="{0CC374BD-AD5B-44CC-8C62-C36F7FC49B77}" destId="{B2FCEAB4-4A99-4EDF-B7B7-B5CFC95CE4AE}" srcOrd="0" destOrd="0" presId="urn:microsoft.com/office/officeart/2005/8/layout/cycle2"/>
    <dgm:cxn modelId="{B7CF5FA4-753F-4686-B4C7-C624DC8E1A8D}" type="presParOf" srcId="{DC8F429D-DBF5-4B37-B52E-C3C17A70897B}" destId="{8986738B-575E-42A0-8DF5-3B7048CC8525}" srcOrd="8" destOrd="0" presId="urn:microsoft.com/office/officeart/2005/8/layout/cycle2"/>
    <dgm:cxn modelId="{8AE09204-ED48-4A00-9EC9-811AF69C830F}" type="presParOf" srcId="{DC8F429D-DBF5-4B37-B52E-C3C17A70897B}" destId="{CD51D0CC-9885-49FD-8D52-2C339F461778}" srcOrd="9" destOrd="0" presId="urn:microsoft.com/office/officeart/2005/8/layout/cycle2"/>
    <dgm:cxn modelId="{09ACCC1E-80AD-4570-BCDD-7C10DC7AC766}" type="presParOf" srcId="{CD51D0CC-9885-49FD-8D52-2C339F461778}" destId="{550B9178-C228-4F9D-A6D0-44122B2EB14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ED582B-3B19-4B04-BA62-1C753A13F116}">
      <dsp:nvSpPr>
        <dsp:cNvPr id="0" name=""/>
        <dsp:cNvSpPr/>
      </dsp:nvSpPr>
      <dsp:spPr>
        <a:xfrm rot="5400000">
          <a:off x="3352323" y="-959475"/>
          <a:ext cx="1585912" cy="3901440"/>
        </a:xfrm>
        <a:prstGeom prst="round2SameRect">
          <a:avLst/>
        </a:prstGeom>
        <a:gradFill flip="none" rotWithShape="0">
          <a:gsLst>
            <a:gs pos="0">
              <a:srgbClr val="C00000">
                <a:tint val="66000"/>
                <a:satMod val="160000"/>
              </a:srgbClr>
            </a:gs>
            <a:gs pos="50000">
              <a:srgbClr val="C00000">
                <a:tint val="44500"/>
                <a:satMod val="160000"/>
              </a:srgbClr>
            </a:gs>
            <a:gs pos="100000">
              <a:srgbClr val="C00000">
                <a:tint val="23500"/>
                <a:satMod val="160000"/>
              </a:srgbClr>
            </a:gs>
          </a:gsLst>
          <a:lin ang="0" scaled="1"/>
          <a:tileRect/>
        </a:gra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Provides motivation and resources. </a:t>
          </a:r>
        </a:p>
      </dsp:txBody>
      <dsp:txXfrm rot="5400000">
        <a:off x="3352323" y="-959475"/>
        <a:ext cx="1585912" cy="3901440"/>
      </dsp:txXfrm>
    </dsp:sp>
    <dsp:sp modelId="{54E91A53-6ABB-40E3-86C6-96E2F9E2EC92}">
      <dsp:nvSpPr>
        <dsp:cNvPr id="0" name=""/>
        <dsp:cNvSpPr/>
      </dsp:nvSpPr>
      <dsp:spPr>
        <a:xfrm>
          <a:off x="0" y="28893"/>
          <a:ext cx="2194560" cy="1982390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u="none" kern="1200" dirty="0" smtClean="0">
              <a:solidFill>
                <a:srgbClr val="FFFFFF"/>
              </a:solidFill>
            </a:rPr>
            <a:t>MANAGEMENT COMMITMENT</a:t>
          </a:r>
          <a:endParaRPr lang="en-US" sz="2100" b="1" u="none" kern="1200" dirty="0">
            <a:solidFill>
              <a:srgbClr val="FFFFFF"/>
            </a:solidFill>
          </a:endParaRPr>
        </a:p>
      </dsp:txBody>
      <dsp:txXfrm>
        <a:off x="0" y="28893"/>
        <a:ext cx="2194560" cy="1982390"/>
      </dsp:txXfrm>
    </dsp:sp>
    <dsp:sp modelId="{D27499A5-8F87-4285-B2AC-8D765CC581D1}">
      <dsp:nvSpPr>
        <dsp:cNvPr id="0" name=""/>
        <dsp:cNvSpPr/>
      </dsp:nvSpPr>
      <dsp:spPr>
        <a:xfrm rot="5400000">
          <a:off x="3352323" y="1122035"/>
          <a:ext cx="1585912" cy="3901440"/>
        </a:xfrm>
        <a:prstGeom prst="round2SameRect">
          <a:avLst/>
        </a:prstGeom>
        <a:gradFill flip="none" rotWithShape="0">
          <a:gsLst>
            <a:gs pos="0">
              <a:srgbClr val="92D050">
                <a:tint val="66000"/>
                <a:satMod val="160000"/>
              </a:srgbClr>
            </a:gs>
            <a:gs pos="50000">
              <a:srgbClr val="92D050">
                <a:tint val="44500"/>
                <a:satMod val="160000"/>
              </a:srgbClr>
            </a:gs>
            <a:gs pos="100000">
              <a:srgbClr val="92D050">
                <a:tint val="23500"/>
                <a:satMod val="160000"/>
              </a:srgbClr>
            </a:gs>
          </a:gsLst>
          <a:lin ang="0" scaled="1"/>
          <a:tileRect/>
        </a:gra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Allows  workers to develop and express  commitment to safety and health.</a:t>
          </a:r>
        </a:p>
      </dsp:txBody>
      <dsp:txXfrm rot="5400000">
        <a:off x="3352323" y="1122035"/>
        <a:ext cx="1585912" cy="3901440"/>
      </dsp:txXfrm>
    </dsp:sp>
    <dsp:sp modelId="{E4E72AEF-DD96-4FFA-A203-A0E3E0ADFFF3}">
      <dsp:nvSpPr>
        <dsp:cNvPr id="0" name=""/>
        <dsp:cNvSpPr/>
      </dsp:nvSpPr>
      <dsp:spPr>
        <a:xfrm>
          <a:off x="9519" y="2081609"/>
          <a:ext cx="2194560" cy="198239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u="none" kern="1200" dirty="0" smtClean="0">
              <a:solidFill>
                <a:srgbClr val="FFFFFF"/>
              </a:solidFill>
            </a:rPr>
            <a:t>EMPLOYEE INVOLVEMENT</a:t>
          </a:r>
        </a:p>
      </dsp:txBody>
      <dsp:txXfrm>
        <a:off x="9519" y="2081609"/>
        <a:ext cx="2194560" cy="198239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310BCC-D09B-40FA-A153-94A284BF3D31}">
      <dsp:nvSpPr>
        <dsp:cNvPr id="0" name=""/>
        <dsp:cNvSpPr/>
      </dsp:nvSpPr>
      <dsp:spPr>
        <a:xfrm>
          <a:off x="2802256" y="1324"/>
          <a:ext cx="2377436" cy="118871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B3CAF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B3CA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B3CA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Clearly state a worksite safety and health policy.</a:t>
          </a:r>
          <a:endParaRPr lang="en-US" sz="1400" b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2802256" y="1324"/>
        <a:ext cx="2377436" cy="1188718"/>
      </dsp:txXfrm>
    </dsp:sp>
    <dsp:sp modelId="{C179AE60-2905-4140-B3C7-70B9621888DC}">
      <dsp:nvSpPr>
        <dsp:cNvPr id="0" name=""/>
        <dsp:cNvSpPr/>
      </dsp:nvSpPr>
      <dsp:spPr>
        <a:xfrm rot="3600000">
          <a:off x="4353107" y="2087498"/>
          <a:ext cx="1238542" cy="416051"/>
        </a:xfrm>
        <a:prstGeom prst="left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70000"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 rot="3600000">
        <a:off x="4353107" y="2087498"/>
        <a:ext cx="1238542" cy="416051"/>
      </dsp:txXfrm>
    </dsp:sp>
    <dsp:sp modelId="{70E00D24-18D8-45FC-B398-126C2CD5202F}">
      <dsp:nvSpPr>
        <dsp:cNvPr id="0" name=""/>
        <dsp:cNvSpPr/>
      </dsp:nvSpPr>
      <dsp:spPr>
        <a:xfrm>
          <a:off x="4765063" y="3401006"/>
          <a:ext cx="2377436" cy="118871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B3CAFF">
                <a:hueOff val="970932"/>
                <a:satOff val="-15463"/>
                <a:lumOff val="-31763"/>
                <a:alphaOff val="0"/>
                <a:shade val="51000"/>
                <a:satMod val="130000"/>
              </a:srgbClr>
            </a:gs>
            <a:gs pos="80000">
              <a:srgbClr val="B3CAFF">
                <a:hueOff val="970932"/>
                <a:satOff val="-15463"/>
                <a:lumOff val="-31763"/>
                <a:alphaOff val="0"/>
                <a:shade val="93000"/>
                <a:satMod val="130000"/>
              </a:srgbClr>
            </a:gs>
            <a:gs pos="100000">
              <a:srgbClr val="B3CAFF">
                <a:hueOff val="970932"/>
                <a:satOff val="-15463"/>
                <a:lumOff val="-3176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Establish and communicate a clear goal and objective for the safety and health program. </a:t>
          </a:r>
        </a:p>
      </dsp:txBody>
      <dsp:txXfrm>
        <a:off x="4765063" y="3401006"/>
        <a:ext cx="2377436" cy="1188718"/>
      </dsp:txXfrm>
    </dsp:sp>
    <dsp:sp modelId="{D552C148-0977-4267-B2A3-84A705526D17}">
      <dsp:nvSpPr>
        <dsp:cNvPr id="0" name=""/>
        <dsp:cNvSpPr/>
      </dsp:nvSpPr>
      <dsp:spPr>
        <a:xfrm rot="10800000">
          <a:off x="3371703" y="3787339"/>
          <a:ext cx="1238542" cy="416051"/>
        </a:xfrm>
        <a:prstGeom prst="left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70000"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 rot="10800000">
        <a:off x="3371703" y="3787339"/>
        <a:ext cx="1238542" cy="416051"/>
      </dsp:txXfrm>
    </dsp:sp>
    <dsp:sp modelId="{512EC2D8-3387-4CBC-BDD3-67A2B1A12E80}">
      <dsp:nvSpPr>
        <dsp:cNvPr id="0" name=""/>
        <dsp:cNvSpPr/>
      </dsp:nvSpPr>
      <dsp:spPr>
        <a:xfrm>
          <a:off x="839449" y="3401006"/>
          <a:ext cx="2377436" cy="118871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B3CAFF">
                <a:hueOff val="1941865"/>
                <a:satOff val="-30926"/>
                <a:lumOff val="-63527"/>
                <a:alphaOff val="0"/>
                <a:shade val="51000"/>
                <a:satMod val="130000"/>
              </a:srgbClr>
            </a:gs>
            <a:gs pos="80000">
              <a:srgbClr val="B3CAFF">
                <a:hueOff val="1941865"/>
                <a:satOff val="-30926"/>
                <a:lumOff val="-63527"/>
                <a:alphaOff val="0"/>
                <a:shade val="93000"/>
                <a:satMod val="130000"/>
              </a:srgbClr>
            </a:gs>
            <a:gs pos="100000">
              <a:srgbClr val="B3CAFF">
                <a:hueOff val="1941865"/>
                <a:satOff val="-30926"/>
                <a:lumOff val="-6352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FFFF"/>
              </a:solidFill>
              <a:latin typeface="Verdana"/>
              <a:ea typeface="+mn-ea"/>
              <a:cs typeface="+mn-cs"/>
            </a:rPr>
            <a:t>Involve top management in implementing the program.</a:t>
          </a:r>
        </a:p>
      </dsp:txBody>
      <dsp:txXfrm>
        <a:off x="839449" y="3401006"/>
        <a:ext cx="2377436" cy="1188718"/>
      </dsp:txXfrm>
    </dsp:sp>
    <dsp:sp modelId="{F15D8414-647D-4E60-8D89-6049168246C3}">
      <dsp:nvSpPr>
        <dsp:cNvPr id="0" name=""/>
        <dsp:cNvSpPr/>
      </dsp:nvSpPr>
      <dsp:spPr>
        <a:xfrm rot="18000000">
          <a:off x="2390300" y="2087498"/>
          <a:ext cx="1238542" cy="416051"/>
        </a:xfrm>
        <a:prstGeom prst="left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70000"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 rot="18000000">
        <a:off x="2390300" y="2087498"/>
        <a:ext cx="1238542" cy="41605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CE94A1-305B-425F-8D7E-927B7FBAE33E}">
      <dsp:nvSpPr>
        <dsp:cNvPr id="0" name=""/>
        <dsp:cNvSpPr/>
      </dsp:nvSpPr>
      <dsp:spPr>
        <a:xfrm>
          <a:off x="3166110" y="505"/>
          <a:ext cx="4749165" cy="1972554"/>
        </a:xfrm>
        <a:prstGeom prst="rightArrow">
          <a:avLst>
            <a:gd name="adj1" fmla="val 75000"/>
            <a:gd name="adj2" fmla="val 50000"/>
          </a:avLst>
        </a:prstGeom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0" scaled="1"/>
          <a:tileRect/>
        </a:gradFill>
        <a:ln w="127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Encourage employees to get involved in the program and in decisions that affect their safety and health. </a:t>
          </a:r>
          <a:endParaRPr lang="en-US" sz="2200" kern="1200" dirty="0"/>
        </a:p>
      </dsp:txBody>
      <dsp:txXfrm>
        <a:off x="3166110" y="505"/>
        <a:ext cx="4749165" cy="1972554"/>
      </dsp:txXfrm>
    </dsp:sp>
    <dsp:sp modelId="{50F43CD6-1810-4250-AB22-72CB3969E5BD}">
      <dsp:nvSpPr>
        <dsp:cNvPr id="0" name=""/>
        <dsp:cNvSpPr/>
      </dsp:nvSpPr>
      <dsp:spPr>
        <a:xfrm>
          <a:off x="0" y="0"/>
          <a:ext cx="3166110" cy="1972554"/>
        </a:xfrm>
        <a:prstGeom prst="roundRect">
          <a:avLst/>
        </a:prstGeom>
        <a:solidFill>
          <a:srgbClr val="FF0000"/>
        </a:solidFill>
        <a:ln w="127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rgbClr val="FFFFFF"/>
              </a:solidFill>
            </a:rPr>
            <a:t>SAFETY &amp; HEALTH</a:t>
          </a:r>
          <a:endParaRPr lang="en-US" sz="2300" b="1" kern="1200" dirty="0">
            <a:solidFill>
              <a:srgbClr val="FFFFFF"/>
            </a:solidFill>
          </a:endParaRPr>
        </a:p>
      </dsp:txBody>
      <dsp:txXfrm>
        <a:off x="0" y="0"/>
        <a:ext cx="3166110" cy="1972554"/>
      </dsp:txXfrm>
    </dsp:sp>
    <dsp:sp modelId="{351643AE-9E21-4C1F-A08E-AA618FAE3243}">
      <dsp:nvSpPr>
        <dsp:cNvPr id="0" name=""/>
        <dsp:cNvSpPr/>
      </dsp:nvSpPr>
      <dsp:spPr>
        <a:xfrm>
          <a:off x="3166110" y="2170315"/>
          <a:ext cx="4749165" cy="1972554"/>
        </a:xfrm>
        <a:prstGeom prst="rightArrow">
          <a:avLst>
            <a:gd name="adj1" fmla="val 75000"/>
            <a:gd name="adj2" fmla="val 50000"/>
          </a:avLst>
        </a:prstGeom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lin ang="0" scaled="1"/>
          <a:tileRect/>
        </a:gradFill>
        <a:ln w="127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Communicate responsibility for all program aspects.</a:t>
          </a:r>
          <a:endParaRPr lang="en-US" sz="2200" kern="1200" dirty="0"/>
        </a:p>
      </dsp:txBody>
      <dsp:txXfrm>
        <a:off x="3166110" y="2170315"/>
        <a:ext cx="4749165" cy="1972554"/>
      </dsp:txXfrm>
    </dsp:sp>
    <dsp:sp modelId="{268C7039-95BA-407C-8218-5A971C4A1F1B}">
      <dsp:nvSpPr>
        <dsp:cNvPr id="0" name=""/>
        <dsp:cNvSpPr/>
      </dsp:nvSpPr>
      <dsp:spPr>
        <a:xfrm>
          <a:off x="0" y="2170315"/>
          <a:ext cx="3166110" cy="1972554"/>
        </a:xfrm>
        <a:prstGeom prst="roundRect">
          <a:avLst/>
        </a:prstGeom>
        <a:solidFill>
          <a:srgbClr val="7030A0"/>
        </a:solidFill>
        <a:ln w="127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rgbClr val="FFFFFF"/>
              </a:solidFill>
            </a:rPr>
            <a:t>COMMUNICATIONS</a:t>
          </a:r>
          <a:endParaRPr lang="en-US" sz="2300" b="1" kern="1200" dirty="0">
            <a:solidFill>
              <a:srgbClr val="FFFFFF"/>
            </a:solidFill>
          </a:endParaRPr>
        </a:p>
      </dsp:txBody>
      <dsp:txXfrm>
        <a:off x="0" y="2170315"/>
        <a:ext cx="3166110" cy="197255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F75D52DE-EC97-4ED5-8864-B141DFBB45D0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26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</p:spPr>
        <p:txBody>
          <a:bodyPr vert="horz" lIns="94192" tIns="47096" rIns="94192" bIns="470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6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E7765813-4488-460B-A9A4-5CE57D267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solidFill>
            <a:schemeClr val="bg1">
              <a:lumMod val="75000"/>
            </a:schemeClr>
          </a:solidFill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" y="3200400"/>
            <a:ext cx="5105400" cy="33528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1066800"/>
            <a:ext cx="9021537" cy="2020381"/>
          </a:xfrm>
          <a:prstGeom prst="rect">
            <a:avLst/>
          </a:prstGeom>
          <a:gradFill flip="none" rotWithShape="1">
            <a:gsLst>
              <a:gs pos="0">
                <a:srgbClr val="0000CC">
                  <a:tint val="66000"/>
                  <a:satMod val="160000"/>
                </a:srgbClr>
              </a:gs>
              <a:gs pos="50000">
                <a:srgbClr val="0000CC">
                  <a:tint val="44500"/>
                  <a:satMod val="160000"/>
                </a:srgbClr>
              </a:gs>
              <a:gs pos="100000">
                <a:srgbClr val="0000CC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293897"/>
          </a:xfrm>
          <a:prstGeom prst="rect">
            <a:avLst/>
          </a:prstGeom>
          <a:solidFill>
            <a:srgbClr val="C00000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" y="1505931"/>
            <a:ext cx="8686800" cy="1161070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>
              <a:defRPr lang="en-US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3076" name="Picture 4" descr="C:\Users\Dad\AppData\Local\Microsoft\Windows\Temporary Internet Files\Content.IE5\SV1RZD9C\MC900438894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</a:blip>
          <a:srcRect t="69026"/>
          <a:stretch>
            <a:fillRect/>
          </a:stretch>
        </p:blipFill>
        <p:spPr bwMode="auto">
          <a:xfrm>
            <a:off x="76200" y="152400"/>
            <a:ext cx="8991600" cy="915634"/>
          </a:xfrm>
          <a:prstGeom prst="rect">
            <a:avLst/>
          </a:prstGeom>
          <a:noFill/>
        </p:spPr>
      </p:pic>
      <p:grpSp>
        <p:nvGrpSpPr>
          <p:cNvPr id="2" name="Group 13"/>
          <p:cNvGrpSpPr/>
          <p:nvPr/>
        </p:nvGrpSpPr>
        <p:grpSpPr>
          <a:xfrm>
            <a:off x="5562600" y="3200400"/>
            <a:ext cx="3429000" cy="3429000"/>
            <a:chOff x="5943600" y="152400"/>
            <a:chExt cx="3048000" cy="3048000"/>
          </a:xfrm>
        </p:grpSpPr>
        <p:sp>
          <p:nvSpPr>
            <p:cNvPr id="15" name="Oval 14"/>
            <p:cNvSpPr/>
            <p:nvPr userDrawn="1"/>
          </p:nvSpPr>
          <p:spPr>
            <a:xfrm>
              <a:off x="5943600" y="152400"/>
              <a:ext cx="3048000" cy="3048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152400"/>
              <a:ext cx="3041056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ounded Rectangle 13"/>
          <p:cNvSpPr/>
          <p:nvPr userDrawn="1"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solidFill>
            <a:schemeClr val="bg1">
              <a:lumMod val="75000"/>
            </a:schemeClr>
          </a:solidFill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2931" y="1066800"/>
            <a:ext cx="9021537" cy="2020381"/>
          </a:xfrm>
          <a:prstGeom prst="rect">
            <a:avLst/>
          </a:prstGeom>
          <a:gradFill flip="none" rotWithShape="1">
            <a:gsLst>
              <a:gs pos="0">
                <a:srgbClr val="0000CC">
                  <a:tint val="66000"/>
                  <a:satMod val="160000"/>
                </a:srgbClr>
              </a:gs>
              <a:gs pos="50000">
                <a:srgbClr val="0000CC">
                  <a:tint val="44500"/>
                  <a:satMod val="160000"/>
                </a:srgbClr>
              </a:gs>
              <a:gs pos="100000">
                <a:srgbClr val="0000CC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62931" y="1449303"/>
            <a:ext cx="9021537" cy="1293897"/>
          </a:xfrm>
          <a:prstGeom prst="rect">
            <a:avLst/>
          </a:prstGeom>
          <a:solidFill>
            <a:srgbClr val="C00000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22" name="Picture 4" descr="C:\Users\Dad\AppData\Local\Microsoft\Windows\Temporary Internet Files\Content.IE5\SV1RZD9C\MC900438894[1]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</a:blip>
          <a:srcRect t="69026"/>
          <a:stretch>
            <a:fillRect/>
          </a:stretch>
        </p:blipFill>
        <p:spPr bwMode="auto">
          <a:xfrm>
            <a:off x="76200" y="152400"/>
            <a:ext cx="8991600" cy="915634"/>
          </a:xfrm>
          <a:prstGeom prst="rect">
            <a:avLst/>
          </a:prstGeom>
          <a:noFill/>
        </p:spPr>
      </p:pic>
      <p:grpSp>
        <p:nvGrpSpPr>
          <p:cNvPr id="23" name="Group 8"/>
          <p:cNvGrpSpPr/>
          <p:nvPr userDrawn="1"/>
        </p:nvGrpSpPr>
        <p:grpSpPr>
          <a:xfrm>
            <a:off x="5486400" y="3200400"/>
            <a:ext cx="3429000" cy="3429000"/>
            <a:chOff x="5943600" y="152400"/>
            <a:chExt cx="3048000" cy="3048000"/>
          </a:xfrm>
        </p:grpSpPr>
        <p:sp>
          <p:nvSpPr>
            <p:cNvPr id="24" name="Oval 23"/>
            <p:cNvSpPr/>
            <p:nvPr userDrawn="1"/>
          </p:nvSpPr>
          <p:spPr>
            <a:xfrm>
              <a:off x="5943600" y="152400"/>
              <a:ext cx="3048000" cy="3048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152400"/>
              <a:ext cx="3041056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685800" y="152400"/>
            <a:ext cx="6477000" cy="6629400"/>
          </a:xfrm>
          <a:prstGeom prst="roundRect">
            <a:avLst>
              <a:gd name="adj" fmla="val 1378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0772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28600" y="1143000"/>
            <a:ext cx="8686800" cy="5334000"/>
          </a:xfrm>
          <a:prstGeom prst="roundRect">
            <a:avLst>
              <a:gd name="adj" fmla="val 4116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57200" y="381000"/>
            <a:ext cx="6934200" cy="10668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1"/>
          </p:nvPr>
        </p:nvSpPr>
        <p:spPr>
          <a:xfrm>
            <a:off x="381000" y="1600200"/>
            <a:ext cx="8382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6629400" cy="8382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ounded Rectangle 10"/>
          <p:cNvSpPr/>
          <p:nvPr userDrawn="1"/>
        </p:nvSpPr>
        <p:spPr>
          <a:xfrm>
            <a:off x="685800" y="152400"/>
            <a:ext cx="6477000" cy="6629400"/>
          </a:xfrm>
          <a:prstGeom prst="roundRect">
            <a:avLst>
              <a:gd name="adj" fmla="val 1378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>
            <a:off x="228600" y="1143000"/>
            <a:ext cx="8686800" cy="5334000"/>
          </a:xfrm>
          <a:prstGeom prst="roundRect">
            <a:avLst>
              <a:gd name="adj" fmla="val 4116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 userDrawn="1"/>
        </p:nvSpPr>
        <p:spPr>
          <a:xfrm>
            <a:off x="457200" y="381000"/>
            <a:ext cx="6934200" cy="10668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6"/>
          <p:cNvSpPr txBox="1">
            <a:spLocks noChangeArrowheads="1"/>
          </p:cNvSpPr>
          <p:nvPr userDrawn="1"/>
        </p:nvSpPr>
        <p:spPr bwMode="gray">
          <a:xfrm>
            <a:off x="685800" y="6507897"/>
            <a:ext cx="6476999" cy="35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OSHA Office of Training and Education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charset="0"/>
              <a:ea typeface="굴림" pitchFamily="50" charset="-127"/>
              <a:cs typeface="+mn-cs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7467600" y="228600"/>
            <a:ext cx="1447800" cy="1447800"/>
            <a:chOff x="5943600" y="152400"/>
            <a:chExt cx="3048000" cy="3048000"/>
          </a:xfrm>
        </p:grpSpPr>
        <p:sp>
          <p:nvSpPr>
            <p:cNvPr id="12" name="Oval 11"/>
            <p:cNvSpPr/>
            <p:nvPr userDrawn="1"/>
          </p:nvSpPr>
          <p:spPr>
            <a:xfrm>
              <a:off x="5943600" y="152400"/>
              <a:ext cx="3048000" cy="3048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152400"/>
              <a:ext cx="3041056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457200"/>
            <a:ext cx="5486400" cy="9144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4000" b="1" cap="none" spc="50" baseline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defRPr>
            </a:lvl1pPr>
          </a:lstStyle>
          <a:p>
            <a:r>
              <a:rPr lang="en-US" dirty="0" smtClean="0"/>
              <a:t>TRAINING SLIDES</a:t>
            </a:r>
            <a:endParaRPr lang="en-US" dirty="0"/>
          </a:p>
        </p:txBody>
      </p:sp>
      <p:sp>
        <p:nvSpPr>
          <p:cNvPr id="16" name="Content Placeholder 20"/>
          <p:cNvSpPr>
            <a:spLocks noGrp="1"/>
          </p:cNvSpPr>
          <p:nvPr>
            <p:ph sz="quarter" idx="11"/>
          </p:nvPr>
        </p:nvSpPr>
        <p:spPr>
          <a:xfrm>
            <a:off x="609600" y="3276600"/>
            <a:ext cx="80010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3" name="Group 8"/>
          <p:cNvGrpSpPr/>
          <p:nvPr/>
        </p:nvGrpSpPr>
        <p:grpSpPr>
          <a:xfrm>
            <a:off x="5943600" y="152400"/>
            <a:ext cx="3048000" cy="3048000"/>
            <a:chOff x="5943600" y="152400"/>
            <a:chExt cx="3048000" cy="3048000"/>
          </a:xfrm>
        </p:grpSpPr>
        <p:sp>
          <p:nvSpPr>
            <p:cNvPr id="13" name="Oval 12"/>
            <p:cNvSpPr/>
            <p:nvPr userDrawn="1"/>
          </p:nvSpPr>
          <p:spPr>
            <a:xfrm>
              <a:off x="5943600" y="152400"/>
              <a:ext cx="3048000" cy="3048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152400"/>
              <a:ext cx="3041056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Rectangle 6"/>
          <p:cNvSpPr txBox="1">
            <a:spLocks noChangeArrowheads="1"/>
          </p:cNvSpPr>
          <p:nvPr userDrawn="1"/>
        </p:nvSpPr>
        <p:spPr bwMode="gray">
          <a:xfrm>
            <a:off x="685800" y="6507897"/>
            <a:ext cx="6476999" cy="35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OSHA Office of Training and Education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charset="0"/>
              <a:ea typeface="굴림" pitchFamily="50" charset="-127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85800" y="152400"/>
            <a:ext cx="6477000" cy="6629400"/>
          </a:xfrm>
          <a:prstGeom prst="roundRect">
            <a:avLst>
              <a:gd name="adj" fmla="val 1378"/>
            </a:avLst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33400" y="1447800"/>
            <a:ext cx="8077200" cy="4876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8600" y="1143000"/>
            <a:ext cx="8686800" cy="5334000"/>
          </a:xfrm>
          <a:prstGeom prst="roundRect">
            <a:avLst>
              <a:gd name="adj" fmla="val 4116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57200" y="381000"/>
            <a:ext cx="6934200" cy="10668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rgbClr val="C00000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E5FD966-E5FC-42BF-ACE4-B92CD80FA3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>
            <a:off x="685800" y="152400"/>
            <a:ext cx="6477000" cy="6629400"/>
          </a:xfrm>
          <a:prstGeom prst="roundRect">
            <a:avLst>
              <a:gd name="adj" fmla="val 1378"/>
            </a:avLst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 userDrawn="1"/>
        </p:nvSpPr>
        <p:spPr>
          <a:xfrm>
            <a:off x="533400" y="1447800"/>
            <a:ext cx="8077200" cy="4876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228600" y="1143000"/>
            <a:ext cx="8686800" cy="5334000"/>
          </a:xfrm>
          <a:prstGeom prst="roundRect">
            <a:avLst>
              <a:gd name="adj" fmla="val 4116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457200" y="381000"/>
            <a:ext cx="6934200" cy="10668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diagramLayout" Target="../diagrams/layout6.xml"/><Relationship Id="rId7" Type="http://schemas.openxmlformats.org/officeDocument/2006/relationships/image" Target="../media/image23.wm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26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57"/>
          <p:cNvSpPr txBox="1">
            <a:spLocks noChangeArrowheads="1"/>
          </p:cNvSpPr>
          <p:nvPr/>
        </p:nvSpPr>
        <p:spPr bwMode="gray">
          <a:xfrm>
            <a:off x="381000" y="3810000"/>
            <a:ext cx="8305800" cy="23941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bIns="91440" anchor="ctr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1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Safety &amp; Health Programs</a:t>
            </a:r>
            <a:endParaRPr kumimoji="0" lang="en-US" altLang="ko-KR" sz="7200" b="1" i="0" u="none" strike="noStrike" kern="1200" cap="none" spc="50" normalizeH="0" baseline="0" noProof="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 Black" pitchFamily="34" charset="0"/>
              <a:ea typeface="굴림" pitchFamily="50" charset="-127"/>
              <a:cs typeface="+mj-cs"/>
            </a:endParaRPr>
          </a:p>
        </p:txBody>
      </p:sp>
      <p:pic>
        <p:nvPicPr>
          <p:cNvPr id="5" name="Picture 2" descr="http://www.commercialcleaningincharlotte.com/wp-content/uploads/2009/05/osha-logo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752600"/>
            <a:ext cx="2901459" cy="8382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698687"/>
            <a:ext cx="6019800" cy="119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5867400" cy="4724400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sz="2800" dirty="0" smtClean="0"/>
              <a:t>Conduct regular (usually weekly) site inspections.  </a:t>
            </a:r>
          </a:p>
          <a:p>
            <a:pPr>
              <a:buFontTx/>
              <a:buChar char="•"/>
            </a:pPr>
            <a:r>
              <a:rPr lang="en-US" sz="2800" dirty="0" smtClean="0"/>
              <a:t>Establish daily work area inspection procedures. </a:t>
            </a:r>
          </a:p>
          <a:p>
            <a:pPr>
              <a:buFontTx/>
              <a:buChar char="•"/>
            </a:pPr>
            <a:r>
              <a:rPr lang="en-US" sz="2800" dirty="0" smtClean="0"/>
              <a:t>Develop and use a checklist.</a:t>
            </a:r>
          </a:p>
          <a:p>
            <a:pPr>
              <a:buFontTx/>
              <a:buChar char="•"/>
            </a:pPr>
            <a:r>
              <a:rPr lang="en-US" sz="2800" dirty="0" smtClean="0"/>
              <a:t>Provide a reliable system for employees, without fear of reprisal, to notify management about apparent hazardous conditions and to receive timely and appropriate responses.</a:t>
            </a:r>
          </a:p>
          <a:p>
            <a:endParaRPr lang="en-US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350838"/>
            <a:ext cx="8229600" cy="868362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Safety and Health Inspections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4" name="Picture 5" descr="C:\Users\Dad\AppData\Local\Microsoft\Windows\Temporary Internet Files\Content.IE5\3IXKXLBN\MC90005515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752600"/>
            <a:ext cx="2078431" cy="1921256"/>
          </a:xfrm>
          <a:prstGeom prst="rect">
            <a:avLst/>
          </a:prstGeom>
          <a:noFill/>
        </p:spPr>
      </p:pic>
      <p:pic>
        <p:nvPicPr>
          <p:cNvPr id="5" name="Picture 4" descr="C:\Users\Dad\AppData\Local\Microsoft\Windows\Temporary Internet Files\Content.IE5\C6R1YFS7\MC90043982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505200"/>
            <a:ext cx="3123743" cy="3123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3962400" cy="41910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800" dirty="0" smtClean="0"/>
              <a:t>Investigate accidents and “near miss” incidents, so that their causes and means for prevention are identified.</a:t>
            </a:r>
          </a:p>
          <a:p>
            <a:pPr>
              <a:buFontTx/>
              <a:buChar char="•"/>
            </a:pPr>
            <a:r>
              <a:rPr lang="en-US" sz="2800" dirty="0" smtClean="0"/>
              <a:t>Analyze injury and illness trends, so that common cause patterns  can be identified and prevented.</a:t>
            </a:r>
          </a:p>
          <a:p>
            <a:endParaRPr lang="en-US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505297"/>
            <a:ext cx="8229600" cy="713903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Additional Worksite Analysis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4" name="Picture 5" descr="http://www.rospashop.com/WebRoot/Store/Shops/es118341_shop/49AE/6A9B/398F/0252/CDCD/50ED/8970/7496/ISPB093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86" t="10067" r="7485" b="63733"/>
          <a:stretch>
            <a:fillRect/>
          </a:stretch>
        </p:blipFill>
        <p:spPr bwMode="auto">
          <a:xfrm>
            <a:off x="4191000" y="1600200"/>
            <a:ext cx="3052391" cy="1398123"/>
          </a:xfrm>
          <a:prstGeom prst="rect">
            <a:avLst/>
          </a:prstGeom>
          <a:noFill/>
        </p:spPr>
      </p:pic>
      <p:pic>
        <p:nvPicPr>
          <p:cNvPr id="5" name="Picture 5" descr="http://www.rospashop.com/WebRoot/Store/Shops/es118341_shop/49AE/6A9B/398F/0252/CDCD/50ED/8970/7496/ISPB093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93" t="36067" r="6188" b="44933"/>
          <a:stretch>
            <a:fillRect/>
          </a:stretch>
        </p:blipFill>
        <p:spPr bwMode="auto">
          <a:xfrm>
            <a:off x="4800600" y="3200400"/>
            <a:ext cx="3287926" cy="1034281"/>
          </a:xfrm>
          <a:prstGeom prst="rect">
            <a:avLst/>
          </a:prstGeom>
          <a:noFill/>
        </p:spPr>
      </p:pic>
      <p:pic>
        <p:nvPicPr>
          <p:cNvPr id="6" name="Picture 5" descr="http://www.rospashop.com/WebRoot/Store/Shops/es118341_shop/49AE/6A9B/398F/0252/CDCD/50ED/8970/7496/ISPB093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87" t="54667" r="8583" b="9133"/>
          <a:stretch>
            <a:fillRect/>
          </a:stretch>
        </p:blipFill>
        <p:spPr bwMode="auto">
          <a:xfrm>
            <a:off x="5410200" y="4267200"/>
            <a:ext cx="3377638" cy="2152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609600"/>
            <a:ext cx="8229600" cy="602691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Hazard Prevention and Control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76200" y="1676400"/>
          <a:ext cx="8610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52600"/>
            <a:ext cx="8458200" cy="4724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To prevent and control hazards you must use:</a:t>
            </a:r>
          </a:p>
          <a:p>
            <a:pPr lvl="1"/>
            <a:r>
              <a:rPr lang="en-US" sz="2800" b="1" dirty="0" smtClean="0"/>
              <a:t>Engineering controls;</a:t>
            </a:r>
          </a:p>
          <a:p>
            <a:pPr lvl="1"/>
            <a:r>
              <a:rPr lang="en-US" sz="2800" b="1" dirty="0" smtClean="0"/>
              <a:t>Administrative controls;</a:t>
            </a:r>
          </a:p>
          <a:p>
            <a:pPr lvl="1"/>
            <a:r>
              <a:rPr lang="en-US" sz="2800" b="1" dirty="0" smtClean="0"/>
              <a:t>Personal protective equipment;</a:t>
            </a:r>
          </a:p>
          <a:p>
            <a:pPr lvl="1"/>
            <a:r>
              <a:rPr lang="en-US" sz="2800" b="1" dirty="0" smtClean="0"/>
              <a:t>Safe work practices communicated;</a:t>
            </a:r>
          </a:p>
          <a:p>
            <a:pPr lvl="2"/>
            <a:r>
              <a:rPr lang="en-US" sz="2800" b="1" i="1" dirty="0" smtClean="0"/>
              <a:t>thru training,</a:t>
            </a:r>
          </a:p>
          <a:p>
            <a:pPr lvl="2"/>
            <a:r>
              <a:rPr lang="en-US" sz="2800" b="1" i="1" dirty="0" smtClean="0"/>
              <a:t>positive reinforcement,</a:t>
            </a:r>
          </a:p>
          <a:p>
            <a:pPr lvl="2"/>
            <a:r>
              <a:rPr lang="en-US" sz="2800" b="1" i="1" dirty="0" smtClean="0"/>
              <a:t>correction of unsafe performance,</a:t>
            </a:r>
          </a:p>
          <a:p>
            <a:pPr lvl="2"/>
            <a:r>
              <a:rPr lang="en-US" sz="2800" b="1" i="1" dirty="0" smtClean="0"/>
              <a:t>enforcement.</a:t>
            </a:r>
          </a:p>
          <a:p>
            <a:endParaRPr lang="en-US" sz="2800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609600"/>
            <a:ext cx="8229600" cy="602692"/>
          </a:xfrm>
          <a:prstGeom prst="rect">
            <a:avLst/>
          </a:prstGeom>
        </p:spPr>
        <p:txBody>
          <a:bodyPr bIns="91440" anchor="b" anchorCtr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Controlling the Hazards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24000"/>
            <a:ext cx="8077200" cy="4724400"/>
          </a:xfrm>
        </p:spPr>
        <p:txBody>
          <a:bodyPr>
            <a:normAutofit/>
          </a:bodyPr>
          <a:lstStyle/>
          <a:p>
            <a:pPr>
              <a:buSzTx/>
              <a:buFontTx/>
              <a:buChar char="•"/>
            </a:pPr>
            <a:r>
              <a:rPr lang="en-US" sz="2800" dirty="0" smtClean="0"/>
              <a:t>Maintain the facility and equipment. </a:t>
            </a:r>
          </a:p>
          <a:p>
            <a:pPr>
              <a:buSzTx/>
              <a:buFontTx/>
              <a:buChar char="•"/>
            </a:pPr>
            <a:r>
              <a:rPr lang="en-US" sz="2800" dirty="0" smtClean="0"/>
              <a:t>Emergency planning.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 smtClean="0"/>
              <a:t>Training and drills, as needed.</a:t>
            </a:r>
          </a:p>
          <a:p>
            <a:pPr>
              <a:buSzTx/>
              <a:buFontTx/>
              <a:buChar char="•"/>
            </a:pPr>
            <a:r>
              <a:rPr lang="en-US" sz="2800" dirty="0" smtClean="0"/>
              <a:t>Medical program.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 smtClean="0"/>
              <a:t>First aid on site.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 smtClean="0"/>
              <a:t>Physician and emergency care nearby.</a:t>
            </a:r>
          </a:p>
          <a:p>
            <a:endParaRPr lang="en-US" sz="2800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609600"/>
            <a:ext cx="8229600" cy="602692"/>
          </a:xfrm>
          <a:prstGeom prst="rect">
            <a:avLst/>
          </a:prstGeom>
        </p:spPr>
        <p:txBody>
          <a:bodyPr bIns="91440" anchor="b" anchorCtr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Hazard Prevention Planning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4" name="Picture 4" descr="C:\Users\Dad\AppData\Local\Microsoft\Windows\Temporary Internet Files\Content.IE5\HLE77HSK\MC90001702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752600"/>
            <a:ext cx="2213762" cy="1826971"/>
          </a:xfrm>
          <a:prstGeom prst="rect">
            <a:avLst/>
          </a:prstGeom>
          <a:noFill/>
        </p:spPr>
      </p:pic>
      <p:pic>
        <p:nvPicPr>
          <p:cNvPr id="5" name="Picture 5" descr="C:\Users\Dad\AppData\Local\Microsoft\Windows\Temporary Internet Files\Content.IE5\C6R1YFS7\MC90043548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733800"/>
            <a:ext cx="1517650" cy="2455256"/>
          </a:xfrm>
          <a:prstGeom prst="rect">
            <a:avLst/>
          </a:prstGeom>
          <a:noFill/>
        </p:spPr>
      </p:pic>
      <p:pic>
        <p:nvPicPr>
          <p:cNvPr id="6" name="Picture 6" descr="C:\Users\Dad\AppData\Local\Microsoft\Windows\Temporary Internet Files\Content.IE5\HLE77HSK\MC90035904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4648200"/>
            <a:ext cx="1559924" cy="1473174"/>
          </a:xfrm>
          <a:prstGeom prst="rect">
            <a:avLst/>
          </a:prstGeom>
          <a:noFill/>
        </p:spPr>
      </p:pic>
      <p:pic>
        <p:nvPicPr>
          <p:cNvPr id="7" name="Picture 7" descr="C:\Users\Dad\AppData\Local\Microsoft\Windows\Temporary Internet Files\Content.IE5\J69V0177\MC90035903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4495800"/>
            <a:ext cx="1805026" cy="1588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533400"/>
            <a:ext cx="8229600" cy="615048"/>
          </a:xfrm>
          <a:prstGeom prst="rect">
            <a:avLst/>
          </a:prstGeom>
        </p:spPr>
        <p:txBody>
          <a:bodyPr bIns="91440" anchor="b" anchorCtr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Safety and Health Training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3496233"/>
            <a:ext cx="6096000" cy="496091"/>
          </a:xfrm>
          <a:prstGeom prst="rect">
            <a:avLst/>
          </a:prstGeom>
          <a:solidFill>
            <a:srgbClr val="FF0000">
              <a:alpha val="9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z="190500" prstMaterial="metal">
            <a:bevelT w="88900" h="88900"/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reeform 4"/>
          <p:cNvSpPr/>
          <p:nvPr/>
        </p:nvSpPr>
        <p:spPr>
          <a:xfrm>
            <a:off x="1828502" y="1667469"/>
            <a:ext cx="4263032" cy="1946844"/>
          </a:xfrm>
          <a:custGeom>
            <a:avLst/>
            <a:gdLst>
              <a:gd name="connsiteX0" fmla="*/ 0 w 4263032"/>
              <a:gd name="connsiteY0" fmla="*/ 324481 h 1946844"/>
              <a:gd name="connsiteX1" fmla="*/ 95039 w 4263032"/>
              <a:gd name="connsiteY1" fmla="*/ 95038 h 1946844"/>
              <a:gd name="connsiteX2" fmla="*/ 324482 w 4263032"/>
              <a:gd name="connsiteY2" fmla="*/ 0 h 1946844"/>
              <a:gd name="connsiteX3" fmla="*/ 3938551 w 4263032"/>
              <a:gd name="connsiteY3" fmla="*/ 0 h 1946844"/>
              <a:gd name="connsiteX4" fmla="*/ 4167994 w 4263032"/>
              <a:gd name="connsiteY4" fmla="*/ 95039 h 1946844"/>
              <a:gd name="connsiteX5" fmla="*/ 4263032 w 4263032"/>
              <a:gd name="connsiteY5" fmla="*/ 324482 h 1946844"/>
              <a:gd name="connsiteX6" fmla="*/ 4263032 w 4263032"/>
              <a:gd name="connsiteY6" fmla="*/ 1622363 h 1946844"/>
              <a:gd name="connsiteX7" fmla="*/ 4167994 w 4263032"/>
              <a:gd name="connsiteY7" fmla="*/ 1851806 h 1946844"/>
              <a:gd name="connsiteX8" fmla="*/ 3938551 w 4263032"/>
              <a:gd name="connsiteY8" fmla="*/ 1946844 h 1946844"/>
              <a:gd name="connsiteX9" fmla="*/ 324481 w 4263032"/>
              <a:gd name="connsiteY9" fmla="*/ 1946844 h 1946844"/>
              <a:gd name="connsiteX10" fmla="*/ 95038 w 4263032"/>
              <a:gd name="connsiteY10" fmla="*/ 1851806 h 1946844"/>
              <a:gd name="connsiteX11" fmla="*/ 0 w 4263032"/>
              <a:gd name="connsiteY11" fmla="*/ 1622363 h 1946844"/>
              <a:gd name="connsiteX12" fmla="*/ 0 w 4263032"/>
              <a:gd name="connsiteY12" fmla="*/ 324481 h 194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63032" h="1946844">
                <a:moveTo>
                  <a:pt x="0" y="324481"/>
                </a:moveTo>
                <a:cubicBezTo>
                  <a:pt x="0" y="238423"/>
                  <a:pt x="34187" y="155890"/>
                  <a:pt x="95039" y="95038"/>
                </a:cubicBezTo>
                <a:cubicBezTo>
                  <a:pt x="155891" y="34186"/>
                  <a:pt x="238424" y="0"/>
                  <a:pt x="324482" y="0"/>
                </a:cubicBezTo>
                <a:lnTo>
                  <a:pt x="3938551" y="0"/>
                </a:lnTo>
                <a:cubicBezTo>
                  <a:pt x="4024609" y="0"/>
                  <a:pt x="4107142" y="34187"/>
                  <a:pt x="4167994" y="95039"/>
                </a:cubicBezTo>
                <a:cubicBezTo>
                  <a:pt x="4228846" y="155891"/>
                  <a:pt x="4263032" y="238424"/>
                  <a:pt x="4263032" y="324482"/>
                </a:cubicBezTo>
                <a:lnTo>
                  <a:pt x="4263032" y="1622363"/>
                </a:lnTo>
                <a:cubicBezTo>
                  <a:pt x="4263032" y="1708421"/>
                  <a:pt x="4228846" y="1790954"/>
                  <a:pt x="4167994" y="1851806"/>
                </a:cubicBezTo>
                <a:cubicBezTo>
                  <a:pt x="4107142" y="1912658"/>
                  <a:pt x="4024609" y="1946844"/>
                  <a:pt x="3938551" y="1946844"/>
                </a:cubicBezTo>
                <a:lnTo>
                  <a:pt x="324481" y="1946844"/>
                </a:lnTo>
                <a:cubicBezTo>
                  <a:pt x="238423" y="1946844"/>
                  <a:pt x="155890" y="1912658"/>
                  <a:pt x="95038" y="1851806"/>
                </a:cubicBezTo>
                <a:cubicBezTo>
                  <a:pt x="34186" y="1790954"/>
                  <a:pt x="0" y="1708421"/>
                  <a:pt x="0" y="1622363"/>
                </a:cubicBezTo>
                <a:lnTo>
                  <a:pt x="0" y="32448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56327" tIns="95037" rIns="256327" bIns="95037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smtClean="0">
                <a:solidFill>
                  <a:srgbClr val="FFFFFF"/>
                </a:solidFill>
                <a:latin typeface="Arial Black" pitchFamily="34" charset="0"/>
              </a:rPr>
              <a:t>Address the safety and health responsibilities of </a:t>
            </a:r>
            <a:r>
              <a:rPr lang="en-US" sz="2800" b="1" i="1" u="sng" dirty="0" smtClean="0">
                <a:solidFill>
                  <a:srgbClr val="FF0000"/>
                </a:solidFill>
                <a:latin typeface="Arial Black" pitchFamily="34" charset="0"/>
              </a:rPr>
              <a:t>ALL</a:t>
            </a:r>
            <a:r>
              <a:rPr lang="en-US" sz="2800" b="1" kern="1200" dirty="0" smtClean="0">
                <a:solidFill>
                  <a:srgbClr val="FFFFFF"/>
                </a:solidFill>
                <a:latin typeface="Arial Black" pitchFamily="34" charset="0"/>
              </a:rPr>
              <a:t> personnel.</a:t>
            </a:r>
            <a:endParaRPr lang="en-US" sz="2800" b="1" kern="1200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5816423"/>
            <a:ext cx="6096000" cy="437730"/>
          </a:xfrm>
          <a:prstGeom prst="rect">
            <a:avLst/>
          </a:prstGeom>
          <a:solidFill>
            <a:srgbClr val="FF0000">
              <a:alpha val="9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z="190500" prstMaterial="metal">
            <a:bevelT w="88900" h="88900"/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1828502" y="4035524"/>
            <a:ext cx="4263032" cy="1898979"/>
          </a:xfrm>
          <a:custGeom>
            <a:avLst/>
            <a:gdLst>
              <a:gd name="connsiteX0" fmla="*/ 0 w 4263032"/>
              <a:gd name="connsiteY0" fmla="*/ 316503 h 1898979"/>
              <a:gd name="connsiteX1" fmla="*/ 92702 w 4263032"/>
              <a:gd name="connsiteY1" fmla="*/ 92702 h 1898979"/>
              <a:gd name="connsiteX2" fmla="*/ 316504 w 4263032"/>
              <a:gd name="connsiteY2" fmla="*/ 1 h 1898979"/>
              <a:gd name="connsiteX3" fmla="*/ 3946529 w 4263032"/>
              <a:gd name="connsiteY3" fmla="*/ 0 h 1898979"/>
              <a:gd name="connsiteX4" fmla="*/ 4170330 w 4263032"/>
              <a:gd name="connsiteY4" fmla="*/ 92702 h 1898979"/>
              <a:gd name="connsiteX5" fmla="*/ 4263031 w 4263032"/>
              <a:gd name="connsiteY5" fmla="*/ 316504 h 1898979"/>
              <a:gd name="connsiteX6" fmla="*/ 4263032 w 4263032"/>
              <a:gd name="connsiteY6" fmla="*/ 1582476 h 1898979"/>
              <a:gd name="connsiteX7" fmla="*/ 4170330 w 4263032"/>
              <a:gd name="connsiteY7" fmla="*/ 1806277 h 1898979"/>
              <a:gd name="connsiteX8" fmla="*/ 3946528 w 4263032"/>
              <a:gd name="connsiteY8" fmla="*/ 1898979 h 1898979"/>
              <a:gd name="connsiteX9" fmla="*/ 316503 w 4263032"/>
              <a:gd name="connsiteY9" fmla="*/ 1898979 h 1898979"/>
              <a:gd name="connsiteX10" fmla="*/ 92702 w 4263032"/>
              <a:gd name="connsiteY10" fmla="*/ 1806277 h 1898979"/>
              <a:gd name="connsiteX11" fmla="*/ 1 w 4263032"/>
              <a:gd name="connsiteY11" fmla="*/ 1582475 h 1898979"/>
              <a:gd name="connsiteX12" fmla="*/ 0 w 4263032"/>
              <a:gd name="connsiteY12" fmla="*/ 316503 h 189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63032" h="1898979">
                <a:moveTo>
                  <a:pt x="0" y="316503"/>
                </a:moveTo>
                <a:cubicBezTo>
                  <a:pt x="0" y="232561"/>
                  <a:pt x="33346" y="152057"/>
                  <a:pt x="92702" y="92702"/>
                </a:cubicBezTo>
                <a:cubicBezTo>
                  <a:pt x="152058" y="33346"/>
                  <a:pt x="232562" y="1"/>
                  <a:pt x="316504" y="1"/>
                </a:cubicBezTo>
                <a:lnTo>
                  <a:pt x="3946529" y="0"/>
                </a:lnTo>
                <a:cubicBezTo>
                  <a:pt x="4030471" y="0"/>
                  <a:pt x="4110975" y="33346"/>
                  <a:pt x="4170330" y="92702"/>
                </a:cubicBezTo>
                <a:cubicBezTo>
                  <a:pt x="4229686" y="152058"/>
                  <a:pt x="4263031" y="232562"/>
                  <a:pt x="4263031" y="316504"/>
                </a:cubicBezTo>
                <a:cubicBezTo>
                  <a:pt x="4263031" y="738495"/>
                  <a:pt x="4263032" y="1160485"/>
                  <a:pt x="4263032" y="1582476"/>
                </a:cubicBezTo>
                <a:cubicBezTo>
                  <a:pt x="4263032" y="1666418"/>
                  <a:pt x="4229686" y="1746922"/>
                  <a:pt x="4170330" y="1806277"/>
                </a:cubicBezTo>
                <a:cubicBezTo>
                  <a:pt x="4110974" y="1865633"/>
                  <a:pt x="4030470" y="1898979"/>
                  <a:pt x="3946528" y="1898979"/>
                </a:cubicBezTo>
                <a:lnTo>
                  <a:pt x="316503" y="1898979"/>
                </a:lnTo>
                <a:cubicBezTo>
                  <a:pt x="232561" y="1898979"/>
                  <a:pt x="152057" y="1865633"/>
                  <a:pt x="92702" y="1806277"/>
                </a:cubicBezTo>
                <a:cubicBezTo>
                  <a:pt x="33346" y="1746921"/>
                  <a:pt x="1" y="1666417"/>
                  <a:pt x="1" y="1582475"/>
                </a:cubicBezTo>
                <a:cubicBezTo>
                  <a:pt x="1" y="1160484"/>
                  <a:pt x="0" y="738494"/>
                  <a:pt x="0" y="31650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53991" tIns="92701" rIns="253991" bIns="92701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smtClean="0">
                <a:solidFill>
                  <a:srgbClr val="FFFFFF"/>
                </a:solidFill>
                <a:latin typeface="Arial Black" pitchFamily="34" charset="0"/>
              </a:rPr>
              <a:t>Incorporate it into other training and job performance or practice.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752600"/>
            <a:ext cx="8077200" cy="472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Employees must understand the hazards they may be exposed to and how to prevent harm to themselves and others from hazard exposure.</a:t>
            </a:r>
          </a:p>
          <a:p>
            <a:r>
              <a:rPr lang="en-US" sz="3200" dirty="0" smtClean="0"/>
              <a:t>Orientation training must be given to site and contract workers.</a:t>
            </a:r>
          </a:p>
          <a:p>
            <a:endParaRPr lang="en-US" sz="3200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609600"/>
            <a:ext cx="8229600" cy="590335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Safety and Health Orientation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4" name="Picture 1" descr="C:\Users\Dad\AppData\Local\Microsoft\Windows\Temporary Internet Files\Content.IE5\HLE77HSK\MC90005611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886200"/>
            <a:ext cx="2685941" cy="2142439"/>
          </a:xfrm>
          <a:prstGeom prst="rect">
            <a:avLst/>
          </a:prstGeom>
          <a:noFill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343400"/>
            <a:ext cx="533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724400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sz="3200" dirty="0" smtClean="0"/>
              <a:t>Analyze work to identify potential hazards in area of responsibility.</a:t>
            </a:r>
          </a:p>
          <a:p>
            <a:pPr>
              <a:buFontTx/>
              <a:buChar char="•"/>
            </a:pPr>
            <a:r>
              <a:rPr lang="en-US" sz="3200" dirty="0" smtClean="0"/>
              <a:t>Maintain physical protections in work areas.</a:t>
            </a:r>
          </a:p>
          <a:p>
            <a:pPr>
              <a:buFontTx/>
              <a:buChar char="•"/>
            </a:pPr>
            <a:r>
              <a:rPr lang="en-US" sz="3200" dirty="0" smtClean="0"/>
              <a:t>Reinforce employee training through  performance feedback and, if needed, enforcement of safe work practices.</a:t>
            </a:r>
          </a:p>
          <a:p>
            <a:endParaRPr lang="en-US" sz="3200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609600"/>
            <a:ext cx="8229600" cy="627405"/>
          </a:xfrm>
          <a:prstGeom prst="rect">
            <a:avLst/>
          </a:prstGeom>
        </p:spPr>
        <p:txBody>
          <a:bodyPr bIns="91440" anchor="b" anchorCtr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Supervisor Responsibilities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4" name="Picture 1" descr="C:\Users\Dad\AppData\Local\Microsoft\Windows\Temporary Internet Files\Content.IE5\C6R1YFS7\MC90007875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0157" y="1695778"/>
            <a:ext cx="1498399" cy="1593160"/>
          </a:xfrm>
          <a:prstGeom prst="rect">
            <a:avLst/>
          </a:prstGeom>
          <a:noFill/>
        </p:spPr>
      </p:pic>
      <p:pic>
        <p:nvPicPr>
          <p:cNvPr id="5" name="Picture 5" descr="http://www.techdocs.com.au/Images/toon_2912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3276600"/>
            <a:ext cx="3161083" cy="3007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3400" y="533400"/>
            <a:ext cx="8229600" cy="627405"/>
          </a:xfrm>
          <a:prstGeom prst="rect">
            <a:avLst/>
          </a:prstGeom>
        </p:spPr>
        <p:txBody>
          <a:bodyPr bIns="91440" anchor="b" anchorCtr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Specific Training Needs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447675" y="1396999"/>
          <a:ext cx="8334375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2667000" cy="8382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Summary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7974" y="476071"/>
            <a:ext cx="44672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Effective worker safety and health programs</a:t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76200" y="1676400"/>
          <a:ext cx="6343650" cy="4410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57800" y="1752600"/>
            <a:ext cx="3638550" cy="3000375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Char char="•"/>
            </a:pPr>
            <a:r>
              <a:rPr lang="en-US" sz="2000" b="1" dirty="0" smtClean="0"/>
              <a:t>Reduce work related injuries and illnesses.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000" b="1" dirty="0" smtClean="0"/>
              <a:t>Improve morale and productivity.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2000" b="1" dirty="0" smtClean="0"/>
              <a:t>Reduce workers’ compensation costs.</a:t>
            </a:r>
          </a:p>
        </p:txBody>
      </p:sp>
      <p:pic>
        <p:nvPicPr>
          <p:cNvPr id="7" name="Picture 3" descr="C:\Users\Dad\AppData\Local\Microsoft\Windows\Temporary Internet Files\Content.IE5\SV1RZD9C\MC900078735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257800" y="4191000"/>
            <a:ext cx="2521537" cy="2131645"/>
          </a:xfrm>
          <a:prstGeom prst="rect">
            <a:avLst/>
          </a:prstGeom>
          <a:noFill/>
        </p:spPr>
      </p:pic>
      <p:pic>
        <p:nvPicPr>
          <p:cNvPr id="8" name="Picture 2" descr="C:\Users\Dad\AppData\Local\Microsoft\Windows\Temporary Internet Files\Content.IE5\3IXKXLBN\MC900368322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457200" y="1600200"/>
            <a:ext cx="1015800" cy="990601"/>
          </a:xfrm>
          <a:prstGeom prst="rect">
            <a:avLst/>
          </a:prstGeom>
          <a:noFill/>
        </p:spPr>
      </p:pic>
      <p:pic>
        <p:nvPicPr>
          <p:cNvPr id="9" name="Picture 12" descr="C:\Users\Dad\AppData\Local\Microsoft\Windows\Temporary Internet Files\Content.IE5\HLE77HSK\MC900413506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" y="5334000"/>
            <a:ext cx="777791" cy="862153"/>
          </a:xfrm>
          <a:prstGeom prst="rect">
            <a:avLst/>
          </a:prstGeom>
          <a:noFill/>
        </p:spPr>
      </p:pic>
      <p:pic>
        <p:nvPicPr>
          <p:cNvPr id="10" name="Picture 6" descr="C:\Users\Dad\AppData\Local\Microsoft\Windows\Temporary Internet Files\Content.IE5\HLE77HSK\MC910216326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00" y="3657600"/>
            <a:ext cx="951642" cy="1315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609600" y="558800"/>
            <a:ext cx="8356600" cy="660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Benefits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Arial Black" pitchFamily="34" charset="0"/>
              <a:ea typeface="굴림" pitchFamily="50" charset="-127"/>
              <a:cs typeface="+mj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71500" y="1692876"/>
            <a:ext cx="8001000" cy="3995137"/>
            <a:chOff x="571500" y="1692876"/>
            <a:chExt cx="8001000" cy="3995137"/>
          </a:xfrm>
        </p:grpSpPr>
        <p:sp>
          <p:nvSpPr>
            <p:cNvPr id="4" name="AutoShape 6"/>
            <p:cNvSpPr>
              <a:spLocks noChangeArrowheads="1"/>
            </p:cNvSpPr>
            <p:nvPr/>
          </p:nvSpPr>
          <p:spPr bwMode="gray">
            <a:xfrm>
              <a:off x="580767" y="1692876"/>
              <a:ext cx="6289590" cy="885224"/>
            </a:xfrm>
            <a:prstGeom prst="roundRect">
              <a:avLst>
                <a:gd name="adj" fmla="val 25389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AutoShape 9"/>
            <p:cNvSpPr>
              <a:spLocks noChangeArrowheads="1"/>
            </p:cNvSpPr>
            <p:nvPr/>
          </p:nvSpPr>
          <p:spPr bwMode="gray">
            <a:xfrm rot="5400000">
              <a:off x="483393" y="3174207"/>
              <a:ext cx="2601913" cy="2425700"/>
            </a:xfrm>
            <a:prstGeom prst="cube">
              <a:avLst>
                <a:gd name="adj" fmla="val 6194"/>
              </a:avLst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10"/>
            <p:cNvSpPr>
              <a:spLocks noChangeArrowheads="1"/>
            </p:cNvSpPr>
            <p:nvPr/>
          </p:nvSpPr>
          <p:spPr bwMode="gray">
            <a:xfrm rot="5400000">
              <a:off x="3264693" y="3174207"/>
              <a:ext cx="2601913" cy="2425700"/>
            </a:xfrm>
            <a:prstGeom prst="cube">
              <a:avLst>
                <a:gd name="adj" fmla="val 5634"/>
              </a:avLst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11"/>
            <p:cNvSpPr>
              <a:spLocks noChangeArrowheads="1"/>
            </p:cNvSpPr>
            <p:nvPr/>
          </p:nvSpPr>
          <p:spPr bwMode="gray">
            <a:xfrm rot="5400000">
              <a:off x="6058693" y="3174207"/>
              <a:ext cx="2601913" cy="2425700"/>
            </a:xfrm>
            <a:prstGeom prst="cube">
              <a:avLst>
                <a:gd name="adj" fmla="val 5634"/>
              </a:avLst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12"/>
            <p:cNvSpPr>
              <a:spLocks noChangeArrowheads="1"/>
            </p:cNvSpPr>
            <p:nvPr/>
          </p:nvSpPr>
          <p:spPr bwMode="gray">
            <a:xfrm rot="16200000" flipV="1">
              <a:off x="2774157" y="4075906"/>
              <a:ext cx="660400" cy="512763"/>
            </a:xfrm>
            <a:prstGeom prst="upArrow">
              <a:avLst>
                <a:gd name="adj1" fmla="val 60102"/>
                <a:gd name="adj2" fmla="val 45009"/>
              </a:avLst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13"/>
            <p:cNvSpPr>
              <a:spLocks noChangeArrowheads="1"/>
            </p:cNvSpPr>
            <p:nvPr/>
          </p:nvSpPr>
          <p:spPr bwMode="gray">
            <a:xfrm rot="16200000" flipV="1">
              <a:off x="5561807" y="4082256"/>
              <a:ext cx="660400" cy="500063"/>
            </a:xfrm>
            <a:prstGeom prst="upArrow">
              <a:avLst>
                <a:gd name="adj1" fmla="val 60102"/>
                <a:gd name="adj2" fmla="val 45009"/>
              </a:avLst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gray">
            <a:xfrm>
              <a:off x="679622" y="3299255"/>
              <a:ext cx="1977081" cy="2100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8000" tIns="10800" rIns="18000" bIns="10800" anchor="ctr"/>
            <a:lstStyle/>
            <a:p>
              <a:pPr lvl="1"/>
              <a:r>
                <a:rPr lang="en-US" sz="20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Reduce work related injuries and illnesses</a:t>
              </a:r>
              <a:endPara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gray">
            <a:xfrm>
              <a:off x="3459892" y="3212757"/>
              <a:ext cx="2051222" cy="2162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8000" tIns="10800" rIns="18000" bIns="10800" anchor="ctr"/>
            <a:lstStyle/>
            <a:p>
              <a:pPr marL="0" lvl="1" algn="ctr" eaLnBrk="1" hangingPunct="1">
                <a:lnSpc>
                  <a:spcPct val="90000"/>
                </a:lnSpc>
              </a:pP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Improve morale and productivity</a:t>
              </a:r>
            </a:p>
            <a:p>
              <a:pPr algn="ctr" eaLnBrk="1" hangingPunct="1">
                <a:lnSpc>
                  <a:spcPct val="90000"/>
                </a:lnSpc>
              </a:pPr>
              <a:endParaRPr lang="en-US" altLang="ko-KR" sz="2400" b="1" dirty="0">
                <a:latin typeface="Verdana" pitchFamily="34" charset="0"/>
                <a:ea typeface="굴림" pitchFamily="50" charset="-127"/>
              </a:endParaRPr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gray">
            <a:xfrm>
              <a:off x="6301945" y="3237470"/>
              <a:ext cx="1977081" cy="2187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8000" tIns="10800" rIns="18000" bIns="10800" anchor="ctr"/>
            <a:lstStyle/>
            <a:p>
              <a:pPr marL="0" lvl="1" algn="ctr" eaLnBrk="1" hangingPunct="1">
                <a:lnSpc>
                  <a:spcPct val="90000"/>
                </a:lnSpc>
              </a:pP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Reduce workers’ compensation costs</a:t>
              </a:r>
            </a:p>
            <a:p>
              <a:pPr algn="ctr" eaLnBrk="1" hangingPunct="1">
                <a:lnSpc>
                  <a:spcPct val="90000"/>
                </a:lnSpc>
              </a:pPr>
              <a:endParaRPr lang="en-US" altLang="ko-KR" sz="2400" b="1" dirty="0">
                <a:latin typeface="Verdana" pitchFamily="34" charset="0"/>
                <a:ea typeface="굴림" pitchFamily="50" charset="-127"/>
              </a:endParaRPr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gray">
            <a:xfrm>
              <a:off x="704335" y="1865870"/>
              <a:ext cx="6104238" cy="585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1593903" algn="ctr" rotWithShape="0">
                <a:schemeClr val="tx1"/>
              </a:outerShdw>
            </a:effectLst>
          </p:spPr>
          <p:txBody>
            <a:bodyPr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/>
              <a:r>
                <a:rPr lang="en-US" sz="28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Effective Safety and Health Programs</a:t>
              </a:r>
              <a:endParaRPr lang="en-US" altLang="ko-KR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굴림" pitchFamily="50" charset="-127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http://www.techdocs.com.au/Images/toon_safet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6270" y="1672915"/>
            <a:ext cx="6331330" cy="4499286"/>
          </a:xfrm>
          <a:prstGeom prst="roundRect">
            <a:avLst>
              <a:gd name="adj" fmla="val 4616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85800" y="228600"/>
            <a:ext cx="8229600" cy="1143000"/>
          </a:xfrm>
          <a:prstGeom prst="rect">
            <a:avLst/>
          </a:prstGeom>
        </p:spPr>
        <p:txBody>
          <a:bodyPr bIns="91440" anchor="b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SAFETY FIRST</a:t>
            </a:r>
            <a:endParaRPr kumimoji="0" lang="en-US" sz="5400" b="1" i="0" u="none" strike="noStrike" kern="1200" cap="none" spc="50" normalizeH="0" baseline="0" noProof="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304800"/>
            <a:ext cx="6781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THANK YOU</a:t>
            </a:r>
            <a:endParaRPr lang="en-US" sz="7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6"/>
          <p:cNvSpPr>
            <a:spLocks noChangeArrowheads="1"/>
          </p:cNvSpPr>
          <p:nvPr/>
        </p:nvSpPr>
        <p:spPr bwMode="gray">
          <a:xfrm>
            <a:off x="228600" y="5791200"/>
            <a:ext cx="86868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altLang="ko-KR" b="1" dirty="0" smtClean="0">
                <a:solidFill>
                  <a:schemeClr val="accent1"/>
                </a:solidFill>
                <a:latin typeface="Verdana" pitchFamily="34" charset="0"/>
                <a:ea typeface="굴림" pitchFamily="50" charset="-127"/>
              </a:rPr>
              <a:t>NEW JERSEY SCHOOLS BUILDINGS and GROUNDS ASSOCIATION</a:t>
            </a:r>
            <a:endParaRPr lang="en-US" altLang="ko-KR" b="1" dirty="0">
              <a:solidFill>
                <a:schemeClr val="accent1"/>
              </a:solidFill>
              <a:latin typeface="Verdana" pitchFamily="34" charset="0"/>
              <a:ea typeface="굴림" pitchFamily="50" charset="-127"/>
            </a:endParaRPr>
          </a:p>
        </p:txBody>
      </p:sp>
      <p:pic>
        <p:nvPicPr>
          <p:cNvPr id="5" name="Picture 4" descr="http://www.northeastsafety.com/images/safetycheck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1676400"/>
            <a:ext cx="2286000" cy="2293856"/>
          </a:xfrm>
          <a:prstGeom prst="rect">
            <a:avLst/>
          </a:prstGeom>
          <a:noFill/>
        </p:spPr>
      </p:pic>
      <p:pic>
        <p:nvPicPr>
          <p:cNvPr id="6" name="Picture 2" descr="http://www.commercialcleaningincharlotte.com/wp-content/uploads/2009/05/osha-logo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286000"/>
            <a:ext cx="5011614" cy="14478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0551" y="4114800"/>
            <a:ext cx="7943849" cy="157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609600" y="533400"/>
            <a:ext cx="8356600" cy="660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Major Elements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Arial Black" pitchFamily="34" charset="0"/>
              <a:ea typeface="굴림" pitchFamily="50" charset="-127"/>
              <a:cs typeface="+mj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55700" y="1905000"/>
            <a:ext cx="7378876" cy="3530600"/>
            <a:chOff x="1155700" y="1905000"/>
            <a:chExt cx="7378876" cy="3530600"/>
          </a:xfrm>
        </p:grpSpPr>
        <p:sp>
          <p:nvSpPr>
            <p:cNvPr id="4" name="AutoShape 6"/>
            <p:cNvSpPr>
              <a:spLocks noChangeArrowheads="1"/>
            </p:cNvSpPr>
            <p:nvPr/>
          </p:nvSpPr>
          <p:spPr bwMode="gray">
            <a:xfrm>
              <a:off x="1193800" y="4724400"/>
              <a:ext cx="7340776" cy="711200"/>
            </a:xfrm>
            <a:prstGeom prst="roundRect">
              <a:avLst>
                <a:gd name="adj" fmla="val 25389"/>
              </a:avLst>
            </a:prstGeom>
            <a:solidFill>
              <a:srgbClr val="C00000"/>
            </a:solidFill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/>
              <a:r>
                <a:rPr lang="en-US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Management commitment and employee involvement</a:t>
              </a:r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" name="AutoShape 10"/>
            <p:cNvSpPr>
              <a:spLocks noChangeArrowheads="1"/>
            </p:cNvSpPr>
            <p:nvPr/>
          </p:nvSpPr>
          <p:spPr bwMode="gray">
            <a:xfrm>
              <a:off x="1181100" y="3784600"/>
              <a:ext cx="5899322" cy="711200"/>
            </a:xfrm>
            <a:prstGeom prst="roundRect">
              <a:avLst>
                <a:gd name="adj" fmla="val 25389"/>
              </a:avLst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14"/>
            <p:cNvSpPr>
              <a:spLocks noChangeArrowheads="1"/>
            </p:cNvSpPr>
            <p:nvPr/>
          </p:nvSpPr>
          <p:spPr bwMode="gray">
            <a:xfrm>
              <a:off x="1168400" y="2857500"/>
              <a:ext cx="4614562" cy="711200"/>
            </a:xfrm>
            <a:prstGeom prst="roundRect">
              <a:avLst>
                <a:gd name="adj" fmla="val 25389"/>
              </a:avLst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18"/>
            <p:cNvSpPr>
              <a:spLocks noChangeArrowheads="1"/>
            </p:cNvSpPr>
            <p:nvPr/>
          </p:nvSpPr>
          <p:spPr bwMode="gray">
            <a:xfrm>
              <a:off x="1155700" y="1905000"/>
              <a:ext cx="3675792" cy="711200"/>
            </a:xfrm>
            <a:prstGeom prst="roundRect">
              <a:avLst>
                <a:gd name="adj" fmla="val 25389"/>
              </a:avLst>
            </a:prstGeom>
            <a:solidFill>
              <a:srgbClr val="7030A0"/>
            </a:solidFill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21"/>
            <p:cNvSpPr>
              <a:spLocks noChangeArrowheads="1"/>
            </p:cNvSpPr>
            <p:nvPr/>
          </p:nvSpPr>
          <p:spPr bwMode="gray">
            <a:xfrm>
              <a:off x="1186249" y="1943100"/>
              <a:ext cx="3645243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1593903" algn="ctr" rotWithShape="0">
                <a:schemeClr val="tx1"/>
              </a:outerShdw>
            </a:effectLst>
          </p:spPr>
          <p:txBody>
            <a:bodyPr anchor="ctr"/>
            <a:lstStyle/>
            <a:p>
              <a:pPr algn="ctr" eaLnBrk="1" hangingPunct="1"/>
              <a:r>
                <a:rPr lang="en-US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Worksite analysis</a:t>
              </a:r>
              <a:endParaRPr lang="en-US" altLang="ko-K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9" name="Rectangle 22"/>
            <p:cNvSpPr>
              <a:spLocks noChangeArrowheads="1"/>
            </p:cNvSpPr>
            <p:nvPr/>
          </p:nvSpPr>
          <p:spPr bwMode="gray">
            <a:xfrm>
              <a:off x="1198605" y="2895600"/>
              <a:ext cx="4547287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1593903" algn="ctr" rotWithShape="0">
                <a:schemeClr val="tx1"/>
              </a:outerShdw>
            </a:effectLst>
          </p:spPr>
          <p:txBody>
            <a:bodyPr anchor="ctr"/>
            <a:lstStyle/>
            <a:p>
              <a:pPr algn="ctr" eaLnBrk="1" hangingPunct="1"/>
              <a:r>
                <a:rPr lang="en-US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Arial Black" pitchFamily="34" charset="0"/>
                  <a:ea typeface="Verdana" pitchFamily="34" charset="0"/>
                  <a:cs typeface="Arial" pitchFamily="34" charset="0"/>
                </a:rPr>
                <a:t>Safety and health training</a:t>
              </a:r>
              <a:endParaRPr lang="en-US" altLang="ko-K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Verdana" pitchFamily="34" charset="0"/>
                <a:cs typeface="Arial" pitchFamily="34" charset="0"/>
              </a:endParaRPr>
            </a:p>
          </p:txBody>
        </p:sp>
        <p:sp>
          <p:nvSpPr>
            <p:cNvPr id="10" name="Rectangle 23"/>
            <p:cNvSpPr>
              <a:spLocks noChangeArrowheads="1"/>
            </p:cNvSpPr>
            <p:nvPr/>
          </p:nvSpPr>
          <p:spPr bwMode="gray">
            <a:xfrm>
              <a:off x="1223319" y="3810000"/>
              <a:ext cx="5857103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1593903" algn="ctr" rotWithShape="0">
                <a:schemeClr val="tx1"/>
              </a:outerShdw>
            </a:effectLst>
          </p:spPr>
          <p:txBody>
            <a:bodyPr anchor="ctr"/>
            <a:lstStyle/>
            <a:p>
              <a:pPr algn="ctr" eaLnBrk="1" hangingPunct="1"/>
              <a:r>
                <a:rPr lang="en-US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Hazard prevention and control</a:t>
              </a:r>
              <a:endParaRPr lang="en-US" altLang="ko-K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" name="Rectangle 24"/>
            <p:cNvSpPr>
              <a:spLocks noChangeArrowheads="1"/>
            </p:cNvSpPr>
            <p:nvPr/>
          </p:nvSpPr>
          <p:spPr bwMode="gray">
            <a:xfrm>
              <a:off x="1371600" y="4800600"/>
              <a:ext cx="6993238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1593903" algn="ctr" rotWithShape="0">
                <a:schemeClr val="tx1"/>
              </a:outerShdw>
            </a:effectLst>
          </p:spPr>
          <p:txBody>
            <a:bodyPr anchor="ctr"/>
            <a:lstStyle/>
            <a:p>
              <a:pPr eaLnBrk="1" hangingPunct="1"/>
              <a:endParaRPr lang="en-US" altLang="ko-KR" sz="2400" b="1" dirty="0">
                <a:latin typeface="Verdana" pitchFamily="34" charset="0"/>
                <a:ea typeface="굴림" pitchFamily="50" charset="-127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7244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These are complementary elements;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533400" y="457200"/>
            <a:ext cx="7295635" cy="84678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Management Commitment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and Employee Involvement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Arial Black" pitchFamily="34" charset="0"/>
              <a:ea typeface="굴림" pitchFamily="50" charset="-127"/>
              <a:cs typeface="+mj-cs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219200" y="21685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609600" y="609600"/>
            <a:ext cx="8356600" cy="660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Policy and Goals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Arial Black" pitchFamily="34" charset="0"/>
              <a:ea typeface="굴림" pitchFamily="50" charset="-127"/>
              <a:cs typeface="+mj-cs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381000" y="1657351"/>
          <a:ext cx="7981950" cy="4591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558800" y="558800"/>
            <a:ext cx="8356600" cy="660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Employee Involvement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Arial Black" pitchFamily="34" charset="0"/>
              <a:ea typeface="굴림" pitchFamily="50" charset="-127"/>
              <a:cs typeface="+mj-cs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542924" y="1905000"/>
          <a:ext cx="7915275" cy="4143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6629400" cy="4724400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sz="3200" dirty="0" smtClean="0"/>
              <a:t>Parties responsible for the safety and health program must have authority and resources. </a:t>
            </a:r>
          </a:p>
          <a:p>
            <a:pPr>
              <a:buFontTx/>
              <a:buChar char="•"/>
            </a:pPr>
            <a:r>
              <a:rPr lang="en-US" sz="3200" dirty="0" smtClean="0"/>
              <a:t>Managers, supervisors, and employees must be held accountable for meeting their responsibilities.</a:t>
            </a:r>
          </a:p>
          <a:p>
            <a:pPr>
              <a:buFontTx/>
              <a:buChar char="•"/>
            </a:pPr>
            <a:r>
              <a:rPr lang="en-US" sz="3200" dirty="0" smtClean="0"/>
              <a:t>Program operations must be reviewed at least annually, to evaluate, identify deficiencies, and revise, as needed.</a:t>
            </a:r>
          </a:p>
          <a:p>
            <a:endParaRPr lang="en-US" sz="3200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76200"/>
            <a:ext cx="82296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Responsibility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4" name="Picture 5" descr="C:\Users\Dad\AppData\Local\Microsoft\Windows\Temporary Internet Files\Content.IE5\C6R1YFS7\MC90006022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362200"/>
            <a:ext cx="1734156" cy="24156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724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3200" b="1" dirty="0" smtClean="0"/>
              <a:t>Examine the worksite and identify: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200" b="1" dirty="0" smtClean="0"/>
              <a:t>	-- existing hazards;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200" b="1" dirty="0" smtClean="0"/>
              <a:t>	-- conditions and operations where changes might occur to create hazards.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3200" b="1" dirty="0" smtClean="0"/>
              <a:t>Management must actively analyze the work and the worksite to </a:t>
            </a:r>
            <a:r>
              <a:rPr lang="en-US" sz="3200" b="1" i="1" dirty="0" smtClean="0"/>
              <a:t>anticipate</a:t>
            </a:r>
            <a:r>
              <a:rPr lang="en-US" sz="3200" b="1" dirty="0" smtClean="0"/>
              <a:t> and prevent harmful occurrences.</a:t>
            </a:r>
          </a:p>
          <a:p>
            <a:endParaRPr lang="en-US" sz="3200" b="1" dirty="0" smtClean="0"/>
          </a:p>
        </p:txBody>
      </p:sp>
      <p:pic>
        <p:nvPicPr>
          <p:cNvPr id="3" name="Picture 1" descr="C:\Users\Dad\AppData\Local\Microsoft\Windows\Temporary Internet Files\Content.IE5\HLE77HSK\MC90033465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514886"/>
            <a:ext cx="1989125" cy="1864567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9600" y="76200"/>
            <a:ext cx="82296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Worksite Analysis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724400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sz="2800" b="1" dirty="0" smtClean="0"/>
              <a:t>Conduct a comprehensive baseline survey for safety and health. </a:t>
            </a:r>
          </a:p>
          <a:p>
            <a:pPr>
              <a:buFontTx/>
              <a:buChar char="•"/>
            </a:pPr>
            <a:r>
              <a:rPr lang="en-US" sz="2800" b="1" dirty="0" smtClean="0"/>
              <a:t>Job Hazard Analysis.</a:t>
            </a:r>
          </a:p>
          <a:p>
            <a:pPr>
              <a:buFontTx/>
              <a:buChar char="•"/>
            </a:pPr>
            <a:r>
              <a:rPr lang="en-US" sz="2800" b="1" dirty="0" smtClean="0"/>
              <a:t>Who may help you:</a:t>
            </a:r>
          </a:p>
          <a:p>
            <a:pPr>
              <a:buFont typeface="CommonBullets" pitchFamily="34" charset="2"/>
              <a:buNone/>
            </a:pPr>
            <a:r>
              <a:rPr lang="en-US" sz="2800" b="1" dirty="0" smtClean="0"/>
              <a:t>	--  </a:t>
            </a:r>
            <a:r>
              <a:rPr lang="en-US" sz="2400" b="1" dirty="0" smtClean="0"/>
              <a:t>OSHA/PEOSH Consultation Program</a:t>
            </a:r>
          </a:p>
          <a:p>
            <a:pPr>
              <a:buFont typeface="CommonBullets" pitchFamily="34" charset="2"/>
              <a:buNone/>
            </a:pPr>
            <a:r>
              <a:rPr lang="en-US" sz="2400" b="1" dirty="0" smtClean="0"/>
              <a:t>	--  Insurance companies</a:t>
            </a:r>
          </a:p>
          <a:p>
            <a:pPr>
              <a:buFont typeface="CommonBullets" pitchFamily="34" charset="2"/>
              <a:buNone/>
            </a:pPr>
            <a:r>
              <a:rPr lang="en-US" sz="2400" b="1" dirty="0" smtClean="0"/>
              <a:t>	--  Consultants</a:t>
            </a:r>
          </a:p>
          <a:p>
            <a:endParaRPr lang="en-US" sz="2800" b="1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152400"/>
            <a:ext cx="82296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Comprehensive Survey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5" name="Picture 2" descr="http://www.commercialcleaningincharlotte.com/wp-content/uploads/2009/05/osha-logo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0"/>
            <a:ext cx="2543175" cy="734695"/>
          </a:xfrm>
          <a:prstGeom prst="rect">
            <a:avLst/>
          </a:prstGeom>
          <a:noFill/>
        </p:spPr>
      </p:pic>
      <p:pic>
        <p:nvPicPr>
          <p:cNvPr id="6" name="Picture 4" descr="SAIF -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8624" y="5334000"/>
            <a:ext cx="1311976" cy="8382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5029200" y="5334000"/>
            <a:ext cx="3581400" cy="838200"/>
            <a:chOff x="4876800" y="4267200"/>
            <a:chExt cx="3581400" cy="762000"/>
          </a:xfrm>
        </p:grpSpPr>
        <p:grpSp>
          <p:nvGrpSpPr>
            <p:cNvPr id="9" name="Group 8"/>
            <p:cNvGrpSpPr/>
            <p:nvPr/>
          </p:nvGrpSpPr>
          <p:grpSpPr>
            <a:xfrm>
              <a:off x="4876800" y="4267200"/>
              <a:ext cx="3552825" cy="733426"/>
              <a:chOff x="4876800" y="4267200"/>
              <a:chExt cx="3552825" cy="733426"/>
            </a:xfrm>
          </p:grpSpPr>
          <p:pic>
            <p:nvPicPr>
              <p:cNvPr id="13314" name="Picture 2" descr="NJSBAIG KEEPING DOLLARS IN NEW JERSEY CLASSROOMS.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15000" y="4267200"/>
                <a:ext cx="2714625" cy="733426"/>
              </a:xfrm>
              <a:prstGeom prst="rect">
                <a:avLst/>
              </a:prstGeom>
              <a:noFill/>
            </p:spPr>
          </p:pic>
          <p:pic>
            <p:nvPicPr>
              <p:cNvPr id="13316" name="Picture 4" descr="NJSBAIG LOGO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876800" y="4267200"/>
                <a:ext cx="857250" cy="733426"/>
              </a:xfrm>
              <a:prstGeom prst="rect">
                <a:avLst/>
              </a:prstGeom>
              <a:noFill/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4876800" y="4267200"/>
              <a:ext cx="3581400" cy="762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2390" y="4191000"/>
            <a:ext cx="4880610" cy="96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NJSBGA Training Master</Template>
  <TotalTime>188</TotalTime>
  <Words>599</Words>
  <Application>Microsoft Office PowerPoint</Application>
  <PresentationFormat>On-screen Show (4:3)</PresentationFormat>
  <Paragraphs>102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Dad</dc:creator>
  <cp:lastModifiedBy>Dad</cp:lastModifiedBy>
  <cp:revision>26</cp:revision>
  <dcterms:created xsi:type="dcterms:W3CDTF">2010-11-24T00:34:26Z</dcterms:created>
  <dcterms:modified xsi:type="dcterms:W3CDTF">2011-01-19T22:25:45Z</dcterms:modified>
</cp:coreProperties>
</file>