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1"/>
  </p:notesMasterIdLst>
  <p:sldIdLst>
    <p:sldId id="258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57" r:id="rId33"/>
    <p:sldId id="259" r:id="rId34"/>
    <p:sldId id="262" r:id="rId35"/>
    <p:sldId id="260" r:id="rId36"/>
    <p:sldId id="273" r:id="rId37"/>
    <p:sldId id="274" r:id="rId38"/>
    <p:sldId id="275" r:id="rId39"/>
    <p:sldId id="276" r:id="rId40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A33C2-0DFF-4461-9B37-DF7802EFB61B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A0654E-9851-484E-BEDD-D3DA77F40A4D}">
      <dgm:prSet phldrT="[Text]" custT="1"/>
      <dgm:spPr>
        <a:solidFill>
          <a:srgbClr val="FF000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MUST DO</a:t>
          </a:r>
          <a:endParaRPr lang="en-US" sz="5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C69B9DD0-1312-4B5A-A797-069925276DE9}" type="parTrans" cxnId="{39CC2F60-7ACD-4CEA-BC9B-E303EDB90FB2}">
      <dgm:prSet/>
      <dgm:spPr/>
      <dgm:t>
        <a:bodyPr/>
        <a:lstStyle/>
        <a:p>
          <a:endParaRPr lang="en-US"/>
        </a:p>
      </dgm:t>
    </dgm:pt>
    <dgm:pt modelId="{101BCD6B-3085-471B-ADAA-39DF3611E79C}" type="sibTrans" cxnId="{39CC2F60-7ACD-4CEA-BC9B-E303EDB90FB2}">
      <dgm:prSet/>
      <dgm:spPr/>
      <dgm:t>
        <a:bodyPr/>
        <a:lstStyle/>
        <a:p>
          <a:endParaRPr lang="en-US"/>
        </a:p>
      </dgm:t>
    </dgm:pt>
    <dgm:pt modelId="{2FC2F7F3-4F59-4BDA-AD63-38B2C244B8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latin typeface="Arial" charset="0"/>
            </a:rPr>
            <a:t>Keep the area around the top and bottom of a ladder clear</a:t>
          </a:r>
          <a:endParaRPr lang="en-US" dirty="0"/>
        </a:p>
      </dgm:t>
    </dgm:pt>
    <dgm:pt modelId="{4D761216-589F-40E6-A667-6C82A6619B5E}" type="parTrans" cxnId="{170CF4C9-CDB4-4226-BFBC-098D04787087}">
      <dgm:prSet/>
      <dgm:spPr/>
      <dgm:t>
        <a:bodyPr/>
        <a:lstStyle/>
        <a:p>
          <a:endParaRPr lang="en-US"/>
        </a:p>
      </dgm:t>
    </dgm:pt>
    <dgm:pt modelId="{17AAF425-8309-40DD-A342-89970283D61E}" type="sibTrans" cxnId="{170CF4C9-CDB4-4226-BFBC-098D04787087}">
      <dgm:prSet/>
      <dgm:spPr/>
      <dgm:t>
        <a:bodyPr/>
        <a:lstStyle/>
        <a:p>
          <a:endParaRPr lang="en-US"/>
        </a:p>
      </dgm:t>
    </dgm:pt>
    <dgm:pt modelId="{D69D459D-CF8D-4BBC-A387-3E0FA1947FBF}">
      <dgm:prSet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Arial" charset="0"/>
            </a:rPr>
            <a:t>Ensure rungs are spaced 10 to 14 inches apart</a:t>
          </a:r>
        </a:p>
      </dgm:t>
    </dgm:pt>
    <dgm:pt modelId="{405EAB39-85E2-49F5-A6AD-7605FD3F3D0D}" type="parTrans" cxnId="{C165D0D0-4F49-456B-B211-C3F72D014CA3}">
      <dgm:prSet/>
      <dgm:spPr/>
      <dgm:t>
        <a:bodyPr/>
        <a:lstStyle/>
        <a:p>
          <a:endParaRPr lang="en-US"/>
        </a:p>
      </dgm:t>
    </dgm:pt>
    <dgm:pt modelId="{722DEDA9-10AE-4842-AAA3-8E96AE6D4406}" type="sibTrans" cxnId="{C165D0D0-4F49-456B-B211-C3F72D014CA3}">
      <dgm:prSet/>
      <dgm:spPr/>
      <dgm:t>
        <a:bodyPr/>
        <a:lstStyle/>
        <a:p>
          <a:endParaRPr lang="en-US"/>
        </a:p>
      </dgm:t>
    </dgm:pt>
    <dgm:pt modelId="{CCCD0EA4-63AA-4978-8202-B6CC3ECE1905}">
      <dgm:prSet/>
      <dgm:spPr>
        <a:solidFill>
          <a:srgbClr val="0070C0"/>
        </a:solidFill>
      </dgm:spPr>
      <dgm:t>
        <a:bodyPr/>
        <a:lstStyle/>
        <a:p>
          <a:r>
            <a:rPr lang="en-US" dirty="0" smtClean="0">
              <a:latin typeface="Arial" charset="0"/>
            </a:rPr>
            <a:t>Ensure rungs, cleats, and steps are level and uniformly spaced</a:t>
          </a:r>
        </a:p>
      </dgm:t>
    </dgm:pt>
    <dgm:pt modelId="{E4BE0617-8E6E-4BFD-A703-286C590B3B72}" type="parTrans" cxnId="{9CA94235-492A-47CD-9870-6DC4A8255692}">
      <dgm:prSet/>
      <dgm:spPr/>
      <dgm:t>
        <a:bodyPr/>
        <a:lstStyle/>
        <a:p>
          <a:endParaRPr lang="en-US"/>
        </a:p>
      </dgm:t>
    </dgm:pt>
    <dgm:pt modelId="{F3075A75-6702-49D8-8F17-CA97F36EBD50}" type="sibTrans" cxnId="{9CA94235-492A-47CD-9870-6DC4A8255692}">
      <dgm:prSet/>
      <dgm:spPr/>
      <dgm:t>
        <a:bodyPr/>
        <a:lstStyle/>
        <a:p>
          <a:endParaRPr lang="en-US"/>
        </a:p>
      </dgm:t>
    </dgm:pt>
    <dgm:pt modelId="{561F89F8-40FF-417E-98C6-8E8268810BD9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latin typeface="Arial" charset="0"/>
            </a:rPr>
            <a:t>Keep ladders free from slipping hazard</a:t>
          </a:r>
        </a:p>
      </dgm:t>
    </dgm:pt>
    <dgm:pt modelId="{BDE93AC8-0CEA-446A-BB8D-292ADC63FC4A}" type="parTrans" cxnId="{4E520270-D0D8-4862-93E0-CE7F86EF6969}">
      <dgm:prSet/>
      <dgm:spPr/>
      <dgm:t>
        <a:bodyPr/>
        <a:lstStyle/>
        <a:p>
          <a:endParaRPr lang="en-US"/>
        </a:p>
      </dgm:t>
    </dgm:pt>
    <dgm:pt modelId="{EE57773A-555C-4EAD-8ADE-A87BA8729A9F}" type="sibTrans" cxnId="{4E520270-D0D8-4862-93E0-CE7F86EF6969}">
      <dgm:prSet/>
      <dgm:spPr/>
      <dgm:t>
        <a:bodyPr/>
        <a:lstStyle/>
        <a:p>
          <a:endParaRPr lang="en-US"/>
        </a:p>
      </dgm:t>
    </dgm:pt>
    <dgm:pt modelId="{83DAFACC-F079-4124-8AD5-C4351607747D}" type="pres">
      <dgm:prSet presAssocID="{852A33C2-0DFF-4461-9B37-DF7802EFB6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007D2-AA0B-42F1-850F-1A9163BA6C89}" type="pres">
      <dgm:prSet presAssocID="{852A33C2-0DFF-4461-9B37-DF7802EFB61B}" presName="matrix" presStyleCnt="0"/>
      <dgm:spPr/>
    </dgm:pt>
    <dgm:pt modelId="{F73A4C7D-C786-426B-8A04-8F269E68598B}" type="pres">
      <dgm:prSet presAssocID="{852A33C2-0DFF-4461-9B37-DF7802EFB61B}" presName="tile1" presStyleLbl="node1" presStyleIdx="0" presStyleCnt="4"/>
      <dgm:spPr/>
      <dgm:t>
        <a:bodyPr/>
        <a:lstStyle/>
        <a:p>
          <a:endParaRPr lang="en-US"/>
        </a:p>
      </dgm:t>
    </dgm:pt>
    <dgm:pt modelId="{23F4ADC0-390D-4509-BA77-3518C915B7FD}" type="pres">
      <dgm:prSet presAssocID="{852A33C2-0DFF-4461-9B37-DF7802EFB6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BAEEE-CBA2-4367-B162-A8863D61804D}" type="pres">
      <dgm:prSet presAssocID="{852A33C2-0DFF-4461-9B37-DF7802EFB61B}" presName="tile2" presStyleLbl="node1" presStyleIdx="1" presStyleCnt="4"/>
      <dgm:spPr/>
      <dgm:t>
        <a:bodyPr/>
        <a:lstStyle/>
        <a:p>
          <a:endParaRPr lang="en-US"/>
        </a:p>
      </dgm:t>
    </dgm:pt>
    <dgm:pt modelId="{5007234C-5046-4233-8C1B-289ABD3E029C}" type="pres">
      <dgm:prSet presAssocID="{852A33C2-0DFF-4461-9B37-DF7802EFB6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B7276-3499-4127-BB71-A719F633226A}" type="pres">
      <dgm:prSet presAssocID="{852A33C2-0DFF-4461-9B37-DF7802EFB61B}" presName="tile3" presStyleLbl="node1" presStyleIdx="2" presStyleCnt="4" custLinFactNeighborY="1250"/>
      <dgm:spPr/>
      <dgm:t>
        <a:bodyPr/>
        <a:lstStyle/>
        <a:p>
          <a:endParaRPr lang="en-US"/>
        </a:p>
      </dgm:t>
    </dgm:pt>
    <dgm:pt modelId="{C7763A7D-CC17-4EF4-A5E1-70E36123E440}" type="pres">
      <dgm:prSet presAssocID="{852A33C2-0DFF-4461-9B37-DF7802EFB6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92E9-0956-4F23-8ABD-E5A5C96004B2}" type="pres">
      <dgm:prSet presAssocID="{852A33C2-0DFF-4461-9B37-DF7802EFB61B}" presName="tile4" presStyleLbl="node1" presStyleIdx="3" presStyleCnt="4"/>
      <dgm:spPr/>
      <dgm:t>
        <a:bodyPr/>
        <a:lstStyle/>
        <a:p>
          <a:endParaRPr lang="en-US"/>
        </a:p>
      </dgm:t>
    </dgm:pt>
    <dgm:pt modelId="{9EA6399D-3310-42B5-841A-BFC7BD205E14}" type="pres">
      <dgm:prSet presAssocID="{852A33C2-0DFF-4461-9B37-DF7802EFB6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A299A-91E7-4E3D-B44A-F1F78C58FAEB}" type="pres">
      <dgm:prSet presAssocID="{852A33C2-0DFF-4461-9B37-DF7802EFB61B}" presName="centerTile" presStyleLbl="fgShp" presStyleIdx="0" presStyleCnt="1" custScaleX="2444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9CC2F60-7ACD-4CEA-BC9B-E303EDB90FB2}" srcId="{852A33C2-0DFF-4461-9B37-DF7802EFB61B}" destId="{F8A0654E-9851-484E-BEDD-D3DA77F40A4D}" srcOrd="0" destOrd="0" parTransId="{C69B9DD0-1312-4B5A-A797-069925276DE9}" sibTransId="{101BCD6B-3085-471B-ADAA-39DF3611E79C}"/>
    <dgm:cxn modelId="{713EA81F-162E-48D4-B13C-3A976DF46278}" type="presOf" srcId="{561F89F8-40FF-417E-98C6-8E8268810BD9}" destId="{CDD692E9-0956-4F23-8ABD-E5A5C96004B2}" srcOrd="0" destOrd="0" presId="urn:microsoft.com/office/officeart/2005/8/layout/matrix1"/>
    <dgm:cxn modelId="{9CA94235-492A-47CD-9870-6DC4A8255692}" srcId="{F8A0654E-9851-484E-BEDD-D3DA77F40A4D}" destId="{CCCD0EA4-63AA-4978-8202-B6CC3ECE1905}" srcOrd="2" destOrd="0" parTransId="{E4BE0617-8E6E-4BFD-A703-286C590B3B72}" sibTransId="{F3075A75-6702-49D8-8F17-CA97F36EBD50}"/>
    <dgm:cxn modelId="{C165D0D0-4F49-456B-B211-C3F72D014CA3}" srcId="{F8A0654E-9851-484E-BEDD-D3DA77F40A4D}" destId="{D69D459D-CF8D-4BBC-A387-3E0FA1947FBF}" srcOrd="1" destOrd="0" parTransId="{405EAB39-85E2-49F5-A6AD-7605FD3F3D0D}" sibTransId="{722DEDA9-10AE-4842-AAA3-8E96AE6D4406}"/>
    <dgm:cxn modelId="{170CF4C9-CDB4-4226-BFBC-098D04787087}" srcId="{F8A0654E-9851-484E-BEDD-D3DA77F40A4D}" destId="{2FC2F7F3-4F59-4BDA-AD63-38B2C244B869}" srcOrd="0" destOrd="0" parTransId="{4D761216-589F-40E6-A667-6C82A6619B5E}" sibTransId="{17AAF425-8309-40DD-A342-89970283D61E}"/>
    <dgm:cxn modelId="{C303F381-BA8D-4ACF-A64C-CE47E9C4A291}" type="presOf" srcId="{D69D459D-CF8D-4BBC-A387-3E0FA1947FBF}" destId="{5007234C-5046-4233-8C1B-289ABD3E029C}" srcOrd="1" destOrd="0" presId="urn:microsoft.com/office/officeart/2005/8/layout/matrix1"/>
    <dgm:cxn modelId="{7187846E-446D-4F27-836B-C09E9BCDE55F}" type="presOf" srcId="{F8A0654E-9851-484E-BEDD-D3DA77F40A4D}" destId="{DE9A299A-91E7-4E3D-B44A-F1F78C58FAEB}" srcOrd="0" destOrd="0" presId="urn:microsoft.com/office/officeart/2005/8/layout/matrix1"/>
    <dgm:cxn modelId="{A68B9655-D294-4CCB-9914-2F296CBD636A}" type="presOf" srcId="{CCCD0EA4-63AA-4978-8202-B6CC3ECE1905}" destId="{254B7276-3499-4127-BB71-A719F633226A}" srcOrd="0" destOrd="0" presId="urn:microsoft.com/office/officeart/2005/8/layout/matrix1"/>
    <dgm:cxn modelId="{EE08431F-A970-4392-AF96-D1CA98D244A2}" type="presOf" srcId="{CCCD0EA4-63AA-4978-8202-B6CC3ECE1905}" destId="{C7763A7D-CC17-4EF4-A5E1-70E36123E440}" srcOrd="1" destOrd="0" presId="urn:microsoft.com/office/officeart/2005/8/layout/matrix1"/>
    <dgm:cxn modelId="{D1F39009-1D5B-4433-B1F5-A97931CBC3D3}" type="presOf" srcId="{852A33C2-0DFF-4461-9B37-DF7802EFB61B}" destId="{83DAFACC-F079-4124-8AD5-C4351607747D}" srcOrd="0" destOrd="0" presId="urn:microsoft.com/office/officeart/2005/8/layout/matrix1"/>
    <dgm:cxn modelId="{499400BA-D48A-4897-9FB6-9D7A9CE9C140}" type="presOf" srcId="{D69D459D-CF8D-4BBC-A387-3E0FA1947FBF}" destId="{F1BBAEEE-CBA2-4367-B162-A8863D61804D}" srcOrd="0" destOrd="0" presId="urn:microsoft.com/office/officeart/2005/8/layout/matrix1"/>
    <dgm:cxn modelId="{4E520270-D0D8-4862-93E0-CE7F86EF6969}" srcId="{F8A0654E-9851-484E-BEDD-D3DA77F40A4D}" destId="{561F89F8-40FF-417E-98C6-8E8268810BD9}" srcOrd="3" destOrd="0" parTransId="{BDE93AC8-0CEA-446A-BB8D-292ADC63FC4A}" sibTransId="{EE57773A-555C-4EAD-8ADE-A87BA8729A9F}"/>
    <dgm:cxn modelId="{3B47985B-CDBB-499E-884E-A684A0E429DB}" type="presOf" srcId="{2FC2F7F3-4F59-4BDA-AD63-38B2C244B869}" destId="{23F4ADC0-390D-4509-BA77-3518C915B7FD}" srcOrd="1" destOrd="0" presId="urn:microsoft.com/office/officeart/2005/8/layout/matrix1"/>
    <dgm:cxn modelId="{4C9AF8E6-6C46-4E3F-A8E7-344F12742757}" type="presOf" srcId="{561F89F8-40FF-417E-98C6-8E8268810BD9}" destId="{9EA6399D-3310-42B5-841A-BFC7BD205E14}" srcOrd="1" destOrd="0" presId="urn:microsoft.com/office/officeart/2005/8/layout/matrix1"/>
    <dgm:cxn modelId="{B127E58B-5D0C-4566-88FA-391AAFB0856D}" type="presOf" srcId="{2FC2F7F3-4F59-4BDA-AD63-38B2C244B869}" destId="{F73A4C7D-C786-426B-8A04-8F269E68598B}" srcOrd="0" destOrd="0" presId="urn:microsoft.com/office/officeart/2005/8/layout/matrix1"/>
    <dgm:cxn modelId="{26F4AB5D-2755-4C6E-A9A3-BECFD21D5B88}" type="presParOf" srcId="{83DAFACC-F079-4124-8AD5-C4351607747D}" destId="{2C1007D2-AA0B-42F1-850F-1A9163BA6C89}" srcOrd="0" destOrd="0" presId="urn:microsoft.com/office/officeart/2005/8/layout/matrix1"/>
    <dgm:cxn modelId="{1B08A586-0A42-4060-B721-38BAA9D30966}" type="presParOf" srcId="{2C1007D2-AA0B-42F1-850F-1A9163BA6C89}" destId="{F73A4C7D-C786-426B-8A04-8F269E68598B}" srcOrd="0" destOrd="0" presId="urn:microsoft.com/office/officeart/2005/8/layout/matrix1"/>
    <dgm:cxn modelId="{957181F6-C2AD-43F1-9F94-69B616725DE8}" type="presParOf" srcId="{2C1007D2-AA0B-42F1-850F-1A9163BA6C89}" destId="{23F4ADC0-390D-4509-BA77-3518C915B7FD}" srcOrd="1" destOrd="0" presId="urn:microsoft.com/office/officeart/2005/8/layout/matrix1"/>
    <dgm:cxn modelId="{1A9940E6-ABFB-487D-AB2C-73935073551E}" type="presParOf" srcId="{2C1007D2-AA0B-42F1-850F-1A9163BA6C89}" destId="{F1BBAEEE-CBA2-4367-B162-A8863D61804D}" srcOrd="2" destOrd="0" presId="urn:microsoft.com/office/officeart/2005/8/layout/matrix1"/>
    <dgm:cxn modelId="{4F87509C-F875-444A-B963-E385EF631F30}" type="presParOf" srcId="{2C1007D2-AA0B-42F1-850F-1A9163BA6C89}" destId="{5007234C-5046-4233-8C1B-289ABD3E029C}" srcOrd="3" destOrd="0" presId="urn:microsoft.com/office/officeart/2005/8/layout/matrix1"/>
    <dgm:cxn modelId="{CC5B8723-6217-40CC-B3D9-2D42107C5F94}" type="presParOf" srcId="{2C1007D2-AA0B-42F1-850F-1A9163BA6C89}" destId="{254B7276-3499-4127-BB71-A719F633226A}" srcOrd="4" destOrd="0" presId="urn:microsoft.com/office/officeart/2005/8/layout/matrix1"/>
    <dgm:cxn modelId="{D5C88DC0-6BB5-4922-A1C3-59516A4CA4EC}" type="presParOf" srcId="{2C1007D2-AA0B-42F1-850F-1A9163BA6C89}" destId="{C7763A7D-CC17-4EF4-A5E1-70E36123E440}" srcOrd="5" destOrd="0" presId="urn:microsoft.com/office/officeart/2005/8/layout/matrix1"/>
    <dgm:cxn modelId="{2D451B9E-F2E4-40E9-8915-0E0BABB38324}" type="presParOf" srcId="{2C1007D2-AA0B-42F1-850F-1A9163BA6C89}" destId="{CDD692E9-0956-4F23-8ABD-E5A5C96004B2}" srcOrd="6" destOrd="0" presId="urn:microsoft.com/office/officeart/2005/8/layout/matrix1"/>
    <dgm:cxn modelId="{3E43FBD7-6170-4D30-A4FE-1A63986E209C}" type="presParOf" srcId="{2C1007D2-AA0B-42F1-850F-1A9163BA6C89}" destId="{9EA6399D-3310-42B5-841A-BFC7BD205E14}" srcOrd="7" destOrd="0" presId="urn:microsoft.com/office/officeart/2005/8/layout/matrix1"/>
    <dgm:cxn modelId="{0E74740D-8989-48C5-A321-2462C879396C}" type="presParOf" srcId="{83DAFACC-F079-4124-8AD5-C4351607747D}" destId="{DE9A299A-91E7-4E3D-B44A-F1F78C58FA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A33C2-0DFF-4461-9B37-DF7802EFB61B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A0654E-9851-484E-BEDD-D3DA77F40A4D}">
      <dgm:prSet phldrT="[Text]" custT="1"/>
      <dgm:spPr>
        <a:solidFill>
          <a:srgbClr val="FF000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DON’T</a:t>
          </a:r>
          <a:endParaRPr lang="en-US" sz="5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C69B9DD0-1312-4B5A-A797-069925276DE9}" type="parTrans" cxnId="{39CC2F60-7ACD-4CEA-BC9B-E303EDB90FB2}">
      <dgm:prSet/>
      <dgm:spPr/>
      <dgm:t>
        <a:bodyPr/>
        <a:lstStyle/>
        <a:p>
          <a:endParaRPr lang="en-US" sz="2400"/>
        </a:p>
      </dgm:t>
    </dgm:pt>
    <dgm:pt modelId="{101BCD6B-3085-471B-ADAA-39DF3611E79C}" type="sibTrans" cxnId="{39CC2F60-7ACD-4CEA-BC9B-E303EDB90FB2}">
      <dgm:prSet/>
      <dgm:spPr/>
      <dgm:t>
        <a:bodyPr/>
        <a:lstStyle/>
        <a:p>
          <a:endParaRPr lang="en-US" sz="2400"/>
        </a:p>
      </dgm:t>
    </dgm:pt>
    <dgm:pt modelId="{9954B307-0011-4122-8E5B-8671E65A04F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smtClean="0">
              <a:latin typeface="Arial" charset="0"/>
            </a:rPr>
            <a:t>Tie ladders together to make longer  sections, unless designed for such use.</a:t>
          </a:r>
          <a:endParaRPr lang="en-US" sz="2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08C767AD-6D4D-4904-9718-6CF6C85BB9AC}" type="parTrans" cxnId="{2B04E29D-1FC3-426D-8287-2C2B7B420399}">
      <dgm:prSet/>
      <dgm:spPr/>
      <dgm:t>
        <a:bodyPr/>
        <a:lstStyle/>
        <a:p>
          <a:endParaRPr lang="en-US" sz="2400"/>
        </a:p>
      </dgm:t>
    </dgm:pt>
    <dgm:pt modelId="{AB66F853-BF8C-4461-B2DD-1CA3B3F95DD2}" type="sibTrans" cxnId="{2B04E29D-1FC3-426D-8287-2C2B7B420399}">
      <dgm:prSet/>
      <dgm:spPr/>
      <dgm:t>
        <a:bodyPr/>
        <a:lstStyle/>
        <a:p>
          <a:endParaRPr lang="en-US" sz="2400"/>
        </a:p>
      </dgm:t>
    </dgm:pt>
    <dgm:pt modelId="{3A946D90-A9EB-424A-BB49-2307EB44CC3E}">
      <dgm:prSet custT="1"/>
      <dgm:spPr>
        <a:solidFill>
          <a:srgbClr val="7030A0"/>
        </a:solidFill>
      </dgm:spPr>
      <dgm:t>
        <a:bodyPr/>
        <a:lstStyle/>
        <a:p>
          <a:r>
            <a:rPr lang="en-US" sz="2400" dirty="0" smtClean="0">
              <a:latin typeface="Arial" charset="0"/>
            </a:rPr>
            <a:t>Use single rail ladders. </a:t>
          </a:r>
          <a:endParaRPr lang="en-US" sz="2400" dirty="0">
            <a:latin typeface="Arial" charset="0"/>
          </a:endParaRPr>
        </a:p>
      </dgm:t>
    </dgm:pt>
    <dgm:pt modelId="{0A32D4F9-B2C2-4B59-AAE1-5800367D9C2D}" type="parTrans" cxnId="{DFD9B500-ACCB-40A3-B9A0-4F492BF5766B}">
      <dgm:prSet/>
      <dgm:spPr/>
      <dgm:t>
        <a:bodyPr/>
        <a:lstStyle/>
        <a:p>
          <a:endParaRPr lang="en-US" sz="2400"/>
        </a:p>
      </dgm:t>
    </dgm:pt>
    <dgm:pt modelId="{628A1F02-8380-4EE8-A676-488E8144F7E1}" type="sibTrans" cxnId="{DFD9B500-ACCB-40A3-B9A0-4F492BF5766B}">
      <dgm:prSet/>
      <dgm:spPr/>
      <dgm:t>
        <a:bodyPr/>
        <a:lstStyle/>
        <a:p>
          <a:endParaRPr lang="en-US" sz="2400"/>
        </a:p>
      </dgm:t>
    </dgm:pt>
    <dgm:pt modelId="{0641A50D-EB32-49DB-A894-0D3E03E49F05}">
      <dgm:prSet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latin typeface="Arial" charset="0"/>
            </a:rPr>
            <a:t>Load ladders beyond the maximum   load for which they were built.</a:t>
          </a:r>
        </a:p>
      </dgm:t>
    </dgm:pt>
    <dgm:pt modelId="{2EB932E1-EB5D-4A69-84B5-77BFC07B292C}" type="parTrans" cxnId="{4E316705-282E-48C6-BEE0-77EC5DCDD022}">
      <dgm:prSet/>
      <dgm:spPr/>
      <dgm:t>
        <a:bodyPr/>
        <a:lstStyle/>
        <a:p>
          <a:endParaRPr lang="en-US" sz="2400"/>
        </a:p>
      </dgm:t>
    </dgm:pt>
    <dgm:pt modelId="{A5B06FDC-77A3-4AEA-A5E0-0B164EC8A178}" type="sibTrans" cxnId="{4E316705-282E-48C6-BEE0-77EC5DCDD022}">
      <dgm:prSet/>
      <dgm:spPr/>
      <dgm:t>
        <a:bodyPr/>
        <a:lstStyle/>
        <a:p>
          <a:endParaRPr lang="en-US" sz="2400"/>
        </a:p>
      </dgm:t>
    </dgm:pt>
    <dgm:pt modelId="{32F4B2B7-4089-45BF-BC0B-F16F713FC95B}">
      <dgm:prSet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latin typeface="Arial" charset="0"/>
            </a:rPr>
            <a:t>Load ladder beyond the manufacturer’s rated capacity.</a:t>
          </a:r>
          <a:endParaRPr lang="en-US" sz="2400" dirty="0">
            <a:latin typeface="Arial" charset="0"/>
          </a:endParaRPr>
        </a:p>
      </dgm:t>
    </dgm:pt>
    <dgm:pt modelId="{EBD6DEE6-F04D-4D79-B58D-789E88765023}" type="parTrans" cxnId="{A1C49F36-837B-45A5-8B19-A21A6C8CDAD8}">
      <dgm:prSet/>
      <dgm:spPr/>
      <dgm:t>
        <a:bodyPr/>
        <a:lstStyle/>
        <a:p>
          <a:endParaRPr lang="en-US" sz="2400"/>
        </a:p>
      </dgm:t>
    </dgm:pt>
    <dgm:pt modelId="{4C5C0CB6-9AB7-4D38-8D2C-9EA6BE4BCE7E}" type="sibTrans" cxnId="{A1C49F36-837B-45A5-8B19-A21A6C8CDAD8}">
      <dgm:prSet/>
      <dgm:spPr/>
      <dgm:t>
        <a:bodyPr/>
        <a:lstStyle/>
        <a:p>
          <a:endParaRPr lang="en-US" sz="2400"/>
        </a:p>
      </dgm:t>
    </dgm:pt>
    <dgm:pt modelId="{83DAFACC-F079-4124-8AD5-C4351607747D}" type="pres">
      <dgm:prSet presAssocID="{852A33C2-0DFF-4461-9B37-DF7802EFB6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007D2-AA0B-42F1-850F-1A9163BA6C89}" type="pres">
      <dgm:prSet presAssocID="{852A33C2-0DFF-4461-9B37-DF7802EFB61B}" presName="matrix" presStyleCnt="0"/>
      <dgm:spPr/>
    </dgm:pt>
    <dgm:pt modelId="{F73A4C7D-C786-426B-8A04-8F269E68598B}" type="pres">
      <dgm:prSet presAssocID="{852A33C2-0DFF-4461-9B37-DF7802EFB61B}" presName="tile1" presStyleLbl="node1" presStyleIdx="0" presStyleCnt="4"/>
      <dgm:spPr/>
      <dgm:t>
        <a:bodyPr/>
        <a:lstStyle/>
        <a:p>
          <a:endParaRPr lang="en-US"/>
        </a:p>
      </dgm:t>
    </dgm:pt>
    <dgm:pt modelId="{23F4ADC0-390D-4509-BA77-3518C915B7FD}" type="pres">
      <dgm:prSet presAssocID="{852A33C2-0DFF-4461-9B37-DF7802EFB6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BAEEE-CBA2-4367-B162-A8863D61804D}" type="pres">
      <dgm:prSet presAssocID="{852A33C2-0DFF-4461-9B37-DF7802EFB61B}" presName="tile2" presStyleLbl="node1" presStyleIdx="1" presStyleCnt="4"/>
      <dgm:spPr/>
      <dgm:t>
        <a:bodyPr/>
        <a:lstStyle/>
        <a:p>
          <a:endParaRPr lang="en-US"/>
        </a:p>
      </dgm:t>
    </dgm:pt>
    <dgm:pt modelId="{5007234C-5046-4233-8C1B-289ABD3E029C}" type="pres">
      <dgm:prSet presAssocID="{852A33C2-0DFF-4461-9B37-DF7802EFB6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B7276-3499-4127-BB71-A719F633226A}" type="pres">
      <dgm:prSet presAssocID="{852A33C2-0DFF-4461-9B37-DF7802EFB61B}" presName="tile3" presStyleLbl="node1" presStyleIdx="2" presStyleCnt="4" custLinFactNeighborY="1250"/>
      <dgm:spPr/>
      <dgm:t>
        <a:bodyPr/>
        <a:lstStyle/>
        <a:p>
          <a:endParaRPr lang="en-US"/>
        </a:p>
      </dgm:t>
    </dgm:pt>
    <dgm:pt modelId="{C7763A7D-CC17-4EF4-A5E1-70E36123E440}" type="pres">
      <dgm:prSet presAssocID="{852A33C2-0DFF-4461-9B37-DF7802EFB6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92E9-0956-4F23-8ABD-E5A5C96004B2}" type="pres">
      <dgm:prSet presAssocID="{852A33C2-0DFF-4461-9B37-DF7802EFB61B}" presName="tile4" presStyleLbl="node1" presStyleIdx="3" presStyleCnt="4"/>
      <dgm:spPr/>
      <dgm:t>
        <a:bodyPr/>
        <a:lstStyle/>
        <a:p>
          <a:endParaRPr lang="en-US"/>
        </a:p>
      </dgm:t>
    </dgm:pt>
    <dgm:pt modelId="{9EA6399D-3310-42B5-841A-BFC7BD205E14}" type="pres">
      <dgm:prSet presAssocID="{852A33C2-0DFF-4461-9B37-DF7802EFB6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A299A-91E7-4E3D-B44A-F1F78C58FAEB}" type="pres">
      <dgm:prSet presAssocID="{852A33C2-0DFF-4461-9B37-DF7802EFB61B}" presName="centerTile" presStyleLbl="fgShp" presStyleIdx="0" presStyleCnt="1" custScaleX="2444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53768-1AB6-4612-80C5-EF2F3456F9DF}" type="presOf" srcId="{0641A50D-EB32-49DB-A894-0D3E03E49F05}" destId="{254B7276-3499-4127-BB71-A719F633226A}" srcOrd="0" destOrd="0" presId="urn:microsoft.com/office/officeart/2005/8/layout/matrix1"/>
    <dgm:cxn modelId="{39CC2F60-7ACD-4CEA-BC9B-E303EDB90FB2}" srcId="{852A33C2-0DFF-4461-9B37-DF7802EFB61B}" destId="{F8A0654E-9851-484E-BEDD-D3DA77F40A4D}" srcOrd="0" destOrd="0" parTransId="{C69B9DD0-1312-4B5A-A797-069925276DE9}" sibTransId="{101BCD6B-3085-471B-ADAA-39DF3611E79C}"/>
    <dgm:cxn modelId="{2DA23DFA-E638-4413-9443-E61FD138CD91}" type="presOf" srcId="{F8A0654E-9851-484E-BEDD-D3DA77F40A4D}" destId="{DE9A299A-91E7-4E3D-B44A-F1F78C58FAEB}" srcOrd="0" destOrd="0" presId="urn:microsoft.com/office/officeart/2005/8/layout/matrix1"/>
    <dgm:cxn modelId="{F8CBFBE2-6912-48CE-B8F2-023E98C6F32F}" type="presOf" srcId="{3A946D90-A9EB-424A-BB49-2307EB44CC3E}" destId="{5007234C-5046-4233-8C1B-289ABD3E029C}" srcOrd="1" destOrd="0" presId="urn:microsoft.com/office/officeart/2005/8/layout/matrix1"/>
    <dgm:cxn modelId="{F2F4F554-A260-46AC-B1F6-02EBE3B80423}" type="presOf" srcId="{32F4B2B7-4089-45BF-BC0B-F16F713FC95B}" destId="{9EA6399D-3310-42B5-841A-BFC7BD205E14}" srcOrd="1" destOrd="0" presId="urn:microsoft.com/office/officeart/2005/8/layout/matrix1"/>
    <dgm:cxn modelId="{1E294A07-28FB-4F7F-A2B7-BB8C594B37CB}" type="presOf" srcId="{0641A50D-EB32-49DB-A894-0D3E03E49F05}" destId="{C7763A7D-CC17-4EF4-A5E1-70E36123E440}" srcOrd="1" destOrd="0" presId="urn:microsoft.com/office/officeart/2005/8/layout/matrix1"/>
    <dgm:cxn modelId="{DFD9B500-ACCB-40A3-B9A0-4F492BF5766B}" srcId="{F8A0654E-9851-484E-BEDD-D3DA77F40A4D}" destId="{3A946D90-A9EB-424A-BB49-2307EB44CC3E}" srcOrd="1" destOrd="0" parTransId="{0A32D4F9-B2C2-4B59-AAE1-5800367D9C2D}" sibTransId="{628A1F02-8380-4EE8-A676-488E8144F7E1}"/>
    <dgm:cxn modelId="{2B04E29D-1FC3-426D-8287-2C2B7B420399}" srcId="{F8A0654E-9851-484E-BEDD-D3DA77F40A4D}" destId="{9954B307-0011-4122-8E5B-8671E65A04FC}" srcOrd="0" destOrd="0" parTransId="{08C767AD-6D4D-4904-9718-6CF6C85BB9AC}" sibTransId="{AB66F853-BF8C-4461-B2DD-1CA3B3F95DD2}"/>
    <dgm:cxn modelId="{4E316705-282E-48C6-BEE0-77EC5DCDD022}" srcId="{F8A0654E-9851-484E-BEDD-D3DA77F40A4D}" destId="{0641A50D-EB32-49DB-A894-0D3E03E49F05}" srcOrd="2" destOrd="0" parTransId="{2EB932E1-EB5D-4A69-84B5-77BFC07B292C}" sibTransId="{A5B06FDC-77A3-4AEA-A5E0-0B164EC8A178}"/>
    <dgm:cxn modelId="{2C522A7B-CDA1-4A55-AF16-E005AFE6BAC7}" type="presOf" srcId="{3A946D90-A9EB-424A-BB49-2307EB44CC3E}" destId="{F1BBAEEE-CBA2-4367-B162-A8863D61804D}" srcOrd="0" destOrd="0" presId="urn:microsoft.com/office/officeart/2005/8/layout/matrix1"/>
    <dgm:cxn modelId="{A1C49F36-837B-45A5-8B19-A21A6C8CDAD8}" srcId="{F8A0654E-9851-484E-BEDD-D3DA77F40A4D}" destId="{32F4B2B7-4089-45BF-BC0B-F16F713FC95B}" srcOrd="3" destOrd="0" parTransId="{EBD6DEE6-F04D-4D79-B58D-789E88765023}" sibTransId="{4C5C0CB6-9AB7-4D38-8D2C-9EA6BE4BCE7E}"/>
    <dgm:cxn modelId="{B1495EA6-AE35-4290-9512-67CFB4207E62}" type="presOf" srcId="{852A33C2-0DFF-4461-9B37-DF7802EFB61B}" destId="{83DAFACC-F079-4124-8AD5-C4351607747D}" srcOrd="0" destOrd="0" presId="urn:microsoft.com/office/officeart/2005/8/layout/matrix1"/>
    <dgm:cxn modelId="{FE7744EE-58E5-4227-936E-D84D4529E0D5}" type="presOf" srcId="{9954B307-0011-4122-8E5B-8671E65A04FC}" destId="{F73A4C7D-C786-426B-8A04-8F269E68598B}" srcOrd="0" destOrd="0" presId="urn:microsoft.com/office/officeart/2005/8/layout/matrix1"/>
    <dgm:cxn modelId="{07672861-69D3-4611-9472-3602600D5E7F}" type="presOf" srcId="{32F4B2B7-4089-45BF-BC0B-F16F713FC95B}" destId="{CDD692E9-0956-4F23-8ABD-E5A5C96004B2}" srcOrd="0" destOrd="0" presId="urn:microsoft.com/office/officeart/2005/8/layout/matrix1"/>
    <dgm:cxn modelId="{BEE83B94-1F22-47D8-8D73-ADDD967A2CD6}" type="presOf" srcId="{9954B307-0011-4122-8E5B-8671E65A04FC}" destId="{23F4ADC0-390D-4509-BA77-3518C915B7FD}" srcOrd="1" destOrd="0" presId="urn:microsoft.com/office/officeart/2005/8/layout/matrix1"/>
    <dgm:cxn modelId="{FAF7DBF7-B0D7-4CCD-9A34-3DCD6130A5E9}" type="presParOf" srcId="{83DAFACC-F079-4124-8AD5-C4351607747D}" destId="{2C1007D2-AA0B-42F1-850F-1A9163BA6C89}" srcOrd="0" destOrd="0" presId="urn:microsoft.com/office/officeart/2005/8/layout/matrix1"/>
    <dgm:cxn modelId="{C843A2C7-9809-418C-961A-F16709727A2C}" type="presParOf" srcId="{2C1007D2-AA0B-42F1-850F-1A9163BA6C89}" destId="{F73A4C7D-C786-426B-8A04-8F269E68598B}" srcOrd="0" destOrd="0" presId="urn:microsoft.com/office/officeart/2005/8/layout/matrix1"/>
    <dgm:cxn modelId="{E81188FB-EF3F-4D94-8E5C-F746A567469A}" type="presParOf" srcId="{2C1007D2-AA0B-42F1-850F-1A9163BA6C89}" destId="{23F4ADC0-390D-4509-BA77-3518C915B7FD}" srcOrd="1" destOrd="0" presId="urn:microsoft.com/office/officeart/2005/8/layout/matrix1"/>
    <dgm:cxn modelId="{C9B52374-4119-4A44-ABC4-545A6069903E}" type="presParOf" srcId="{2C1007D2-AA0B-42F1-850F-1A9163BA6C89}" destId="{F1BBAEEE-CBA2-4367-B162-A8863D61804D}" srcOrd="2" destOrd="0" presId="urn:microsoft.com/office/officeart/2005/8/layout/matrix1"/>
    <dgm:cxn modelId="{02BF9C49-236F-4178-83B8-DB732012E0F9}" type="presParOf" srcId="{2C1007D2-AA0B-42F1-850F-1A9163BA6C89}" destId="{5007234C-5046-4233-8C1B-289ABD3E029C}" srcOrd="3" destOrd="0" presId="urn:microsoft.com/office/officeart/2005/8/layout/matrix1"/>
    <dgm:cxn modelId="{918A670F-D2FE-4D7C-9283-2916C90D7E16}" type="presParOf" srcId="{2C1007D2-AA0B-42F1-850F-1A9163BA6C89}" destId="{254B7276-3499-4127-BB71-A719F633226A}" srcOrd="4" destOrd="0" presId="urn:microsoft.com/office/officeart/2005/8/layout/matrix1"/>
    <dgm:cxn modelId="{9BAF8323-7B9B-4A50-8B09-E2707A84A919}" type="presParOf" srcId="{2C1007D2-AA0B-42F1-850F-1A9163BA6C89}" destId="{C7763A7D-CC17-4EF4-A5E1-70E36123E440}" srcOrd="5" destOrd="0" presId="urn:microsoft.com/office/officeart/2005/8/layout/matrix1"/>
    <dgm:cxn modelId="{6BCD42D2-7795-41E0-AA30-EB3423E743E7}" type="presParOf" srcId="{2C1007D2-AA0B-42F1-850F-1A9163BA6C89}" destId="{CDD692E9-0956-4F23-8ABD-E5A5C96004B2}" srcOrd="6" destOrd="0" presId="urn:microsoft.com/office/officeart/2005/8/layout/matrix1"/>
    <dgm:cxn modelId="{AAC0CE15-6C99-469A-BABC-41B92DCFA8BC}" type="presParOf" srcId="{2C1007D2-AA0B-42F1-850F-1A9163BA6C89}" destId="{9EA6399D-3310-42B5-841A-BFC7BD205E14}" srcOrd="7" destOrd="0" presId="urn:microsoft.com/office/officeart/2005/8/layout/matrix1"/>
    <dgm:cxn modelId="{5D495A1D-88FA-4323-8757-1AAFE0F80B92}" type="presParOf" srcId="{83DAFACC-F079-4124-8AD5-C4351607747D}" destId="{DE9A299A-91E7-4E3D-B44A-F1F78C58FAEB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75D52DE-EC97-4ED5-8864-B141DFBB45D0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7765813-4488-460B-A9A4-5CE57D26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ounded Rectangle 13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2" name="Picture 4" descr="C:\Users\Dad\AppData\Local\Microsoft\Windows\Temporary Internet Files\Content.IE5\SV1RZD9C\MC90043889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3" name="Group 8"/>
          <p:cNvGrpSpPr/>
          <p:nvPr userDrawn="1"/>
        </p:nvGrpSpPr>
        <p:grpSpPr>
          <a:xfrm>
            <a:off x="5562600" y="3200400"/>
            <a:ext cx="3352800" cy="3429000"/>
            <a:chOff x="5943600" y="152400"/>
            <a:chExt cx="3048000" cy="3048000"/>
          </a:xfrm>
        </p:grpSpPr>
        <p:sp>
          <p:nvSpPr>
            <p:cNvPr id="24" name="Oval 23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"/>
          <p:cNvSpPr txBox="1">
            <a:spLocks/>
          </p:cNvSpPr>
          <p:nvPr userDrawn="1"/>
        </p:nvSpPr>
        <p:spPr>
          <a:xfrm>
            <a:off x="762000" y="6477000"/>
            <a:ext cx="6400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OSHA Office of Training &amp; Education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685800" y="6477000"/>
            <a:ext cx="6477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OSHA Office of Training &amp; Education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762000" y="6477000"/>
            <a:ext cx="6400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OSHA Office of Training &amp; Education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9" name="Oval 18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C0000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5FD966-E5FC-42BF-ACE4-B92CD80FA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806476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Stairways</a:t>
            </a:r>
          </a:p>
          <a:p>
            <a:r>
              <a:rPr lang="en-US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and Ladders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114800"/>
            <a:ext cx="86895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Make sure you step</a:t>
            </a:r>
          </a:p>
          <a:p>
            <a:pPr algn="ctr"/>
            <a:r>
              <a:rPr lang="en-US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 the right direction.</a:t>
            </a:r>
            <a:endParaRPr lang="en-US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910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Stairway landings must be at least 30 inches deep and 22 inches wide at every 12 feet or less of vertical rise.</a:t>
            </a:r>
          </a:p>
          <a:p>
            <a:r>
              <a:rPr lang="en-US" sz="2800" dirty="0" smtClean="0">
                <a:latin typeface="Arial" charset="0"/>
              </a:rPr>
              <a:t>Unprotected sides of landings must have standard 42 inch guardrail systems.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Stairway Landings</a:t>
            </a:r>
            <a:endParaRPr lang="en-US" dirty="0"/>
          </a:p>
        </p:txBody>
      </p:sp>
      <p:pic>
        <p:nvPicPr>
          <p:cNvPr id="5" name="Picture 1026" descr="C:\My Documents\1910-Sub D\1910 SUB D - Stair railings and guards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62388" cy="4419600"/>
          </a:xfrm>
          <a:prstGeom prst="roundRect">
            <a:avLst>
              <a:gd name="adj" fmla="val 706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990600" y="2514600"/>
            <a:ext cx="1183337" cy="40011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Landing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4038600" cy="472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Where doors or gates open directly on a stairway, provide a platform that extends at least 20 inches beyond the swing of the door.</a:t>
            </a: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Platforms and Swing Doors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52600"/>
            <a:ext cx="4093825" cy="45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724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</a:rPr>
              <a:t>Fix slippery conditions before using.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</a:rPr>
              <a:t>Stairway parts must be free of projections which may cause injuries or snag clothing.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Dangerous Conditions</a:t>
            </a:r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4648200"/>
          </a:xfrm>
          <a:prstGeom prst="roundRect">
            <a:avLst>
              <a:gd name="adj" fmla="val 504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LADDERS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639934"/>
            <a:ext cx="3201913" cy="46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professional-power-tool-guide.com/wp-content/uploads/2008/10/extension-ladder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752600"/>
            <a:ext cx="3054298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General Ladder Requirements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50264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Ladders must be kept in a safe condition.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371600" y="2362200"/>
          <a:ext cx="6477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General Ladder Requirements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19050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carrying a ladder by yourself, keep the front high enough to clear someone’s head should they come around a corner.</a:t>
            </a:r>
          </a:p>
          <a:p>
            <a:r>
              <a:rPr lang="en-US" sz="3200" dirty="0" smtClean="0"/>
              <a:t>Do not drop a ladder, place it.</a:t>
            </a:r>
          </a:p>
          <a:p>
            <a:r>
              <a:rPr lang="en-US" sz="3200" dirty="0" smtClean="0"/>
              <a:t>When moving a ladder to a new location after it has been positioned vertically, take it down and set it up at the new location.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Transporting the Ladder</a:t>
            </a:r>
            <a:endParaRPr lang="en-US" dirty="0"/>
          </a:p>
        </p:txBody>
      </p:sp>
      <p:pic>
        <p:nvPicPr>
          <p:cNvPr id="5" name="Picture 4" descr="C:\Users\Jenna\Pictures\Microsoft Clip Organizer\pe0326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0" y="1981200"/>
            <a:ext cx="2362200" cy="164531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 descr="newladder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3962400"/>
            <a:ext cx="2781300" cy="19714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800" b="1" dirty="0" smtClean="0"/>
              <a:t>Secure ladders to prevent accidental movement due to workplace activity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800" b="1" dirty="0" smtClean="0"/>
              <a:t>Only use ladders on stable and level surfaces, unless secured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800" b="1" dirty="0" smtClean="0"/>
              <a:t>Do not use ladders on slippery surfaces unless secured or provided with slip-resistant feet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Securing Ladders</a:t>
            </a:r>
            <a:endParaRPr lang="en-US" dirty="0"/>
          </a:p>
        </p:txBody>
      </p:sp>
      <p:pic>
        <p:nvPicPr>
          <p:cNvPr id="5" name="Picture 5" descr="G:\Photos\Hazards-JPG Filter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548428" cy="4419600"/>
          </a:xfrm>
          <a:prstGeom prst="roundRect">
            <a:avLst>
              <a:gd name="adj" fmla="val 485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1" y="1981200"/>
            <a:ext cx="3124200" cy="307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This ladder is not on a stable surface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52600"/>
            <a:ext cx="45720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Inspect before use for cracks, dents, and missing rungs</a:t>
            </a:r>
          </a:p>
          <a:p>
            <a:r>
              <a:rPr lang="en-US" sz="2800" dirty="0" smtClean="0">
                <a:latin typeface="Arial" charset="0"/>
              </a:rPr>
              <a:t>Design or treat rungs to minimize slipping</a:t>
            </a:r>
          </a:p>
          <a:p>
            <a:r>
              <a:rPr lang="en-US" sz="2800" dirty="0" smtClean="0">
                <a:latin typeface="Arial" charset="0"/>
              </a:rPr>
              <a:t>Side rails -- at least 11 1/2 inches apart</a:t>
            </a:r>
          </a:p>
          <a:p>
            <a:r>
              <a:rPr lang="en-US" sz="2800" dirty="0" smtClean="0">
                <a:latin typeface="Arial" charset="0"/>
              </a:rPr>
              <a:t>Must support 4 times the maximum load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Portable Ladders</a:t>
            </a:r>
            <a:endParaRPr lang="en-US" dirty="0"/>
          </a:p>
        </p:txBody>
      </p:sp>
      <p:pic>
        <p:nvPicPr>
          <p:cNvPr id="5" name="Picture 7" descr="C:\My Documents\1910 SUB D Ladders01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381375" cy="4295940"/>
          </a:xfrm>
          <a:prstGeom prst="roundRect">
            <a:avLst>
              <a:gd name="adj" fmla="val 475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800600" cy="472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</a:rPr>
              <a:t>Use a double-</a:t>
            </a:r>
            <a:r>
              <a:rPr lang="en-US" sz="2800" dirty="0" err="1" smtClean="0">
                <a:latin typeface="Arial" charset="0"/>
              </a:rPr>
              <a:t>cleated</a:t>
            </a:r>
            <a:r>
              <a:rPr lang="en-US" sz="2800" dirty="0" smtClean="0">
                <a:latin typeface="Arial" charset="0"/>
              </a:rPr>
              <a:t> ladder ( with center rail) or 2 or more ladders:</a:t>
            </a:r>
          </a:p>
          <a:p>
            <a:pPr lvl="1"/>
            <a:r>
              <a:rPr lang="en-US" sz="2800" dirty="0" smtClean="0">
                <a:latin typeface="Arial" charset="0"/>
              </a:rPr>
              <a:t>when ladders are the only way to enter or exit a working area with 25 or more employees.</a:t>
            </a:r>
          </a:p>
          <a:p>
            <a:pPr lvl="1"/>
            <a:r>
              <a:rPr lang="en-US" sz="2800" dirty="0" smtClean="0">
                <a:latin typeface="Arial" charset="0"/>
              </a:rPr>
              <a:t>when a ladder will  serve simultaneous two-way traffic.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Double - Cleated Ladder</a:t>
            </a:r>
            <a:endParaRPr lang="en-US" dirty="0"/>
          </a:p>
        </p:txBody>
      </p:sp>
      <p:pic>
        <p:nvPicPr>
          <p:cNvPr id="5" name="Picture 1027" descr="C:\Reynaldo\Ladder07.jpg"/>
          <p:cNvPicPr>
            <a:picLocks noChangeAspect="1" noChangeArrowheads="1"/>
          </p:cNvPicPr>
          <p:nvPr/>
        </p:nvPicPr>
        <p:blipFill>
          <a:blip r:embed="rId2" cstate="print"/>
          <a:srcRect l="12751" r="8918"/>
          <a:stretch>
            <a:fillRect/>
          </a:stretch>
        </p:blipFill>
        <p:spPr bwMode="auto">
          <a:xfrm>
            <a:off x="609600" y="1752600"/>
            <a:ext cx="3276600" cy="4495800"/>
          </a:xfrm>
          <a:prstGeom prst="roundRect">
            <a:avLst>
              <a:gd name="adj" fmla="val 485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8768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sz="3200" dirty="0" smtClean="0"/>
              <a:t>Stairways and ladders cause many  injuries and fatalities among construction and maintenance workers. 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sz="3200" dirty="0" smtClean="0"/>
              <a:t>About half the injuries caused by slips, trips and falls from ladders and stairways require time off the job.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Hazards </a:t>
            </a:r>
            <a:endParaRPr lang="en-US" sz="5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11" descr="Additional Examples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611528" cy="3751165"/>
          </a:xfrm>
          <a:prstGeom prst="roundRect">
            <a:avLst>
              <a:gd name="adj" fmla="val 630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3400" y="5535850"/>
            <a:ext cx="2840127" cy="646331"/>
          </a:xfrm>
          <a:prstGeom prst="rect">
            <a:avLst/>
          </a:prstGeom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Improper use of the top rung of a step ladder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Painting Wood  Ladders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74643" y="1693921"/>
            <a:ext cx="3288356" cy="4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09600" y="1828800"/>
            <a:ext cx="5029200" cy="2921311"/>
            <a:chOff x="990600" y="2133600"/>
            <a:chExt cx="4191000" cy="2768911"/>
          </a:xfrm>
        </p:grpSpPr>
        <p:sp>
          <p:nvSpPr>
            <p:cNvPr id="7" name="Freeform 6"/>
            <p:cNvSpPr/>
            <p:nvPr/>
          </p:nvSpPr>
          <p:spPr>
            <a:xfrm>
              <a:off x="3048000" y="2133600"/>
              <a:ext cx="2133600" cy="1041089"/>
            </a:xfrm>
            <a:custGeom>
              <a:avLst/>
              <a:gdLst>
                <a:gd name="connsiteX0" fmla="*/ 0 w 1521674"/>
                <a:gd name="connsiteY0" fmla="*/ 0 h 1014956"/>
                <a:gd name="connsiteX1" fmla="*/ 1521674 w 1521674"/>
                <a:gd name="connsiteY1" fmla="*/ 0 h 1014956"/>
                <a:gd name="connsiteX2" fmla="*/ 1521674 w 1521674"/>
                <a:gd name="connsiteY2" fmla="*/ 1014956 h 1014956"/>
                <a:gd name="connsiteX3" fmla="*/ 0 w 1521674"/>
                <a:gd name="connsiteY3" fmla="*/ 1014956 h 1014956"/>
                <a:gd name="connsiteX4" fmla="*/ 0 w 1521674"/>
                <a:gd name="connsiteY4" fmla="*/ 0 h 101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674" h="1014956">
                  <a:moveTo>
                    <a:pt x="0" y="0"/>
                  </a:moveTo>
                  <a:lnTo>
                    <a:pt x="1521674" y="0"/>
                  </a:lnTo>
                  <a:lnTo>
                    <a:pt x="1521674" y="1014956"/>
                  </a:lnTo>
                  <a:lnTo>
                    <a:pt x="0" y="10149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468" tIns="199136" rIns="199136" bIns="199136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charset="0"/>
                </a:rPr>
                <a:t>paint wooden ladders</a:t>
              </a:r>
              <a:endParaRPr lang="en-US" sz="20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48000" y="3352800"/>
              <a:ext cx="2133600" cy="1549711"/>
            </a:xfrm>
            <a:custGeom>
              <a:avLst/>
              <a:gdLst>
                <a:gd name="connsiteX0" fmla="*/ 0 w 1521674"/>
                <a:gd name="connsiteY0" fmla="*/ 0 h 1014956"/>
                <a:gd name="connsiteX1" fmla="*/ 1521674 w 1521674"/>
                <a:gd name="connsiteY1" fmla="*/ 0 h 1014956"/>
                <a:gd name="connsiteX2" fmla="*/ 1521674 w 1521674"/>
                <a:gd name="connsiteY2" fmla="*/ 1014956 h 1014956"/>
                <a:gd name="connsiteX3" fmla="*/ 0 w 1521674"/>
                <a:gd name="connsiteY3" fmla="*/ 1014956 h 1014956"/>
                <a:gd name="connsiteX4" fmla="*/ 0 w 1521674"/>
                <a:gd name="connsiteY4" fmla="*/ 0 h 101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674" h="1014956">
                  <a:moveTo>
                    <a:pt x="0" y="0"/>
                  </a:moveTo>
                  <a:lnTo>
                    <a:pt x="1521674" y="0"/>
                  </a:lnTo>
                  <a:lnTo>
                    <a:pt x="1521674" y="1014956"/>
                  </a:lnTo>
                  <a:lnTo>
                    <a:pt x="0" y="10149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471A">
                    <a:tint val="66000"/>
                    <a:satMod val="160000"/>
                  </a:srgbClr>
                </a:gs>
                <a:gs pos="50000">
                  <a:srgbClr val="D8471A">
                    <a:tint val="44500"/>
                    <a:satMod val="160000"/>
                  </a:srgbClr>
                </a:gs>
                <a:gs pos="100000">
                  <a:srgbClr val="D8471A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468" tIns="199136" rIns="199136" bIns="199136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charset="0"/>
                </a:rPr>
                <a:t>use an opaque covering (like  varnish) on a wood ladder</a:t>
              </a:r>
              <a:endParaRPr lang="en-US" sz="20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90600" y="2362200"/>
              <a:ext cx="2629131" cy="1930202"/>
            </a:xfrm>
            <a:custGeom>
              <a:avLst/>
              <a:gdLst>
                <a:gd name="connsiteX0" fmla="*/ 0 w 1014449"/>
                <a:gd name="connsiteY0" fmla="*/ 507225 h 1014449"/>
                <a:gd name="connsiteX1" fmla="*/ 148563 w 1014449"/>
                <a:gd name="connsiteY1" fmla="*/ 148563 h 1014449"/>
                <a:gd name="connsiteX2" fmla="*/ 507226 w 1014449"/>
                <a:gd name="connsiteY2" fmla="*/ 1 h 1014449"/>
                <a:gd name="connsiteX3" fmla="*/ 865888 w 1014449"/>
                <a:gd name="connsiteY3" fmla="*/ 148564 h 1014449"/>
                <a:gd name="connsiteX4" fmla="*/ 1014450 w 1014449"/>
                <a:gd name="connsiteY4" fmla="*/ 507227 h 1014449"/>
                <a:gd name="connsiteX5" fmla="*/ 865887 w 1014449"/>
                <a:gd name="connsiteY5" fmla="*/ 865889 h 1014449"/>
                <a:gd name="connsiteX6" fmla="*/ 507225 w 1014449"/>
                <a:gd name="connsiteY6" fmla="*/ 1014452 h 1014449"/>
                <a:gd name="connsiteX7" fmla="*/ 148563 w 1014449"/>
                <a:gd name="connsiteY7" fmla="*/ 865889 h 1014449"/>
                <a:gd name="connsiteX8" fmla="*/ 1 w 1014449"/>
                <a:gd name="connsiteY8" fmla="*/ 507226 h 1014449"/>
                <a:gd name="connsiteX9" fmla="*/ 0 w 1014449"/>
                <a:gd name="connsiteY9" fmla="*/ 507225 h 101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449" h="1014449">
                  <a:moveTo>
                    <a:pt x="0" y="507225"/>
                  </a:moveTo>
                  <a:cubicBezTo>
                    <a:pt x="0" y="372701"/>
                    <a:pt x="53440" y="243686"/>
                    <a:pt x="148563" y="148563"/>
                  </a:cubicBezTo>
                  <a:cubicBezTo>
                    <a:pt x="243686" y="53440"/>
                    <a:pt x="372701" y="1"/>
                    <a:pt x="507226" y="1"/>
                  </a:cubicBezTo>
                  <a:cubicBezTo>
                    <a:pt x="641750" y="1"/>
                    <a:pt x="770765" y="53441"/>
                    <a:pt x="865888" y="148564"/>
                  </a:cubicBezTo>
                  <a:cubicBezTo>
                    <a:pt x="961011" y="243687"/>
                    <a:pt x="1014450" y="372702"/>
                    <a:pt x="1014450" y="507227"/>
                  </a:cubicBezTo>
                  <a:cubicBezTo>
                    <a:pt x="1014450" y="641751"/>
                    <a:pt x="961010" y="770766"/>
                    <a:pt x="865887" y="865889"/>
                  </a:cubicBezTo>
                  <a:cubicBezTo>
                    <a:pt x="770764" y="961012"/>
                    <a:pt x="641749" y="1014452"/>
                    <a:pt x="507225" y="1014452"/>
                  </a:cubicBezTo>
                  <a:cubicBezTo>
                    <a:pt x="372701" y="1014452"/>
                    <a:pt x="243686" y="961012"/>
                    <a:pt x="148563" y="865889"/>
                  </a:cubicBezTo>
                  <a:cubicBezTo>
                    <a:pt x="53440" y="770766"/>
                    <a:pt x="0" y="641751"/>
                    <a:pt x="1" y="507226"/>
                  </a:cubicBezTo>
                  <a:lnTo>
                    <a:pt x="0" y="507225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563" tIns="148563" rIns="148563" bIns="14856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latin typeface="Arial Black" pitchFamily="34" charset="0"/>
                </a:rPr>
                <a:t>NEVER</a:t>
              </a:r>
              <a:endParaRPr lang="en-US" sz="4000" b="1" kern="1200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PLACING LADDERS SAFELY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00200"/>
            <a:ext cx="313770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361911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3886200" cy="4724400"/>
          </a:xfrm>
        </p:spPr>
        <p:txBody>
          <a:bodyPr>
            <a:normAutofit lnSpcReduction="10000"/>
          </a:bodyPr>
          <a:lstStyle/>
          <a:p>
            <a:pPr>
              <a:spcBef>
                <a:spcPct val="10000"/>
              </a:spcBef>
            </a:pPr>
            <a:r>
              <a:rPr lang="en-US" sz="2800" b="1" dirty="0" smtClean="0"/>
              <a:t>Non-self-supporting ladders:</a:t>
            </a:r>
          </a:p>
          <a:p>
            <a:pPr lvl="1">
              <a:spcBef>
                <a:spcPct val="10000"/>
              </a:spcBef>
            </a:pPr>
            <a:r>
              <a:rPr lang="en-US" sz="2600" b="1" dirty="0" smtClean="0"/>
              <a:t>extension type that lean against a wall or other support</a:t>
            </a:r>
          </a:p>
          <a:p>
            <a:pPr>
              <a:spcBef>
                <a:spcPct val="10000"/>
              </a:spcBef>
            </a:pPr>
            <a:r>
              <a:rPr lang="en-US" b="1" dirty="0" smtClean="0"/>
              <a:t>Position at  an angle where the horizontal distance from the top support to the foot of the ladder is 1/4 the working length of the ladder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Ladder Angle</a:t>
            </a:r>
            <a:endParaRPr lang="en-US" dirty="0"/>
          </a:p>
        </p:txBody>
      </p:sp>
      <p:pic>
        <p:nvPicPr>
          <p:cNvPr id="5" name="Picture 4" descr="C:\Reynaldo\stair 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930787" cy="4648200"/>
          </a:xfrm>
          <a:prstGeom prst="roundRect">
            <a:avLst>
              <a:gd name="adj" fmla="val 73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8453" y="1676400"/>
            <a:ext cx="40966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045" y="1752600"/>
            <a:ext cx="3043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1830235" cy="134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36" y="1828800"/>
            <a:ext cx="409356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Ladder Rail Extension</a:t>
            </a:r>
            <a:endParaRPr lang="en-US" dirty="0"/>
          </a:p>
        </p:txBody>
      </p:sp>
      <p:pic>
        <p:nvPicPr>
          <p:cNvPr id="6" name="Picture 2" descr="S:\Ladder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05400" y="1828800"/>
            <a:ext cx="3566372" cy="441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ome-repair-safety-tips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524000"/>
            <a:ext cx="3208421" cy="4876800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Ladder Placing</a:t>
            </a:r>
            <a:endParaRPr lang="en-US" dirty="0"/>
          </a:p>
        </p:txBody>
      </p:sp>
      <p:pic>
        <p:nvPicPr>
          <p:cNvPr id="5" name="Picture 2" descr="C:\Users\Dad\Desktop\Classes\SAIF\SAIF Ladder Safety\200631184116_BigLadd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418853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876800"/>
          </a:xfrm>
        </p:spPr>
        <p:txBody>
          <a:bodyPr/>
          <a:lstStyle/>
          <a:p>
            <a:r>
              <a:rPr lang="en-US" sz="2400" dirty="0" smtClean="0"/>
              <a:t>When two or more ladders are used together, they must be off-set with a landing or platform between them</a:t>
            </a:r>
          </a:p>
          <a:p>
            <a:r>
              <a:rPr lang="en-US" sz="2400" dirty="0" smtClean="0"/>
              <a:t>Do not tie or fasten ladders together to provide longer sections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Requirements</a:t>
            </a:r>
            <a:br>
              <a:rPr lang="en-US" dirty="0" smtClean="0"/>
            </a:br>
            <a:r>
              <a:rPr lang="en-US" dirty="0" smtClean="0"/>
              <a:t>for Ladder Use</a:t>
            </a:r>
            <a:endParaRPr lang="en-US" dirty="0"/>
          </a:p>
        </p:txBody>
      </p:sp>
      <p:pic>
        <p:nvPicPr>
          <p:cNvPr id="5" name="Picture 4" descr="newlad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505200"/>
            <a:ext cx="3810000" cy="2362200"/>
          </a:xfrm>
          <a:prstGeom prst="rect">
            <a:avLst/>
          </a:prstGeom>
        </p:spPr>
      </p:pic>
      <p:pic>
        <p:nvPicPr>
          <p:cNvPr id="6" name="Picture 5" descr="ladde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200400"/>
            <a:ext cx="32575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rungs and steps of fixed metal ladders manufactured after March 15, 1991, shall be corrugated, knurled, dimpled, coated with skid-resistant material, or otherwise treated to minimize slipping</a:t>
            </a:r>
          </a:p>
          <a:p>
            <a:r>
              <a:rPr lang="en-US" sz="2800" b="1" dirty="0" smtClean="0"/>
              <a:t>Where the total length of a climb equals or exceeds 24 feet, fixed ladders shall be equipped with one of the following:</a:t>
            </a:r>
          </a:p>
          <a:p>
            <a:pPr lvl="1"/>
            <a:r>
              <a:rPr lang="en-US" dirty="0" smtClean="0"/>
              <a:t>Ladder safety devices</a:t>
            </a:r>
          </a:p>
          <a:p>
            <a:pPr lvl="1"/>
            <a:r>
              <a:rPr lang="en-US" dirty="0" smtClean="0"/>
              <a:t>Self-retracting lifelines and rest platforms</a:t>
            </a:r>
          </a:p>
          <a:p>
            <a:pPr lvl="1"/>
            <a:r>
              <a:rPr lang="en-US" dirty="0" smtClean="0"/>
              <a:t>A cage or well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6629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Important PEOSHA Regulations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Ladder shall not be moved, shifted or extended while occupied.</a:t>
            </a:r>
          </a:p>
          <a:p>
            <a:r>
              <a:rPr lang="en-US" sz="2400" b="1" dirty="0" smtClean="0"/>
              <a:t>Ladder shall have nonconductive side rails if they are used where the employee or the ladder could contact exposed energized electrical equipment.</a:t>
            </a:r>
          </a:p>
          <a:p>
            <a:r>
              <a:rPr lang="en-US" sz="2400" b="1" dirty="0" smtClean="0"/>
              <a:t>Cross-bracing on the rear section of stepladders shall not be used for climbing.</a:t>
            </a:r>
          </a:p>
          <a:p>
            <a:r>
              <a:rPr lang="en-US" sz="2400" b="1" dirty="0" smtClean="0"/>
              <a:t>Ladders shall be inspected by a competent person for visible defects on a periodic basis and after any occurrence that could affect their safe use.</a:t>
            </a:r>
          </a:p>
          <a:p>
            <a:r>
              <a:rPr lang="en-US" sz="2400" b="1" dirty="0" smtClean="0"/>
              <a:t>Portable ladders with structural defects shall be tagged with “DO NOT USE” and withdrawn from service until repaired.</a:t>
            </a:r>
          </a:p>
          <a:p>
            <a:endParaRPr lang="en-US" sz="2400" b="1" dirty="0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6629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Important PEOSHA Regulations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05000"/>
            <a:ext cx="41148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Equip a fixed ladder 24 feet or longer with either a;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Ladder safety device,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Self-retracting lifelines with rest platforms every 150 feet or less,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Cage or well, and multiple ladder sections, each section not exceeding 50 feet.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6629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Tall Fixed Ladder Requirements</a:t>
            </a:r>
            <a:endParaRPr lang="en-US" sz="2800" dirty="0"/>
          </a:p>
        </p:txBody>
      </p:sp>
      <p:pic>
        <p:nvPicPr>
          <p:cNvPr id="5" name="Picture 1030" descr="C:\My Documents\1910-Sub D\1910 SUB D Fixed Ladders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37000" cy="4495800"/>
          </a:xfrm>
          <a:prstGeom prst="roundRect">
            <a:avLst>
              <a:gd name="adj" fmla="val 599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76800"/>
          </a:xfrm>
        </p:spPr>
        <p:txBody>
          <a:bodyPr/>
          <a:lstStyle/>
          <a:p>
            <a:r>
              <a:rPr lang="en-US" sz="2800" b="1" dirty="0" smtClean="0">
                <a:latin typeface="Arial" charset="0"/>
              </a:rPr>
              <a:t>There must be a stairway or ladder at points of access where there is an elevation break of </a:t>
            </a:r>
            <a:r>
              <a:rPr lang="en-US" sz="2800" b="1" i="1" dirty="0" smtClean="0">
                <a:latin typeface="Arial" charset="0"/>
              </a:rPr>
              <a:t>19 inches</a:t>
            </a:r>
            <a:r>
              <a:rPr lang="en-US" sz="2800" b="1" dirty="0" smtClean="0">
                <a:latin typeface="Arial" charset="0"/>
              </a:rPr>
              <a:t> or more.</a:t>
            </a:r>
          </a:p>
          <a:p>
            <a:endParaRPr lang="en-US" sz="2800" b="1" dirty="0" smtClean="0">
              <a:latin typeface="Arial" charset="0"/>
            </a:endParaRPr>
          </a:p>
          <a:p>
            <a:r>
              <a:rPr lang="en-US" sz="2800" b="1" dirty="0" smtClean="0">
                <a:latin typeface="Arial" charset="0"/>
              </a:rPr>
              <a:t>At least one point of access must be kept clear.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Slips, Trips and Falls</a:t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On Stairways and Ladders</a:t>
            </a:r>
            <a:endParaRPr lang="en-US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4419600"/>
            <a:ext cx="7848600" cy="1828800"/>
            <a:chOff x="609600" y="3733800"/>
            <a:chExt cx="7848600" cy="1828800"/>
          </a:xfrm>
        </p:grpSpPr>
        <p:sp>
          <p:nvSpPr>
            <p:cNvPr id="6" name="Half Frame 5"/>
            <p:cNvSpPr/>
            <p:nvPr/>
          </p:nvSpPr>
          <p:spPr>
            <a:xfrm>
              <a:off x="4267200" y="3733800"/>
              <a:ext cx="4191000" cy="1524000"/>
            </a:xfrm>
            <a:prstGeom prst="halfFrame">
              <a:avLst>
                <a:gd name="adj1" fmla="val 9549"/>
                <a:gd name="adj2" fmla="val 7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609600" y="4953000"/>
              <a:ext cx="4343400" cy="609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2857500" y="4457700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3276600" y="3733800"/>
              <a:ext cx="8382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2849504" y="4313297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19 inches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267200"/>
              <a:ext cx="3424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BREAK IN ELEVATION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52600"/>
            <a:ext cx="4800600" cy="472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If using ladders where the employee or the ladder could contact exposed energized electrical equipment,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</a:rPr>
              <a:t>they must have nonconductive side rails such as wood or fiberglass.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Near Energized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Electrical Equipment</a:t>
            </a:r>
            <a:r>
              <a:rPr lang="en-US" sz="4000" dirty="0" smtClean="0">
                <a:latin typeface="Arial" charset="0"/>
              </a:rPr>
              <a:t> </a:t>
            </a:r>
            <a:endParaRPr lang="en-US" dirty="0"/>
          </a:p>
        </p:txBody>
      </p:sp>
      <p:pic>
        <p:nvPicPr>
          <p:cNvPr id="5" name="Picture 2" descr="C:\My Documents\1910-Sub D\1910 SUB D - Stair railings and guard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914650" cy="4648200"/>
          </a:xfrm>
          <a:prstGeom prst="roundRect">
            <a:avLst>
              <a:gd name="adj" fmla="val 564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STEP LADDER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676400"/>
            <a:ext cx="3148969" cy="453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1600200"/>
            <a:ext cx="4724400" cy="4724400"/>
          </a:xfrm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Do not use the top or top step of a stepladder as a step.</a:t>
            </a:r>
          </a:p>
          <a:p>
            <a:endParaRPr lang="en-US" sz="5400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1"/>
          </p:nvPr>
        </p:nvSpPr>
        <p:spPr>
          <a:xfrm>
            <a:off x="609600" y="457200"/>
            <a:ext cx="6629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Arial" charset="0"/>
              </a:rPr>
              <a:t>Top Step</a:t>
            </a:r>
            <a:endParaRPr lang="en-US" sz="4800" dirty="0" smtClean="0"/>
          </a:p>
        </p:txBody>
      </p:sp>
      <p:pic>
        <p:nvPicPr>
          <p:cNvPr id="5" name="Picture 8" descr="C:\Reynaldo\Ladder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119591" cy="4609684"/>
          </a:xfrm>
          <a:prstGeom prst="roundRect">
            <a:avLst>
              <a:gd name="adj" fmla="val 914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2895600"/>
            <a:ext cx="5257800" cy="2743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</a:rPr>
              <a:t>Don’t use cross bracing on the rear of a stepladder for climbing,</a:t>
            </a:r>
          </a:p>
          <a:p>
            <a:pPr lvl="1"/>
            <a:r>
              <a:rPr lang="en-US" sz="3000" dirty="0" smtClean="0">
                <a:latin typeface="Arial" charset="0"/>
              </a:rPr>
              <a:t>unless the rear of the ladder is designed for that.</a:t>
            </a:r>
          </a:p>
          <a:p>
            <a:endParaRPr lang="en-US" sz="3200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1"/>
          </p:nvPr>
        </p:nvSpPr>
        <p:spPr>
          <a:xfrm>
            <a:off x="609600" y="457200"/>
            <a:ext cx="6629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Arial" charset="0"/>
              </a:rPr>
              <a:t>Cross Bracing</a:t>
            </a:r>
            <a:endParaRPr lang="en-US" sz="4800" dirty="0" smtClean="0"/>
          </a:p>
        </p:txBody>
      </p:sp>
      <p:pic>
        <p:nvPicPr>
          <p:cNvPr id="5" name="Picture 1027" descr="C:\My Documents\1910 SUB D Ladders01\Slide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3400" y="1702274"/>
            <a:ext cx="3429000" cy="45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078804" y="2057399"/>
            <a:ext cx="1264596" cy="1243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3568430" y="1676400"/>
            <a:ext cx="3975370" cy="5909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On this ladder the back rungs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are designed for use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05400" y="1752600"/>
            <a:ext cx="3657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competent person must inspect ladders for visible defects, like broken or missing rungs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If a defective ladder is found, immediately mark it defective or tag it "Do Not Use”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Withdraw defective ladders  from service until repaired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Damaged or Defective Ladders</a:t>
            </a:r>
            <a:endParaRPr lang="en-US" dirty="0"/>
          </a:p>
        </p:txBody>
      </p:sp>
      <p:pic>
        <p:nvPicPr>
          <p:cNvPr id="6" name="Picture 7" descr="C:\Reynaldo\Ladder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337592" cy="4493272"/>
          </a:xfrm>
          <a:prstGeom prst="roundRect">
            <a:avLst>
              <a:gd name="adj" fmla="val 661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8" name="Straight Arrow Connector 7"/>
          <p:cNvCxnSpPr>
            <a:stCxn id="7" idx="1"/>
          </p:cNvCxnSpPr>
          <p:nvPr/>
        </p:nvCxnSpPr>
        <p:spPr>
          <a:xfrm rot="10800000" flipV="1">
            <a:off x="2718818" y="2486054"/>
            <a:ext cx="557783" cy="588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286000"/>
            <a:ext cx="1895824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Missing rung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410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</a:rPr>
              <a:t>Face the ladder when going up or down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</a:rPr>
              <a:t>Use at least one hand to grab the ladder when going up or down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</a:rPr>
              <a:t>Do not carry any object or load that could cause you to lose balance</a:t>
            </a:r>
          </a:p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Climbing the Ladder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590800" cy="4689347"/>
          </a:xfrm>
          <a:prstGeom prst="roundRect">
            <a:avLst>
              <a:gd name="adj" fmla="val 760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562600" cy="47244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Treads</a:t>
            </a:r>
          </a:p>
          <a:p>
            <a:r>
              <a:rPr lang="en-US" sz="3600" dirty="0" smtClean="0">
                <a:latin typeface="Arial" charset="0"/>
              </a:rPr>
              <a:t>Rails </a:t>
            </a:r>
          </a:p>
          <a:p>
            <a:pPr lvl="1"/>
            <a:r>
              <a:rPr lang="en-US" sz="3200" dirty="0" smtClean="0">
                <a:latin typeface="Arial" charset="0"/>
              </a:rPr>
              <a:t>Handrails</a:t>
            </a:r>
          </a:p>
          <a:p>
            <a:pPr lvl="1"/>
            <a:r>
              <a:rPr lang="en-US" sz="3200" dirty="0" smtClean="0">
                <a:latin typeface="Arial" charset="0"/>
              </a:rPr>
              <a:t>Stair rails</a:t>
            </a:r>
          </a:p>
          <a:p>
            <a:pPr lvl="1"/>
            <a:r>
              <a:rPr lang="en-US" sz="3200" dirty="0" smtClean="0">
                <a:latin typeface="Arial" charset="0"/>
              </a:rPr>
              <a:t>Guardrails</a:t>
            </a:r>
          </a:p>
          <a:p>
            <a:r>
              <a:rPr lang="en-US" sz="3600" dirty="0" smtClean="0">
                <a:latin typeface="Arial" charset="0"/>
              </a:rPr>
              <a:t>Landings and Platforms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2700" dirty="0" smtClean="0">
                <a:latin typeface="Arial" charset="0"/>
              </a:rPr>
              <a:t>Key Components for Stairway Safety</a:t>
            </a:r>
            <a:endParaRPr lang="en-US" sz="2700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752600"/>
            <a:ext cx="1752600" cy="179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52600"/>
            <a:ext cx="1739634" cy="17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695847"/>
            <a:ext cx="2390609" cy="26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648200" cy="47244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A competent person must inspect ladders.</a:t>
            </a:r>
          </a:p>
          <a:p>
            <a:r>
              <a:rPr lang="en-US" sz="2800" dirty="0" smtClean="0">
                <a:latin typeface="Arial" charset="0"/>
              </a:rPr>
              <a:t>Use the correct ladder for the job.</a:t>
            </a:r>
          </a:p>
          <a:p>
            <a:pPr lvl="1"/>
            <a:r>
              <a:rPr lang="en-US" i="1" dirty="0" smtClean="0">
                <a:latin typeface="Arial" charset="0"/>
              </a:rPr>
              <a:t>Never lean a step ladder against a wall and climb it.</a:t>
            </a:r>
          </a:p>
          <a:p>
            <a:r>
              <a:rPr lang="en-US" sz="2800" dirty="0" smtClean="0">
                <a:latin typeface="Arial" charset="0"/>
              </a:rPr>
              <a:t>Use the correct angle, supports, treads,  cross braces and rails. </a:t>
            </a:r>
          </a:p>
          <a:p>
            <a:r>
              <a:rPr lang="en-US" sz="2800" dirty="0" smtClean="0">
                <a:latin typeface="Arial" charset="0"/>
              </a:rPr>
              <a:t>Don’t overload the ladder. </a:t>
            </a:r>
          </a:p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2700" dirty="0" smtClean="0">
                <a:latin typeface="Arial" charset="0"/>
              </a:rPr>
              <a:t>Key Components for Ladder Safety</a:t>
            </a:r>
            <a:endParaRPr lang="en-US" sz="2700" dirty="0"/>
          </a:p>
        </p:txBody>
      </p:sp>
      <p:pic>
        <p:nvPicPr>
          <p:cNvPr id="6" name="Picture 2" descr="http://health-and-safety-jobs.com/wp-content/uploads/2009/07/ladder-safety-tr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282033" cy="464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Don’t be </a:t>
            </a:r>
            <a:r>
              <a:rPr lang="en-US" i="1" dirty="0" smtClean="0"/>
              <a:t>STUPID!</a:t>
            </a:r>
            <a:endParaRPr lang="en-US" i="1" dirty="0"/>
          </a:p>
        </p:txBody>
      </p:sp>
      <p:pic>
        <p:nvPicPr>
          <p:cNvPr id="5" name="Picture 2" descr="http://www.nationalsafetycompliance.com/POS/pictures/img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72" y="1600201"/>
            <a:ext cx="3510528" cy="4648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http://www.mini-iac.com/Portals/0/images/News-Articles/WLW-IMACSafetyPolicy_15132-Safety-Ladder-In-Poo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102928" cy="4419600"/>
          </a:xfrm>
          <a:prstGeom prst="roundRect">
            <a:avLst>
              <a:gd name="adj" fmla="val 699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5029200" y="5783759"/>
            <a:ext cx="2085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SAFE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1066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</a:t>
            </a:r>
            <a:endParaRPr lang="en-US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http://www.northeastsafety.com/images/safetycheck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196" y="1828800"/>
            <a:ext cx="4334004" cy="4348900"/>
          </a:xfrm>
          <a:prstGeom prst="rect">
            <a:avLst/>
          </a:prstGeom>
          <a:noFill/>
        </p:spPr>
      </p:pic>
      <p:pic>
        <p:nvPicPr>
          <p:cNvPr id="6" name="Picture 15" descr="C:\Users\Dad\AppData\Local\Microsoft\Windows\Temporary Internet Files\Content.IE5\9NXP6VMV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66294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Handrail vs. Stair Rail</a:t>
            </a:r>
            <a:endParaRPr lang="en-US" sz="4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328220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7203" y="2514600"/>
            <a:ext cx="3207924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1905000"/>
            <a:ext cx="31153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HANDRAIL SYSTEM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313489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STAIR RAIL SYSTEM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505200" cy="2971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charset="0"/>
              </a:rPr>
              <a:t>Rails must be able to withstand a force of  200 pounds.</a:t>
            </a:r>
          </a:p>
          <a:p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Handrail and Top Rail Strength</a:t>
            </a:r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3429000" cy="4572000"/>
          </a:xfrm>
          <a:prstGeom prst="roundRect">
            <a:avLst>
              <a:gd name="adj" fmla="val 778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43200"/>
            <a:ext cx="4191000" cy="2667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charset="0"/>
              </a:rPr>
              <a:t>Stairways with four or more risers must be equipped with at least one handrail.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Handrails</a:t>
            </a:r>
            <a:endParaRPr lang="en-US" dirty="0"/>
          </a:p>
        </p:txBody>
      </p:sp>
      <p:pic>
        <p:nvPicPr>
          <p:cNvPr id="5" name="Picture 6" descr="C:\Reynaldo\Untitled-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08" y="1709747"/>
            <a:ext cx="3659591" cy="3572877"/>
          </a:xfrm>
          <a:prstGeom prst="roundRect">
            <a:avLst>
              <a:gd name="adj" fmla="val 448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3691739" cy="794064"/>
          </a:xfrm>
          <a:prstGeom prst="rect">
            <a:avLst/>
          </a:prstGeom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The stairway to this platform has more than 4 risers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is not guarded. </a:t>
            </a:r>
            <a:endParaRPr lang="en-US" sz="160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platform requires guarding.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59677" y="4048293"/>
            <a:ext cx="712124" cy="637724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057400"/>
            <a:ext cx="3657600" cy="4267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Stairways with four or more risers or more than 30 inches high must have a stair rail  along each unprotected side or edge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Stair Rails</a:t>
            </a:r>
            <a:endParaRPr lang="en-US" dirty="0"/>
          </a:p>
        </p:txBody>
      </p:sp>
      <p:pic>
        <p:nvPicPr>
          <p:cNvPr id="5" name="Picture 4" descr="C:\My Documents\1910-Sub D\1910 SUB D - Stair railings and guards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90395"/>
            <a:ext cx="4267200" cy="4129405"/>
          </a:xfrm>
          <a:prstGeom prst="roundRect">
            <a:avLst>
              <a:gd name="adj" fmla="val 633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9520" y="4366858"/>
            <a:ext cx="995680" cy="1043341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743200"/>
            <a:ext cx="3581400" cy="3581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Install between 30  and 50 degrees.  </a:t>
            </a:r>
          </a:p>
          <a:p>
            <a:r>
              <a:rPr lang="en-US" dirty="0" smtClean="0">
                <a:latin typeface="Arial" charset="0"/>
              </a:rPr>
              <a:t>Must have uniform riser height and tread depth, with less than a 1/4-inch variation.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STAIRS</a:t>
            </a:r>
            <a:endParaRPr lang="en-US" dirty="0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rot="21505209" flipV="1">
            <a:off x="660191" y="2867031"/>
            <a:ext cx="3480217" cy="1809738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 rot="19779139">
            <a:off x="189262" y="3147826"/>
            <a:ext cx="396767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Uniform - 30 &amp; 50 deg. angle</a:t>
            </a:r>
            <a:endParaRPr lang="en-US" sz="2000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3733800"/>
            <a:ext cx="3886200" cy="2362200"/>
            <a:chOff x="762000" y="2819400"/>
            <a:chExt cx="4572000" cy="3124200"/>
          </a:xfrm>
        </p:grpSpPr>
        <p:grpSp>
          <p:nvGrpSpPr>
            <p:cNvPr id="8" name="Group 17"/>
            <p:cNvGrpSpPr/>
            <p:nvPr/>
          </p:nvGrpSpPr>
          <p:grpSpPr>
            <a:xfrm>
              <a:off x="762000" y="2819400"/>
              <a:ext cx="4572000" cy="3124200"/>
              <a:chOff x="762000" y="2514600"/>
              <a:chExt cx="4572000" cy="3124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71800" y="2514600"/>
                <a:ext cx="2362200" cy="160020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2000" y="4038600"/>
                <a:ext cx="4572000" cy="160020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048000" y="4267200"/>
              <a:ext cx="22098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86200" cy="1676400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Only use pan stairs if filled with filler material at least to the top edge of each pan.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Temporary Stairways</a:t>
            </a:r>
            <a:endParaRPr lang="en-US" dirty="0"/>
          </a:p>
        </p:txBody>
      </p:sp>
      <p:pic>
        <p:nvPicPr>
          <p:cNvPr id="5" name="Picture 5" descr="C:\Reynaldo\Pan stai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399"/>
            <a:ext cx="3962400" cy="4303379"/>
          </a:xfrm>
          <a:prstGeom prst="roundRect">
            <a:avLst>
              <a:gd name="adj" fmla="val 65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362200" y="5012290"/>
            <a:ext cx="1340397" cy="669878"/>
          </a:xfrm>
          <a:prstGeom prst="rightArrow">
            <a:avLst>
              <a:gd name="adj1" fmla="val 48108"/>
              <a:gd name="adj2" fmla="val 68356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Arial Black" pitchFamily="34" charset="0"/>
              </a:rPr>
              <a:t>Pan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4400" y="3505200"/>
            <a:ext cx="3733800" cy="2458974"/>
            <a:chOff x="4953000" y="3581400"/>
            <a:chExt cx="4024694" cy="261137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3581400"/>
              <a:ext cx="3872294" cy="261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953000" y="46482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FILLER</a:t>
              </a:r>
              <a:endParaRPr lang="en-US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5486400"/>
              <a:ext cx="116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STAIR PAN</a:t>
              </a:r>
              <a:endParaRPr lang="en-US" b="1" u="sn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2400" y="4953000"/>
              <a:ext cx="1137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STRINGER</a:t>
              </a:r>
              <a:endParaRPr lang="en-US" b="1" u="sng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6324600" y="5181600"/>
              <a:ext cx="9144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181600" y="5257800"/>
              <a:ext cx="762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7162800" y="4953000"/>
              <a:ext cx="6858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174</TotalTime>
  <Words>1183</Words>
  <Application>Microsoft Office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Equity</vt:lpstr>
      <vt:lpstr>Slide 1</vt:lpstr>
      <vt:lpstr>Hazards </vt:lpstr>
      <vt:lpstr>Slips, Trips and Falls On Stairways and Ladders</vt:lpstr>
      <vt:lpstr>Handrail vs. Stair Rail</vt:lpstr>
      <vt:lpstr>Handrail and Top Rail Strength</vt:lpstr>
      <vt:lpstr>Handrails</vt:lpstr>
      <vt:lpstr>Stair Rails</vt:lpstr>
      <vt:lpstr>STAIRS</vt:lpstr>
      <vt:lpstr>Temporary Stairways</vt:lpstr>
      <vt:lpstr>Stairway Landings</vt:lpstr>
      <vt:lpstr>Platforms and Swing Doors</vt:lpstr>
      <vt:lpstr>Dangerous Conditions</vt:lpstr>
      <vt:lpstr>LADDERS</vt:lpstr>
      <vt:lpstr>General Ladder Requirements</vt:lpstr>
      <vt:lpstr>General Ladder Requirements</vt:lpstr>
      <vt:lpstr>Transporting the Ladder</vt:lpstr>
      <vt:lpstr>Securing Ladders</vt:lpstr>
      <vt:lpstr>Portable Ladders</vt:lpstr>
      <vt:lpstr>Double - Cleated Ladder</vt:lpstr>
      <vt:lpstr>Painting Wood  Ladders</vt:lpstr>
      <vt:lpstr>PLACING LADDERS SAFELY</vt:lpstr>
      <vt:lpstr>Ladder Angle</vt:lpstr>
      <vt:lpstr>Slide 23</vt:lpstr>
      <vt:lpstr>Ladder Rail Extension</vt:lpstr>
      <vt:lpstr>Ladder Placing</vt:lpstr>
      <vt:lpstr>Other Requirements for Ladder Use</vt:lpstr>
      <vt:lpstr>Important PEOSHA Regulations</vt:lpstr>
      <vt:lpstr>Important PEOSHA Regulations</vt:lpstr>
      <vt:lpstr>Tall Fixed Ladder Requirements</vt:lpstr>
      <vt:lpstr>Near Energized Electrical Equipment </vt:lpstr>
      <vt:lpstr>The STEP LADDER</vt:lpstr>
      <vt:lpstr>Slide 32</vt:lpstr>
      <vt:lpstr>Slide 33</vt:lpstr>
      <vt:lpstr>Damaged or Defective Ladders</vt:lpstr>
      <vt:lpstr>Climbing the Ladder</vt:lpstr>
      <vt:lpstr>SUMMARY Key Components for Stairway Safety</vt:lpstr>
      <vt:lpstr>SUMMARY Key Components for Ladder Safety</vt:lpstr>
      <vt:lpstr>Don’t be STUPID!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Dad</cp:lastModifiedBy>
  <cp:revision>21</cp:revision>
  <dcterms:created xsi:type="dcterms:W3CDTF">2010-11-24T00:34:26Z</dcterms:created>
  <dcterms:modified xsi:type="dcterms:W3CDTF">2011-01-19T22:26:34Z</dcterms:modified>
</cp:coreProperties>
</file>