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02" r:id="rId2"/>
    <p:sldId id="258" r:id="rId3"/>
    <p:sldId id="291" r:id="rId4"/>
    <p:sldId id="259" r:id="rId5"/>
    <p:sldId id="260" r:id="rId6"/>
    <p:sldId id="261" r:id="rId7"/>
    <p:sldId id="292" r:id="rId8"/>
    <p:sldId id="262" r:id="rId9"/>
    <p:sldId id="263" r:id="rId10"/>
    <p:sldId id="264" r:id="rId11"/>
    <p:sldId id="295" r:id="rId12"/>
    <p:sldId id="265" r:id="rId13"/>
    <p:sldId id="282" r:id="rId14"/>
    <p:sldId id="288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3" r:id="rId31"/>
    <p:sldId id="284" r:id="rId32"/>
    <p:sldId id="285" r:id="rId33"/>
    <p:sldId id="286" r:id="rId34"/>
    <p:sldId id="287" r:id="rId35"/>
    <p:sldId id="298" r:id="rId36"/>
    <p:sldId id="299" r:id="rId37"/>
    <p:sldId id="300" r:id="rId38"/>
    <p:sldId id="301" r:id="rId39"/>
    <p:sldId id="293" r:id="rId40"/>
    <p:sldId id="296" r:id="rId41"/>
  </p:sldIdLst>
  <p:sldSz cx="9144000" cy="6858000" type="screen4x3"/>
  <p:notesSz cx="7099300" cy="93853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FFFFFF"/>
    <a:srgbClr val="F8F8F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543" autoAdjust="0"/>
    <p:restoredTop sz="94652" autoAdjust="0"/>
  </p:normalViewPr>
  <p:slideViewPr>
    <p:cSldViewPr>
      <p:cViewPr varScale="1">
        <p:scale>
          <a:sx n="110" d="100"/>
          <a:sy n="110" d="100"/>
        </p:scale>
        <p:origin x="-173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solidFill>
            <a:schemeClr val="bg1">
              <a:lumMod val="75000"/>
            </a:schemeClr>
          </a:solidFill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04800" y="3200400"/>
            <a:ext cx="5105400" cy="33528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2931" y="1066800"/>
            <a:ext cx="9021537" cy="2020381"/>
          </a:xfrm>
          <a:prstGeom prst="rect">
            <a:avLst/>
          </a:prstGeom>
          <a:gradFill flip="none" rotWithShape="1">
            <a:gsLst>
              <a:gs pos="0">
                <a:srgbClr val="0000CC">
                  <a:tint val="66000"/>
                  <a:satMod val="160000"/>
                </a:srgbClr>
              </a:gs>
              <a:gs pos="50000">
                <a:srgbClr val="0000CC">
                  <a:tint val="44500"/>
                  <a:satMod val="160000"/>
                </a:srgbClr>
              </a:gs>
              <a:gs pos="100000">
                <a:srgbClr val="0000CC">
                  <a:tint val="23500"/>
                  <a:satMod val="160000"/>
                </a:srgbClr>
              </a:gs>
            </a:gsLst>
            <a:lin ang="5400000" scaled="1"/>
            <a:tileRect/>
          </a:gra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293897"/>
          </a:xfrm>
          <a:prstGeom prst="rect">
            <a:avLst/>
          </a:prstGeom>
          <a:solidFill>
            <a:srgbClr val="C00000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" y="1505931"/>
            <a:ext cx="8686800" cy="1161070"/>
          </a:xfrm>
        </p:spPr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>
              <a:defRPr lang="en-US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pic>
        <p:nvPicPr>
          <p:cNvPr id="3076" name="Picture 4" descr="C:\Users\Dad\AppData\Local\Microsoft\Windows\Temporary Internet Files\Content.IE5\SV1RZD9C\MC900438894[1]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1">
                <a:lumMod val="95000"/>
                <a:lumOff val="5000"/>
                <a:tint val="45000"/>
                <a:satMod val="400000"/>
              </a:schemeClr>
            </a:duotone>
          </a:blip>
          <a:srcRect t="69026"/>
          <a:stretch>
            <a:fillRect/>
          </a:stretch>
        </p:blipFill>
        <p:spPr bwMode="auto">
          <a:xfrm>
            <a:off x="76200" y="152400"/>
            <a:ext cx="8991600" cy="915634"/>
          </a:xfrm>
          <a:prstGeom prst="rect">
            <a:avLst/>
          </a:prstGeom>
          <a:noFill/>
        </p:spPr>
      </p:pic>
      <p:grpSp>
        <p:nvGrpSpPr>
          <p:cNvPr id="2" name="Group 13"/>
          <p:cNvGrpSpPr/>
          <p:nvPr/>
        </p:nvGrpSpPr>
        <p:grpSpPr>
          <a:xfrm>
            <a:off x="5562600" y="3200400"/>
            <a:ext cx="3429000" cy="3429000"/>
            <a:chOff x="5943600" y="152400"/>
            <a:chExt cx="3048000" cy="3048000"/>
          </a:xfrm>
        </p:grpSpPr>
        <p:sp>
          <p:nvSpPr>
            <p:cNvPr id="15" name="Oval 14"/>
            <p:cNvSpPr/>
            <p:nvPr userDrawn="1"/>
          </p:nvSpPr>
          <p:spPr>
            <a:xfrm>
              <a:off x="5943600" y="152400"/>
              <a:ext cx="3048000" cy="3048000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FF0000"/>
              </a:solidFill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" name="Picture 2"/>
            <p:cNvPicPr>
              <a:picLocks noChangeAspect="1" noChangeArrowheads="1"/>
            </p:cNvPicPr>
            <p:nvPr userDrawn="1"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943600" y="152400"/>
              <a:ext cx="3041056" cy="304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7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683568" y="6500192"/>
            <a:ext cx="6482680" cy="457200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OSHA Office of Training and Education</a:t>
            </a:r>
          </a:p>
          <a:p>
            <a:endParaRPr lang="es-E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>
            <a:off x="685800" y="152400"/>
            <a:ext cx="6477000" cy="6629400"/>
          </a:xfrm>
          <a:prstGeom prst="roundRect">
            <a:avLst>
              <a:gd name="adj" fmla="val 1378"/>
            </a:avLst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447800"/>
            <a:ext cx="8077200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228600" y="1143000"/>
            <a:ext cx="8686800" cy="5334000"/>
          </a:xfrm>
          <a:prstGeom prst="roundRect">
            <a:avLst>
              <a:gd name="adj" fmla="val 4116"/>
            </a:avLst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5400000" scaled="1"/>
            <a:tileRect/>
          </a:gra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457200" y="381000"/>
            <a:ext cx="6934200" cy="1066800"/>
          </a:xfrm>
          <a:prstGeom prst="roundRect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ontent Placeholder 20"/>
          <p:cNvSpPr>
            <a:spLocks noGrp="1"/>
          </p:cNvSpPr>
          <p:nvPr>
            <p:ph sz="quarter" idx="11"/>
          </p:nvPr>
        </p:nvSpPr>
        <p:spPr>
          <a:xfrm>
            <a:off x="381000" y="1600200"/>
            <a:ext cx="83820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8" name="Title 1"/>
          <p:cNvSpPr>
            <a:spLocks noGrp="1"/>
          </p:cNvSpPr>
          <p:nvPr>
            <p:ph type="ctrTitle"/>
          </p:nvPr>
        </p:nvSpPr>
        <p:spPr>
          <a:xfrm>
            <a:off x="609600" y="457200"/>
            <a:ext cx="6629400" cy="838200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tx1"/>
                </a:solidFill>
                <a:latin typeface="Arial Black" pitchFamily="34" charset="0"/>
              </a:defRPr>
            </a:lvl1pPr>
          </a:lstStyle>
          <a:p>
            <a:r>
              <a:rPr lang="en-US" dirty="0" smtClean="0"/>
              <a:t>Click to edit Master title </a:t>
            </a:r>
            <a:endParaRPr lang="en-US" dirty="0"/>
          </a:p>
        </p:txBody>
      </p:sp>
      <p:grpSp>
        <p:nvGrpSpPr>
          <p:cNvPr id="2" name="Group 10"/>
          <p:cNvGrpSpPr/>
          <p:nvPr/>
        </p:nvGrpSpPr>
        <p:grpSpPr>
          <a:xfrm>
            <a:off x="7467600" y="228600"/>
            <a:ext cx="1447800" cy="1447800"/>
            <a:chOff x="5943600" y="152400"/>
            <a:chExt cx="3048000" cy="3048000"/>
          </a:xfrm>
        </p:grpSpPr>
        <p:sp>
          <p:nvSpPr>
            <p:cNvPr id="12" name="Oval 11"/>
            <p:cNvSpPr/>
            <p:nvPr userDrawn="1"/>
          </p:nvSpPr>
          <p:spPr>
            <a:xfrm>
              <a:off x="5943600" y="152400"/>
              <a:ext cx="3048000" cy="3048000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FF0000"/>
              </a:solidFill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9" name="Picture 2"/>
            <p:cNvPicPr>
              <a:picLocks noChangeAspect="1" noChangeArrowheads="1"/>
            </p:cNvPicPr>
            <p:nvPr userDrawn="1"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943600" y="152400"/>
              <a:ext cx="3041056" cy="304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683568" y="6500192"/>
            <a:ext cx="6482680" cy="457200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OSHA Office of Training and Education</a:t>
            </a:r>
          </a:p>
          <a:p>
            <a:endParaRPr lang="es-E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09600" y="457200"/>
            <a:ext cx="5486400" cy="91440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>
              <a:defRPr sz="4000" b="1" cap="none" spc="50" baseline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defRPr>
            </a:lvl1pPr>
          </a:lstStyle>
          <a:p>
            <a:r>
              <a:rPr lang="en-US" dirty="0" smtClean="0"/>
              <a:t>TRAINING SLIDES</a:t>
            </a:r>
            <a:endParaRPr lang="en-US" dirty="0"/>
          </a:p>
        </p:txBody>
      </p:sp>
      <p:sp>
        <p:nvSpPr>
          <p:cNvPr id="16" name="Content Placeholder 20"/>
          <p:cNvSpPr>
            <a:spLocks noGrp="1"/>
          </p:cNvSpPr>
          <p:nvPr>
            <p:ph sz="quarter" idx="11"/>
          </p:nvPr>
        </p:nvSpPr>
        <p:spPr>
          <a:xfrm>
            <a:off x="609600" y="3276600"/>
            <a:ext cx="8001000" cy="2057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grpSp>
        <p:nvGrpSpPr>
          <p:cNvPr id="3" name="Group 8"/>
          <p:cNvGrpSpPr/>
          <p:nvPr/>
        </p:nvGrpSpPr>
        <p:grpSpPr>
          <a:xfrm>
            <a:off x="5943600" y="152400"/>
            <a:ext cx="3048000" cy="3048000"/>
            <a:chOff x="5943600" y="152400"/>
            <a:chExt cx="3048000" cy="3048000"/>
          </a:xfrm>
        </p:grpSpPr>
        <p:sp>
          <p:nvSpPr>
            <p:cNvPr id="13" name="Oval 12"/>
            <p:cNvSpPr/>
            <p:nvPr userDrawn="1"/>
          </p:nvSpPr>
          <p:spPr>
            <a:xfrm>
              <a:off x="5943600" y="152400"/>
              <a:ext cx="3048000" cy="3048000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FF0000"/>
              </a:solidFill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 userDrawn="1"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943600" y="152400"/>
              <a:ext cx="3041056" cy="304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683568" y="6500192"/>
            <a:ext cx="6482680" cy="457200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OSHA Office of Training and Education</a:t>
            </a:r>
          </a:p>
          <a:p>
            <a:endParaRPr lang="es-E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3568" y="6500192"/>
            <a:ext cx="6482680" cy="457200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OSHA Office of Training and Education</a:t>
            </a:r>
          </a:p>
          <a:p>
            <a:endParaRPr lang="es-ES" dirty="0"/>
          </a:p>
        </p:txBody>
      </p:sp>
      <p:grpSp>
        <p:nvGrpSpPr>
          <p:cNvPr id="7" name="Group 10"/>
          <p:cNvGrpSpPr/>
          <p:nvPr userDrawn="1"/>
        </p:nvGrpSpPr>
        <p:grpSpPr>
          <a:xfrm>
            <a:off x="7467600" y="228600"/>
            <a:ext cx="1447800" cy="1447800"/>
            <a:chOff x="5943600" y="152400"/>
            <a:chExt cx="3048000" cy="3048000"/>
          </a:xfrm>
        </p:grpSpPr>
        <p:sp>
          <p:nvSpPr>
            <p:cNvPr id="8" name="Oval 7"/>
            <p:cNvSpPr/>
            <p:nvPr userDrawn="1"/>
          </p:nvSpPr>
          <p:spPr>
            <a:xfrm>
              <a:off x="5943600" y="152400"/>
              <a:ext cx="3048000" cy="3048000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FF0000"/>
              </a:solidFill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2"/>
            <p:cNvPicPr>
              <a:picLocks noChangeAspect="1" noChangeArrowheads="1"/>
            </p:cNvPicPr>
            <p:nvPr userDrawn="1"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943600" y="152400"/>
              <a:ext cx="3041056" cy="304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OSHA Office of Training and Education</a:t>
            </a:r>
          </a:p>
          <a:p>
            <a:endParaRPr lang="es-ES" dirty="0"/>
          </a:p>
        </p:txBody>
      </p:sp>
      <p:sp>
        <p:nvSpPr>
          <p:cNvPr id="10" name="Rounded Rectangle 9"/>
          <p:cNvSpPr/>
          <p:nvPr/>
        </p:nvSpPr>
        <p:spPr>
          <a:xfrm>
            <a:off x="685800" y="152400"/>
            <a:ext cx="6477000" cy="6629400"/>
          </a:xfrm>
          <a:prstGeom prst="roundRect">
            <a:avLst>
              <a:gd name="adj" fmla="val 1378"/>
            </a:avLst>
          </a:prstGeom>
          <a:solidFill>
            <a:srgbClr val="00B0F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533400" y="1447800"/>
            <a:ext cx="8077200" cy="48768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2057400" marR="0" lvl="4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»"/>
              <a:tabLst/>
              <a:defRPr/>
            </a:pP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28600" y="1143000"/>
            <a:ext cx="8686800" cy="5334000"/>
          </a:xfrm>
          <a:prstGeom prst="roundRect">
            <a:avLst>
              <a:gd name="adj" fmla="val 4116"/>
            </a:avLst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5400000" scaled="1"/>
            <a:tileRect/>
          </a:gra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457200" y="381000"/>
            <a:ext cx="6934200" cy="1066800"/>
          </a:xfrm>
          <a:prstGeom prst="roundRect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ooter Placeholder 4"/>
          <p:cNvSpPr txBox="1">
            <a:spLocks/>
          </p:cNvSpPr>
          <p:nvPr userDrawn="1"/>
        </p:nvSpPr>
        <p:spPr>
          <a:xfrm>
            <a:off x="683568" y="6453336"/>
            <a:ext cx="6482680" cy="457200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OSHA Office of Training and Education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7.png"/><Relationship Id="rId4" Type="http://schemas.openxmlformats.org/officeDocument/2006/relationships/image" Target="../media/image36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/imgres?imgurl=http://www.toolstation.com/images/library/stock/webbig/12767.jpg&amp;imgrefurl=http://www.toolstation.com/shop/Power+Tools/Workshop/d40/sd2769&amp;usg=__5_ttioDBG7Yc6jEM8RTqKcVV_tQ=&amp;h=500&amp;w=500&amp;sz=33&amp;hl=en&amp;start=42&amp;um=1&amp;tbnid=KS8tKIGcfkL62M:&amp;tbnh=130&amp;tbnw=130&amp;prev=/images?q=tool+guards&amp;ndsp=21&amp;hl=en&amp;rlz=1T4SNCA_enUS326US326&amp;sa=N&amp;start=21&amp;um=1" TargetMode="External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0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13" Type="http://schemas.openxmlformats.org/officeDocument/2006/relationships/hyperlink" Target="http://www.google.com/url?url=http://www.tools247.co.uk/index.php?option=com_virtuemart&amp;category_id=956&amp;flypage=shop.flypage&amp;lang=en&amp;manufacturer_id=104330&amp;page=shop.product_details&amp;product_id=14046?product_currency=USD&amp;rct=j&amp;sa=X&amp;ei=1S8KTYLwE4KclgfAltC_Aw&amp;ved=0CHUQ9gIwCA&amp;q=bench+planer&amp;usg=AFQjCNEa5OhnR4ZNsWYttx_00NKUXPCU4A" TargetMode="External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12" Type="http://schemas.openxmlformats.org/officeDocument/2006/relationships/image" Target="../media/image30.jpeg"/><Relationship Id="rId2" Type="http://schemas.openxmlformats.org/officeDocument/2006/relationships/image" Target="../media/image21.jpeg"/><Relationship Id="rId16" Type="http://schemas.openxmlformats.org/officeDocument/2006/relationships/image" Target="../media/image3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jpeg"/><Relationship Id="rId11" Type="http://schemas.openxmlformats.org/officeDocument/2006/relationships/hyperlink" Target="http://www.google.com/url?url=http://www.sears.com/shc/s/p_10153_12605_00921758000P?sid=IDx20070921x00003a&amp;ci_src=14110944&amp;ci_sku=00921758000P&amp;rct=j&amp;sa=X&amp;ei=1S8KTYLwE4KclgfAltC_Aw&amp;ved=0CF4Q9gIwAg&amp;q=bench+planer&amp;usg=AFQjCNHABFzWQYzsOXU9xb8vs6uhHSiy1g" TargetMode="External"/><Relationship Id="rId5" Type="http://schemas.openxmlformats.org/officeDocument/2006/relationships/image" Target="../media/image24.jpeg"/><Relationship Id="rId15" Type="http://schemas.openxmlformats.org/officeDocument/2006/relationships/hyperlink" Target="http://www.google.com/imgres?imgurl=http://www.daviddarling.info/images/scroll_saw.jpg&amp;imgrefurl=http://www.daviddarling.info/encyclopedia/S/AE_scroll_saw.html&amp;h=255&amp;w=320&amp;sz=19&amp;tbnid=scdpKmHfTQ31PM:&amp;tbnh=94&amp;tbnw=118&amp;prev=/images?q=scroll+saw&amp;zoom=1&amp;q=scroll+saw&amp;usg=__qmsctqbEpVsShAXtyjGg_EZfzo0=&amp;sa=X&amp;ei=aDAKTa_LGsH6lweUuYCSAg&amp;ved=0CGgQ9QEwCA" TargetMode="External"/><Relationship Id="rId10" Type="http://schemas.openxmlformats.org/officeDocument/2006/relationships/image" Target="../media/image29.jpeg"/><Relationship Id="rId4" Type="http://schemas.openxmlformats.org/officeDocument/2006/relationships/image" Target="../media/image23.jpeg"/><Relationship Id="rId9" Type="http://schemas.openxmlformats.org/officeDocument/2006/relationships/image" Target="../media/image28.jpeg"/><Relationship Id="rId14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642392"/>
            <a:ext cx="5486400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es-UY" dirty="0" smtClean="0"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HAND and POWER</a:t>
            </a:r>
            <a:br>
              <a:rPr lang="es-UY" dirty="0" smtClean="0"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s-UY" dirty="0" smtClean="0"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TOOL SAFETY</a:t>
            </a:r>
            <a:endParaRPr lang="en-US" dirty="0"/>
          </a:p>
        </p:txBody>
      </p:sp>
      <p:pic>
        <p:nvPicPr>
          <p:cNvPr id="4" name="Picture 24" descr="Carpenter Tools Illustration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31640" y="1556792"/>
            <a:ext cx="3672408" cy="4855347"/>
          </a:xfrm>
          <a:prstGeom prst="rect">
            <a:avLst/>
          </a:prstGeom>
          <a:noFill/>
        </p:spPr>
      </p:pic>
      <p:pic>
        <p:nvPicPr>
          <p:cNvPr id="48134" name="Picture 6" descr="http://ww3.nysif.com/nysifmedia/pdf/thumbnails/safetyresourcesenglish/safetyposters/3_5_6_39%20%20workshop%20safety%20organization%20key%20editjm.jpg"/>
          <p:cNvPicPr>
            <a:picLocks noChangeAspect="1" noChangeArrowheads="1"/>
          </p:cNvPicPr>
          <p:nvPr/>
        </p:nvPicPr>
        <p:blipFill>
          <a:blip r:embed="rId3" cstate="print"/>
          <a:srcRect l="6977" t="5387" r="6977" b="12005"/>
          <a:stretch>
            <a:fillRect/>
          </a:stretch>
        </p:blipFill>
        <p:spPr bwMode="auto">
          <a:xfrm>
            <a:off x="6300192" y="3356991"/>
            <a:ext cx="2344956" cy="29153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116632"/>
            <a:ext cx="6696744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Arial Black" pitchFamily="34" charset="0"/>
              </a:rPr>
              <a:t>Power Tools Precautions</a:t>
            </a:r>
            <a:endParaRPr lang="en-US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55299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744216"/>
            <a:ext cx="8424936" cy="4637112"/>
          </a:xfrm>
        </p:spPr>
        <p:txBody>
          <a:bodyPr>
            <a:noAutofit/>
          </a:bodyPr>
          <a:lstStyle/>
          <a:p>
            <a:r>
              <a:rPr lang="en-US" sz="2400" b="1" dirty="0" smtClean="0"/>
              <a:t>Disconnect tools when not in use, before servicing, cleaning, and when changing accessories.</a:t>
            </a:r>
          </a:p>
          <a:p>
            <a:r>
              <a:rPr lang="en-US" sz="2400" b="1" dirty="0" smtClean="0"/>
              <a:t>Keep people not involved with the work away from the work.</a:t>
            </a:r>
          </a:p>
          <a:p>
            <a:r>
              <a:rPr lang="en-US" sz="2400" b="1" dirty="0" smtClean="0"/>
              <a:t>Secure work with clamps or vise, freeing both hands to operate the tool.</a:t>
            </a:r>
          </a:p>
          <a:p>
            <a:r>
              <a:rPr lang="en-US" sz="2400" b="1" dirty="0" smtClean="0"/>
              <a:t>Don’t hold the switch button while carrying a plugged-in tool.</a:t>
            </a:r>
          </a:p>
          <a:p>
            <a:r>
              <a:rPr lang="en-US" sz="2400" b="1" dirty="0" smtClean="0"/>
              <a:t>Keep tools sharp and clean.</a:t>
            </a:r>
          </a:p>
          <a:p>
            <a:r>
              <a:rPr lang="en-US" sz="2400" b="1" dirty="0" smtClean="0"/>
              <a:t>Consider what you wear – loose clothing and jewelry can get caught in moving parts.</a:t>
            </a:r>
          </a:p>
          <a:p>
            <a:r>
              <a:rPr lang="en-US" sz="2400" b="1" dirty="0" smtClean="0"/>
              <a:t>Remove damaged electric tools &amp; tag them: </a:t>
            </a:r>
            <a:r>
              <a:rPr lang="en-US" b="1" dirty="0" smtClean="0">
                <a:solidFill>
                  <a:srgbClr val="FF0000"/>
                </a:solidFill>
              </a:rPr>
              <a:t>“Do Not Use”</a:t>
            </a:r>
          </a:p>
          <a:p>
            <a:endParaRPr lang="en-US" sz="2400" b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safetyposter.com/product_images/t/tool_safety_simpsons_poster_s1121__0291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260648"/>
            <a:ext cx="4680520" cy="61050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116632"/>
            <a:ext cx="6696744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Arial Black" pitchFamily="34" charset="0"/>
              </a:rPr>
              <a:t>Power Tools Precautions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5299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600200"/>
            <a:ext cx="8352928" cy="4853136"/>
          </a:xfrm>
        </p:spPr>
        <p:txBody>
          <a:bodyPr>
            <a:normAutofit/>
          </a:bodyPr>
          <a:lstStyle/>
          <a:p>
            <a:r>
              <a:rPr lang="en-US" sz="2000" b="1" i="1" u="sng" dirty="0" smtClean="0"/>
              <a:t>Electric Cords</a:t>
            </a:r>
          </a:p>
          <a:p>
            <a:pPr lvl="1"/>
            <a:r>
              <a:rPr lang="en-US" sz="2000" dirty="0" smtClean="0"/>
              <a:t>Don’t carry portable tools by the cord.</a:t>
            </a:r>
          </a:p>
          <a:p>
            <a:pPr lvl="1"/>
            <a:r>
              <a:rPr lang="en-US" sz="2000" dirty="0" smtClean="0"/>
              <a:t>Don’t use electric cords to hoist or lower tools. </a:t>
            </a:r>
          </a:p>
          <a:p>
            <a:pPr lvl="1"/>
            <a:r>
              <a:rPr lang="en-US" sz="2000" dirty="0" smtClean="0"/>
              <a:t>Don’t yank cord or hose to disconnect it.</a:t>
            </a:r>
          </a:p>
          <a:p>
            <a:pPr lvl="1"/>
            <a:r>
              <a:rPr lang="en-US" sz="2000" dirty="0" smtClean="0"/>
              <a:t>Keep cords and hoses away from heat, oil, and sharp edges.</a:t>
            </a:r>
          </a:p>
          <a:p>
            <a:r>
              <a:rPr lang="en-US" sz="2000" dirty="0" smtClean="0"/>
              <a:t>To protect a worker from shock, these tools must:</a:t>
            </a:r>
          </a:p>
          <a:p>
            <a:pPr lvl="1"/>
            <a:r>
              <a:rPr lang="en-US" sz="2000" dirty="0" smtClean="0"/>
              <a:t>have a 3-wire cord plugged into a grounded receptacle,</a:t>
            </a:r>
          </a:p>
          <a:p>
            <a:pPr lvl="1"/>
            <a:r>
              <a:rPr lang="en-US" sz="2000" dirty="0" smtClean="0"/>
              <a:t>be double insulated, </a:t>
            </a:r>
          </a:p>
          <a:p>
            <a:pPr lvl="1"/>
            <a:r>
              <a:rPr lang="en-US" sz="2000" dirty="0" smtClean="0"/>
              <a:t>be powered by a low-voltage isolation transformer.</a:t>
            </a:r>
          </a:p>
          <a:p>
            <a:endParaRPr lang="en-US" sz="2000" dirty="0"/>
          </a:p>
        </p:txBody>
      </p:sp>
      <p:pic>
        <p:nvPicPr>
          <p:cNvPr id="4" name="Picture 10" descr="... the third prong broken of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1700808"/>
            <a:ext cx="1080120" cy="11295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8" descr="Image of frayed cord on electrical appliance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4941168"/>
            <a:ext cx="1630424" cy="1235968"/>
          </a:xfrm>
          <a:prstGeom prst="rect">
            <a:avLst/>
          </a:prstGeom>
          <a:noFill/>
        </p:spPr>
      </p:pic>
      <p:grpSp>
        <p:nvGrpSpPr>
          <p:cNvPr id="6" name="Group 5"/>
          <p:cNvGrpSpPr/>
          <p:nvPr/>
        </p:nvGrpSpPr>
        <p:grpSpPr>
          <a:xfrm>
            <a:off x="5724128" y="4077072"/>
            <a:ext cx="2958480" cy="2175520"/>
            <a:chOff x="762000" y="2286000"/>
            <a:chExt cx="4867275" cy="3590925"/>
          </a:xfrm>
        </p:grpSpPr>
        <p:pic>
          <p:nvPicPr>
            <p:cNvPr id="7" name="Picture 1027" descr="Q:\John B\filter\Slide27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143000" y="2286000"/>
              <a:ext cx="4486275" cy="3590925"/>
            </a:xfrm>
            <a:prstGeom prst="rect">
              <a:avLst/>
            </a:prstGeom>
            <a:noFill/>
          </p:spPr>
        </p:pic>
        <p:sp>
          <p:nvSpPr>
            <p:cNvPr id="8" name="Oval 1029"/>
            <p:cNvSpPr>
              <a:spLocks noChangeArrowheads="1"/>
            </p:cNvSpPr>
            <p:nvPr/>
          </p:nvSpPr>
          <p:spPr bwMode="auto">
            <a:xfrm>
              <a:off x="2590800" y="3657600"/>
              <a:ext cx="1676400" cy="1524000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Rectangle 1032"/>
            <p:cNvSpPr>
              <a:spLocks noChangeArrowheads="1"/>
            </p:cNvSpPr>
            <p:nvPr/>
          </p:nvSpPr>
          <p:spPr bwMode="auto">
            <a:xfrm>
              <a:off x="762000" y="4191000"/>
              <a:ext cx="1524000" cy="1219243"/>
            </a:xfrm>
            <a:prstGeom prst="rect">
              <a:avLst/>
            </a:prstGeom>
            <a:solidFill>
              <a:srgbClr val="33996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1400" dirty="0"/>
                <a:t>Double insulated markings</a:t>
              </a:r>
            </a:p>
          </p:txBody>
        </p:sp>
      </p:grpSp>
      <p:pic>
        <p:nvPicPr>
          <p:cNvPr id="10" name="Picture 1026"/>
          <p:cNvPicPr>
            <a:picLocks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92280" y="1484784"/>
            <a:ext cx="1563216" cy="1765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ectangle 1033"/>
          <p:cNvSpPr>
            <a:spLocks noChangeArrowheads="1"/>
          </p:cNvSpPr>
          <p:nvPr/>
        </p:nvSpPr>
        <p:spPr bwMode="auto">
          <a:xfrm>
            <a:off x="6732240" y="3068960"/>
            <a:ext cx="1905000" cy="707886"/>
          </a:xfrm>
          <a:prstGeom prst="rect">
            <a:avLst/>
          </a:prstGeom>
          <a:solidFill>
            <a:srgbClr val="339966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000" dirty="0"/>
              <a:t>Plug with a grounding pin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413792"/>
            <a:ext cx="612068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Arial Black" pitchFamily="34" charset="0"/>
              </a:rPr>
              <a:t>Electric Tools</a:t>
            </a:r>
            <a:br>
              <a:rPr lang="en-US" dirty="0" smtClean="0">
                <a:solidFill>
                  <a:schemeClr val="bg1"/>
                </a:solidFill>
                <a:latin typeface="Arial Black" pitchFamily="34" charset="0"/>
              </a:rPr>
            </a:br>
            <a:r>
              <a:rPr lang="en-US" dirty="0" smtClean="0">
                <a:solidFill>
                  <a:schemeClr val="bg1"/>
                </a:solidFill>
                <a:latin typeface="Arial Black" pitchFamily="34" charset="0"/>
              </a:rPr>
              <a:t>Good Practices</a:t>
            </a:r>
            <a:endParaRPr lang="en-US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55299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600200"/>
            <a:ext cx="8352928" cy="4853136"/>
          </a:xfrm>
        </p:spPr>
        <p:txBody>
          <a:bodyPr>
            <a:normAutofit/>
          </a:bodyPr>
          <a:lstStyle/>
          <a:p>
            <a:r>
              <a:rPr lang="en-US" sz="3600" dirty="0" smtClean="0"/>
              <a:t>Operate within design limits.</a:t>
            </a:r>
          </a:p>
          <a:p>
            <a:r>
              <a:rPr lang="en-US" sz="3600" dirty="0" smtClean="0"/>
              <a:t>Use gloves and safety shoes.</a:t>
            </a:r>
          </a:p>
          <a:p>
            <a:r>
              <a:rPr lang="en-US" sz="3600" dirty="0" smtClean="0"/>
              <a:t>Store in a dry place. </a:t>
            </a:r>
          </a:p>
          <a:p>
            <a:r>
              <a:rPr lang="en-US" sz="3600" dirty="0" smtClean="0"/>
              <a:t>Don’t use in wet locations unless approved for that.</a:t>
            </a:r>
          </a:p>
          <a:p>
            <a:r>
              <a:rPr lang="en-US" sz="3600" dirty="0" smtClean="0"/>
              <a:t>Keep work areas well lit.</a:t>
            </a:r>
          </a:p>
          <a:p>
            <a:r>
              <a:rPr lang="en-US" sz="3600" dirty="0" smtClean="0"/>
              <a:t>Ensure cords don’t present a tripping hazard.</a:t>
            </a:r>
          </a:p>
          <a:p>
            <a:endParaRPr lang="en-US" sz="3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39552" y="560874"/>
            <a:ext cx="669674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PROTECT YOUR HANDS</a:t>
            </a:r>
            <a:endParaRPr lang="en-US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67544" y="5796553"/>
            <a:ext cx="691276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Some tools are Irreplaceable</a:t>
            </a:r>
            <a:endParaRPr lang="en-US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32" name="Picture 8" descr="http://www.gresik.ca/images/hand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4178" y="1628800"/>
            <a:ext cx="5150030" cy="4176464"/>
          </a:xfrm>
          <a:prstGeom prst="roundRect">
            <a:avLst>
              <a:gd name="adj" fmla="val 5513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116632"/>
            <a:ext cx="612068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Abrasive Wheels and Tools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55299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628800"/>
            <a:ext cx="5616624" cy="237626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800" b="1" dirty="0" smtClean="0"/>
              <a:t>Equip with guards that:</a:t>
            </a:r>
          </a:p>
          <a:p>
            <a:pPr lvl="1"/>
            <a:r>
              <a:rPr lang="en-US" dirty="0" smtClean="0"/>
              <a:t>Cover the spindle end, nut, &amp; flange projections.</a:t>
            </a:r>
          </a:p>
          <a:p>
            <a:pPr lvl="1"/>
            <a:r>
              <a:rPr lang="en-US" dirty="0" smtClean="0"/>
              <a:t>Maintain proper alignment with the wheel.</a:t>
            </a:r>
          </a:p>
          <a:p>
            <a:pPr lvl="1"/>
            <a:r>
              <a:rPr lang="en-US" dirty="0" smtClean="0"/>
              <a:t>Don’t exceed the strength of the fastenings.</a:t>
            </a:r>
          </a:p>
          <a:p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4211960" y="4293096"/>
            <a:ext cx="40324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May throw off flying fragments.</a:t>
            </a:r>
          </a:p>
        </p:txBody>
      </p:sp>
      <p:sp>
        <p:nvSpPr>
          <p:cNvPr id="8" name="Rectangle 7"/>
          <p:cNvSpPr/>
          <p:nvPr/>
        </p:nvSpPr>
        <p:spPr>
          <a:xfrm>
            <a:off x="251520" y="5949280"/>
            <a:ext cx="86409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Set guard so that a minimal amount of the wheel is exposed.</a:t>
            </a:r>
          </a:p>
        </p:txBody>
      </p:sp>
      <p:pic>
        <p:nvPicPr>
          <p:cNvPr id="9" name="Picture 2" descr="Metal Grind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3789040"/>
            <a:ext cx="3021545" cy="2040731"/>
          </a:xfrm>
          <a:prstGeom prst="roundRect">
            <a:avLst>
              <a:gd name="adj" fmla="val 7786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Picture 4" descr="http://t1.gstatic.com/images?q=tbn:KS8tKIGcfkL62M:http://www.toolstation.com/images/library/stock/webbig/12767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08762" y="1484784"/>
            <a:ext cx="2592288" cy="2592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274638"/>
            <a:ext cx="6480720" cy="1143000"/>
          </a:xfrm>
        </p:spPr>
        <p:txBody>
          <a:bodyPr/>
          <a:lstStyle/>
          <a:p>
            <a:r>
              <a:rPr lang="en-US" sz="3600" b="1" dirty="0" smtClean="0"/>
              <a:t>Inspecting Abrasive Wheels </a:t>
            </a:r>
            <a:endParaRPr lang="en-US" sz="3600" b="1" dirty="0"/>
          </a:p>
        </p:txBody>
      </p:sp>
      <p:sp>
        <p:nvSpPr>
          <p:cNvPr id="55299" name="Rectangle 3"/>
          <p:cNvSpPr>
            <a:spLocks noGrp="1" noChangeArrowheads="1"/>
          </p:cNvSpPr>
          <p:nvPr>
            <p:ph idx="1"/>
          </p:nvPr>
        </p:nvSpPr>
        <p:spPr>
          <a:xfrm>
            <a:off x="4139952" y="1744216"/>
            <a:ext cx="4464496" cy="4853136"/>
          </a:xfrm>
        </p:spPr>
        <p:txBody>
          <a:bodyPr>
            <a:noAutofit/>
          </a:bodyPr>
          <a:lstStyle/>
          <a:p>
            <a:pPr marL="0" indent="0" eaLnBrk="0" hangingPunct="0">
              <a:lnSpc>
                <a:spcPct val="80000"/>
              </a:lnSpc>
              <a:spcBef>
                <a:spcPct val="15000"/>
              </a:spcBef>
            </a:pPr>
            <a:r>
              <a:rPr lang="en-US" sz="2800" dirty="0" smtClean="0"/>
              <a:t>Before mounting:</a:t>
            </a:r>
          </a:p>
          <a:p>
            <a:pPr marL="400050" lvl="1" indent="0" eaLnBrk="0" hangingPunct="0">
              <a:lnSpc>
                <a:spcPct val="80000"/>
              </a:lnSpc>
              <a:spcBef>
                <a:spcPct val="15000"/>
              </a:spcBef>
            </a:pPr>
            <a:r>
              <a:rPr lang="en-US" sz="2800" dirty="0" smtClean="0"/>
              <a:t>inspect closely for damage </a:t>
            </a:r>
          </a:p>
          <a:p>
            <a:pPr marL="400050" lvl="1" indent="0" eaLnBrk="0" hangingPunct="0">
              <a:lnSpc>
                <a:spcPct val="80000"/>
              </a:lnSpc>
              <a:spcBef>
                <a:spcPct val="15000"/>
              </a:spcBef>
            </a:pPr>
            <a:r>
              <a:rPr lang="en-US" sz="2800" dirty="0" smtClean="0"/>
              <a:t>perform sound- or ring-test to ensure free from cracks / defects</a:t>
            </a:r>
          </a:p>
          <a:p>
            <a:pPr marL="0" indent="0" eaLnBrk="0" hangingPunct="0">
              <a:lnSpc>
                <a:spcPct val="80000"/>
              </a:lnSpc>
              <a:spcBef>
                <a:spcPct val="15000"/>
              </a:spcBef>
            </a:pPr>
            <a:endParaRPr lang="en-US" sz="2800" dirty="0" smtClean="0"/>
          </a:p>
          <a:p>
            <a:pPr marL="0" indent="0" eaLnBrk="0" hangingPunct="0">
              <a:lnSpc>
                <a:spcPct val="80000"/>
              </a:lnSpc>
              <a:spcBef>
                <a:spcPct val="15000"/>
              </a:spcBef>
            </a:pPr>
            <a:r>
              <a:rPr lang="en-US" sz="2800" dirty="0" smtClean="0"/>
              <a:t>To test:</a:t>
            </a:r>
          </a:p>
          <a:p>
            <a:pPr marL="400050" lvl="1" indent="0" eaLnBrk="0" hangingPunct="0">
              <a:lnSpc>
                <a:spcPct val="80000"/>
              </a:lnSpc>
              <a:spcBef>
                <a:spcPct val="15000"/>
              </a:spcBef>
            </a:pPr>
            <a:r>
              <a:rPr lang="en-US" sz="2800" dirty="0" smtClean="0"/>
              <a:t>tap wheel gently with a light, non-metallic instrument</a:t>
            </a:r>
          </a:p>
          <a:p>
            <a:pPr marL="400050" lvl="1" indent="0" eaLnBrk="0" hangingPunct="0">
              <a:lnSpc>
                <a:spcPct val="80000"/>
              </a:lnSpc>
              <a:spcBef>
                <a:spcPct val="15000"/>
              </a:spcBef>
            </a:pPr>
            <a:r>
              <a:rPr lang="en-US" sz="2800" dirty="0" smtClean="0"/>
              <a:t>if wheel sounds cracked or dead, do not use it because it could fly apart</a:t>
            </a:r>
          </a:p>
          <a:p>
            <a:endParaRPr lang="en-US" sz="2800" dirty="0"/>
          </a:p>
        </p:txBody>
      </p:sp>
      <p:pic>
        <p:nvPicPr>
          <p:cNvPr id="6" name="Picture 4" descr="D:\General Industry\GEN PART I\204 Course\MACHINE GUARDING\1910 Machine Guarding\PORTABLE TOOLS FILTERED\Slide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39552" y="1916832"/>
            <a:ext cx="3648316" cy="3600400"/>
          </a:xfrm>
          <a:prstGeom prst="roundRect">
            <a:avLst>
              <a:gd name="adj" fmla="val 6364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116632"/>
            <a:ext cx="612068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Abrasive Wheel Use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55299" name="Rectangle 3"/>
          <p:cNvSpPr>
            <a:spLocks noGrp="1" noChangeArrowheads="1"/>
          </p:cNvSpPr>
          <p:nvPr>
            <p:ph idx="1"/>
          </p:nvPr>
        </p:nvSpPr>
        <p:spPr>
          <a:xfrm>
            <a:off x="3635896" y="1628800"/>
            <a:ext cx="5112568" cy="4853136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To prevent cracking:</a:t>
            </a:r>
          </a:p>
          <a:p>
            <a:pPr lvl="1"/>
            <a:r>
              <a:rPr lang="en-US" sz="2800" dirty="0" smtClean="0"/>
              <a:t>fit the wheel on the spindle freely  </a:t>
            </a:r>
          </a:p>
          <a:p>
            <a:pPr lvl="1"/>
            <a:r>
              <a:rPr lang="en-US" sz="2800" dirty="0" smtClean="0"/>
              <a:t>tighten the spindle nut enough to hold the wheel in place without distorting the flange</a:t>
            </a:r>
          </a:p>
          <a:p>
            <a:r>
              <a:rPr lang="en-US" sz="2800" dirty="0" smtClean="0"/>
              <a:t>Let the tool come up to speed prior to grinding or cutting</a:t>
            </a:r>
          </a:p>
          <a:p>
            <a:r>
              <a:rPr lang="en-US" sz="2800" dirty="0" smtClean="0"/>
              <a:t>Don’t stand in front of the wheel as it comes up to full speed</a:t>
            </a:r>
          </a:p>
          <a:p>
            <a:r>
              <a:rPr lang="en-US" sz="2800" dirty="0" smtClean="0"/>
              <a:t>Use eye and/or face protection</a:t>
            </a:r>
          </a:p>
          <a:p>
            <a:endParaRPr lang="en-US" sz="2800" dirty="0" smtClean="0"/>
          </a:p>
          <a:p>
            <a:endParaRPr lang="en-US" sz="2800" dirty="0"/>
          </a:p>
        </p:txBody>
      </p:sp>
      <p:pic>
        <p:nvPicPr>
          <p:cNvPr id="6" name="Picture 4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611560" y="1628800"/>
            <a:ext cx="2808312" cy="2448272"/>
          </a:xfrm>
          <a:prstGeom prst="roundRect">
            <a:avLst>
              <a:gd name="adj" fmla="val 7821"/>
            </a:avLst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cxnSp>
        <p:nvCxnSpPr>
          <p:cNvPr id="9" name="Straight Arrow Connector 8"/>
          <p:cNvCxnSpPr/>
          <p:nvPr/>
        </p:nvCxnSpPr>
        <p:spPr>
          <a:xfrm rot="5400000" flipH="1" flipV="1">
            <a:off x="1403648" y="3861048"/>
            <a:ext cx="1872208" cy="576064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683568" y="4869160"/>
            <a:ext cx="2843808" cy="1368152"/>
          </a:xfrm>
          <a:prstGeom prst="rect">
            <a:avLst/>
          </a:prstGeom>
          <a:ln>
            <a:noFill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000" b="1" spc="50" dirty="0">
                <a:ln w="11430">
                  <a:solidFill>
                    <a:srgbClr val="FF000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Ensure the spindle speed doesn’t exceed the maximum speed marked on the wheel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116632"/>
            <a:ext cx="6120680" cy="1143000"/>
          </a:xfrm>
        </p:spPr>
        <p:txBody>
          <a:bodyPr/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Abrasive Wheel Work Rests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55299" name="Rectangle 3"/>
          <p:cNvSpPr>
            <a:spLocks noGrp="1" noChangeArrowheads="1"/>
          </p:cNvSpPr>
          <p:nvPr>
            <p:ph idx="1"/>
          </p:nvPr>
        </p:nvSpPr>
        <p:spPr>
          <a:xfrm>
            <a:off x="5292080" y="1772816"/>
            <a:ext cx="3384376" cy="4853136"/>
          </a:xfrm>
        </p:spPr>
        <p:txBody>
          <a:bodyPr>
            <a:normAutofit/>
          </a:bodyPr>
          <a:lstStyle/>
          <a:p>
            <a:r>
              <a:rPr lang="en-US" sz="2800" dirty="0" smtClean="0"/>
              <a:t>Keep work rests not more than 1/8th inch from wheel surface</a:t>
            </a:r>
          </a:p>
          <a:p>
            <a:r>
              <a:rPr lang="en-US" sz="2800" dirty="0" smtClean="0"/>
              <a:t>This prevents jamming the work between the wheel and the rest, which may cause the wheel to  break</a:t>
            </a:r>
          </a:p>
          <a:p>
            <a:r>
              <a:rPr lang="en-US" sz="2800" dirty="0" smtClean="0"/>
              <a:t>Don’t adjust wheel while it’s rotating</a:t>
            </a:r>
          </a:p>
          <a:p>
            <a:endParaRPr lang="en-US" sz="2800" dirty="0"/>
          </a:p>
        </p:txBody>
      </p:sp>
      <p:pic>
        <p:nvPicPr>
          <p:cNvPr id="6" name="Picture 4" descr="D:\General Industry\GEN PART I\204 Course\MACHINE GUARDING\1910 Machine Guarding\filtered photos\Slide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67543" y="2132856"/>
            <a:ext cx="4649379" cy="3672408"/>
          </a:xfrm>
          <a:prstGeom prst="roundRect">
            <a:avLst>
              <a:gd name="adj" fmla="val 7990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116632"/>
            <a:ext cx="6048672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Guarding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55299" name="Rectangle 3"/>
          <p:cNvSpPr>
            <a:spLocks noGrp="1" noChangeArrowheads="1"/>
          </p:cNvSpPr>
          <p:nvPr>
            <p:ph idx="1"/>
          </p:nvPr>
        </p:nvSpPr>
        <p:spPr>
          <a:xfrm>
            <a:off x="4716016" y="1844824"/>
            <a:ext cx="4032448" cy="4464496"/>
          </a:xfrm>
        </p:spPr>
        <p:txBody>
          <a:bodyPr>
            <a:normAutofit/>
          </a:bodyPr>
          <a:lstStyle/>
          <a:p>
            <a:r>
              <a:rPr lang="en-US" sz="2800" dirty="0" smtClean="0"/>
              <a:t>Guard exposed moving parts of power tools.</a:t>
            </a:r>
          </a:p>
          <a:p>
            <a:r>
              <a:rPr lang="en-US" sz="2800" dirty="0" smtClean="0"/>
              <a:t>Guard belts, gears, shafts, pulleys, sprockets, spindles, flywheels, chains, or other moving parts.</a:t>
            </a:r>
          </a:p>
          <a:p>
            <a:r>
              <a:rPr lang="en-US" sz="2800" dirty="0" smtClean="0"/>
              <a:t>Never remove a guard when a tool is in use.</a:t>
            </a:r>
          </a:p>
          <a:p>
            <a:endParaRPr lang="en-US" sz="2800" dirty="0"/>
          </a:p>
        </p:txBody>
      </p:sp>
      <p:pic>
        <p:nvPicPr>
          <p:cNvPr id="6" name="Picture 5" descr="C:\A-MAIN FILE\cc1300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467544" y="1772816"/>
            <a:ext cx="4233878" cy="3960440"/>
          </a:xfrm>
          <a:prstGeom prst="rect">
            <a:avLst/>
          </a:prstGeom>
          <a:noFill/>
          <a:ln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188640"/>
            <a:ext cx="612068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latin typeface="Arial Black" pitchFamily="34" charset="0"/>
              </a:rPr>
              <a:t>Hazards</a:t>
            </a:r>
            <a:endParaRPr lang="en-US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55299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888232"/>
            <a:ext cx="4608512" cy="4277072"/>
          </a:xfrm>
        </p:spPr>
        <p:txBody>
          <a:bodyPr/>
          <a:lstStyle/>
          <a:p>
            <a:r>
              <a:rPr lang="en-US" sz="2800" dirty="0" smtClean="0"/>
              <a:t>Workers using hand and power tools may be exposed to these hazards:</a:t>
            </a:r>
          </a:p>
          <a:p>
            <a:pPr lvl="1"/>
            <a:r>
              <a:rPr lang="en-US" dirty="0" smtClean="0"/>
              <a:t>Objects that fall, fly, are abrasive, or splash.</a:t>
            </a:r>
          </a:p>
          <a:p>
            <a:pPr lvl="1"/>
            <a:r>
              <a:rPr lang="en-US" dirty="0" smtClean="0"/>
              <a:t>Harmful dusts, fumes, mists, vapors, and gases.</a:t>
            </a:r>
          </a:p>
          <a:p>
            <a:pPr lvl="1"/>
            <a:r>
              <a:rPr lang="en-US" dirty="0" smtClean="0"/>
              <a:t>Frayed or damaged electrical cords, hazardous connections and improper grounding.</a:t>
            </a:r>
          </a:p>
          <a:p>
            <a:endParaRPr lang="en-US" dirty="0"/>
          </a:p>
        </p:txBody>
      </p:sp>
      <p:pic>
        <p:nvPicPr>
          <p:cNvPr id="6" name="Picture 4" descr="http://www.safetyposter.com/product_images/t/inspect_your_hand_tools__1377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94528" y="1772816"/>
            <a:ext cx="3553936" cy="45365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116632"/>
            <a:ext cx="6120680" cy="1143000"/>
          </a:xfrm>
        </p:spPr>
        <p:txBody>
          <a:bodyPr/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Guarding - Point of Operation</a:t>
            </a:r>
            <a:endParaRPr lang="en-US" sz="3200" b="1" dirty="0">
              <a:solidFill>
                <a:schemeClr val="bg1"/>
              </a:solidFill>
            </a:endParaRPr>
          </a:p>
        </p:txBody>
      </p:sp>
      <p:pic>
        <p:nvPicPr>
          <p:cNvPr id="6" name="Picture 2" descr="C:\A-MAIN FILE\radial_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916832"/>
            <a:ext cx="4927600" cy="4127500"/>
          </a:xfrm>
          <a:prstGeom prst="roundRect">
            <a:avLst>
              <a:gd name="adj" fmla="val 5882"/>
            </a:avLst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5508104" y="2780928"/>
            <a:ext cx="3259088" cy="2554545"/>
          </a:xfrm>
          <a:prstGeom prst="rect">
            <a:avLst/>
          </a:prstGeom>
          <a:ln>
            <a:noFill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</a:pPr>
            <a:r>
              <a:rPr lang="en-US" sz="3200" b="1" spc="50" dirty="0">
                <a:ln w="11430">
                  <a:solidFill>
                    <a:srgbClr val="FF000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This shows a radial arm saw equipped with proper point of operation guards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116632"/>
            <a:ext cx="612068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Guarding Protection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55299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1600200"/>
            <a:ext cx="6480720" cy="2764904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Machine guards must protect the operator and others from:</a:t>
            </a:r>
          </a:p>
          <a:p>
            <a:pPr lvl="1"/>
            <a:r>
              <a:rPr lang="en-US" sz="2800" b="1" dirty="0" smtClean="0"/>
              <a:t>Point of operation,</a:t>
            </a:r>
          </a:p>
          <a:p>
            <a:pPr lvl="1"/>
            <a:r>
              <a:rPr lang="en-US" sz="2800" b="1" dirty="0" smtClean="0"/>
              <a:t>In-running nip points,</a:t>
            </a:r>
          </a:p>
          <a:p>
            <a:pPr lvl="1"/>
            <a:r>
              <a:rPr lang="en-US" sz="2800" b="1" dirty="0" smtClean="0"/>
              <a:t>rotating parts,</a:t>
            </a:r>
          </a:p>
          <a:p>
            <a:pPr lvl="1"/>
            <a:r>
              <a:rPr lang="en-US" sz="2800" b="1" dirty="0" smtClean="0"/>
              <a:t>flying chips and sparks.</a:t>
            </a:r>
          </a:p>
          <a:p>
            <a:endParaRPr lang="en-US" sz="2800" b="1" dirty="0"/>
          </a:p>
        </p:txBody>
      </p:sp>
      <p:pic>
        <p:nvPicPr>
          <p:cNvPr id="6" name="Picture 5" descr="D:\General Industry\GEN PART I\204 Course\MACHINE GUARDING\1910 Machine Guarding\PORTABLE TOOLS FILTERED\Slide8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0F0F0"/>
              </a:clrFrom>
              <a:clrTo>
                <a:srgbClr val="F0F0F0">
                  <a:alpha val="0"/>
                </a:srgbClr>
              </a:clrTo>
            </a:clrChange>
          </a:blip>
          <a:srcRect t="16185"/>
          <a:stretch>
            <a:fillRect/>
          </a:stretch>
        </p:blipFill>
        <p:spPr bwMode="auto">
          <a:xfrm>
            <a:off x="4499992" y="2492896"/>
            <a:ext cx="4176464" cy="1698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1835696" y="5085184"/>
            <a:ext cx="2018655" cy="52322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b="1" spc="50" dirty="0">
                <a:ln w="11430">
                  <a:solidFill>
                    <a:srgbClr val="FF000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Nip Point</a:t>
            </a:r>
          </a:p>
        </p:txBody>
      </p:sp>
      <p:cxnSp>
        <p:nvCxnSpPr>
          <p:cNvPr id="9" name="Straight Arrow Connector 8"/>
          <p:cNvCxnSpPr>
            <a:stCxn id="7" idx="3"/>
          </p:cNvCxnSpPr>
          <p:nvPr/>
        </p:nvCxnSpPr>
        <p:spPr>
          <a:xfrm flipV="1">
            <a:off x="3854351" y="4077072"/>
            <a:ext cx="2157809" cy="1269722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116632"/>
            <a:ext cx="612068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Radial Saw Guarding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6" name="Picture 2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772816"/>
            <a:ext cx="5544616" cy="4536504"/>
          </a:xfrm>
          <a:prstGeom prst="roundRect">
            <a:avLst>
              <a:gd name="adj" fmla="val 5346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683568" y="5733256"/>
            <a:ext cx="7992888" cy="40011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</a:pPr>
            <a:r>
              <a:rPr lang="en-US" sz="2000" b="1" spc="50" dirty="0">
                <a:ln w="11430">
                  <a:solidFill>
                    <a:srgbClr val="FF000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Radial arm saw equipped with an upper and lower blade guard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5148064" y="4437112"/>
            <a:ext cx="2304256" cy="914400"/>
          </a:xfrm>
          <a:prstGeom prst="roundRect">
            <a:avLst/>
          </a:prstGeom>
          <a:solidFill>
            <a:srgbClr val="FF3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b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Arial Black" pitchFamily="34" charset="0"/>
              </a:rPr>
              <a:t>POINT OF OPERATION</a:t>
            </a:r>
            <a:endParaRPr lang="en-US" dirty="0">
              <a:latin typeface="Arial Black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83568" y="4869160"/>
            <a:ext cx="1440160" cy="762000"/>
          </a:xfrm>
          <a:prstGeom prst="roundRect">
            <a:avLst/>
          </a:prstGeom>
          <a:solidFill>
            <a:srgbClr val="FF3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b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rial Black" pitchFamily="34" charset="0"/>
              </a:rPr>
              <a:t>Lower Guard</a:t>
            </a:r>
            <a:endParaRPr lang="en-US" dirty="0">
              <a:latin typeface="Arial Black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724128" y="3140968"/>
            <a:ext cx="2304256" cy="762000"/>
          </a:xfrm>
          <a:prstGeom prst="roundRect">
            <a:avLst/>
          </a:prstGeom>
          <a:solidFill>
            <a:srgbClr val="FF3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b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rial Black" pitchFamily="34" charset="0"/>
              </a:rPr>
              <a:t>Upper Guard</a:t>
            </a:r>
            <a:endParaRPr lang="en-US" dirty="0">
              <a:latin typeface="Arial Black" pitchFamily="34" charset="0"/>
            </a:endParaRPr>
          </a:p>
        </p:txBody>
      </p:sp>
      <p:cxnSp>
        <p:nvCxnSpPr>
          <p:cNvPr id="11" name="Straight Arrow Connector 10"/>
          <p:cNvCxnSpPr>
            <a:stCxn id="8" idx="3"/>
          </p:cNvCxnSpPr>
          <p:nvPr/>
        </p:nvCxnSpPr>
        <p:spPr>
          <a:xfrm flipV="1">
            <a:off x="2123728" y="5157192"/>
            <a:ext cx="1008112" cy="9296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5" idx="1"/>
          </p:cNvCxnSpPr>
          <p:nvPr/>
        </p:nvCxnSpPr>
        <p:spPr>
          <a:xfrm rot="10800000" flipV="1">
            <a:off x="3779912" y="4894312"/>
            <a:ext cx="1368152" cy="19087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9" idx="1"/>
          </p:cNvCxnSpPr>
          <p:nvPr/>
        </p:nvCxnSpPr>
        <p:spPr>
          <a:xfrm rot="10800000" flipV="1">
            <a:off x="4211960" y="3521968"/>
            <a:ext cx="1512168" cy="91514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620688"/>
            <a:ext cx="6192688" cy="580926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Guarding Portable Circular Saws</a:t>
            </a:r>
            <a:endParaRPr lang="en-US" sz="3200" b="1" dirty="0">
              <a:solidFill>
                <a:schemeClr val="bg1"/>
              </a:solidFill>
            </a:endParaRPr>
          </a:p>
        </p:txBody>
      </p:sp>
      <p:pic>
        <p:nvPicPr>
          <p:cNvPr id="6" name="Picture 2" descr="D:\General Industry\GEN PART I\204 Course\MACHINE GUARDING\1910 Machine Guarding\PORTABLE TOOLS FILTERED\Slide5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4048" y="1844824"/>
            <a:ext cx="3528392" cy="3247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Arrow Connector 8"/>
          <p:cNvCxnSpPr>
            <a:stCxn id="7" idx="3"/>
          </p:cNvCxnSpPr>
          <p:nvPr/>
        </p:nvCxnSpPr>
        <p:spPr>
          <a:xfrm>
            <a:off x="3887416" y="3070994"/>
            <a:ext cx="3060848" cy="862062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755576" y="1916832"/>
            <a:ext cx="3131840" cy="2308324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0" hangingPunct="0">
              <a:spcBef>
                <a:spcPct val="0"/>
              </a:spcBef>
            </a:pPr>
            <a:r>
              <a:rPr lang="en-US" sz="2400" b="1" spc="50" dirty="0">
                <a:ln w="11430">
                  <a:solidFill>
                    <a:srgbClr val="FF000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Guard these saws above and below the base plate or </a:t>
            </a:r>
            <a:r>
              <a:rPr lang="en-US" sz="2400" b="1" spc="50" dirty="0" smtClean="0">
                <a:ln w="11430">
                  <a:solidFill>
                    <a:srgbClr val="FF000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shoe. The </a:t>
            </a:r>
            <a:r>
              <a:rPr lang="en-US" sz="2400" b="1" spc="50" dirty="0">
                <a:ln w="11430">
                  <a:solidFill>
                    <a:srgbClr val="FF000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lower guard must cover the saw to the depth of the teeth.</a:t>
            </a:r>
          </a:p>
        </p:txBody>
      </p:sp>
      <p:sp>
        <p:nvSpPr>
          <p:cNvPr id="8" name="Rectangle 7"/>
          <p:cNvSpPr/>
          <p:nvPr/>
        </p:nvSpPr>
        <p:spPr>
          <a:xfrm>
            <a:off x="395536" y="5157192"/>
            <a:ext cx="8352928" cy="12003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NEVER PLACE A CIRCULAR SAW DOWN WHILE THE BLADE IS TURNING BEFORE YOU CHECK THAT THE BLADE GUARD IS CLOSED.</a:t>
            </a:r>
            <a:endParaRPr lang="en-US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116632"/>
            <a:ext cx="612068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Table Saw Guarding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6" name="Picture 4" descr="Q:\John B\filter\Slide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3212976"/>
            <a:ext cx="2984908" cy="2232248"/>
          </a:xfrm>
          <a:prstGeom prst="roundRect">
            <a:avLst>
              <a:gd name="adj" fmla="val 6965"/>
            </a:avLst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7" name="Picture 8" descr="C:\A-MAIN FILE\2703_L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3846" r="6421" b="15384"/>
          <a:stretch>
            <a:fillRect/>
          </a:stretch>
        </p:blipFill>
        <p:spPr bwMode="auto">
          <a:xfrm>
            <a:off x="5292080" y="3861048"/>
            <a:ext cx="2952328" cy="2232248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cxnSp>
        <p:nvCxnSpPr>
          <p:cNvPr id="10" name="Straight Arrow Connector 9"/>
          <p:cNvCxnSpPr>
            <a:stCxn id="8" idx="2"/>
          </p:cNvCxnSpPr>
          <p:nvPr/>
        </p:nvCxnSpPr>
        <p:spPr>
          <a:xfrm rot="5400000">
            <a:off x="3478555" y="2587583"/>
            <a:ext cx="926750" cy="9001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539552" y="5661248"/>
            <a:ext cx="5760640" cy="5847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</a:pPr>
            <a:r>
              <a:rPr lang="en-US" sz="3200" b="1" dirty="0"/>
              <a:t>Use a hood for guarding</a:t>
            </a:r>
          </a:p>
        </p:txBody>
      </p:sp>
      <p:cxnSp>
        <p:nvCxnSpPr>
          <p:cNvPr id="15" name="Straight Arrow Connector 14"/>
          <p:cNvCxnSpPr>
            <a:stCxn id="8" idx="2"/>
          </p:cNvCxnSpPr>
          <p:nvPr/>
        </p:nvCxnSpPr>
        <p:spPr>
          <a:xfrm rot="16200000" flipH="1">
            <a:off x="4666687" y="2299551"/>
            <a:ext cx="1646830" cy="2196244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2627784" y="1988840"/>
            <a:ext cx="3528392" cy="585418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92075" tIns="46038" rIns="92075" bIns="46038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</a:pPr>
            <a:r>
              <a:rPr lang="en-US" sz="3200" b="1" spc="50" dirty="0">
                <a:ln w="11430">
                  <a:solidFill>
                    <a:srgbClr val="FF000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Hood guard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116632"/>
            <a:ext cx="612068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Pneumatic Tools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55299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628800"/>
            <a:ext cx="8352928" cy="4133056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Powered by compressed air. </a:t>
            </a:r>
          </a:p>
          <a:p>
            <a:r>
              <a:rPr lang="en-US" sz="2800" b="1" dirty="0" smtClean="0"/>
              <a:t>Includes </a:t>
            </a:r>
            <a:r>
              <a:rPr lang="en-US" sz="2800" b="1" dirty="0" err="1" smtClean="0"/>
              <a:t>nailer’s</a:t>
            </a:r>
            <a:r>
              <a:rPr lang="en-US" sz="2800" b="1" dirty="0" smtClean="0"/>
              <a:t>, staplers, chippers, drills &amp; sanders.</a:t>
            </a:r>
          </a:p>
          <a:p>
            <a:r>
              <a:rPr lang="en-US" sz="2800" b="1" dirty="0" smtClean="0"/>
              <a:t>Main hazard - getting hit by a  tool attachment or by a fastener the worker is using with the tool.</a:t>
            </a:r>
          </a:p>
          <a:p>
            <a:r>
              <a:rPr lang="en-US" sz="2800" b="1" dirty="0" smtClean="0"/>
              <a:t>Take the same precautions with an air hose that you take with electric cords.</a:t>
            </a:r>
          </a:p>
          <a:p>
            <a:endParaRPr lang="en-US" sz="2800" b="1" dirty="0"/>
          </a:p>
        </p:txBody>
      </p:sp>
      <p:pic>
        <p:nvPicPr>
          <p:cNvPr id="7" name="Picture 8" descr="D:\General Industry\GEN PART I\204 Course\MACHINE GUARDING\1910 Machine Guarding\PORTABLE TOOLS FILTERED\Slide20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2832" b="10428"/>
          <a:stretch>
            <a:fillRect/>
          </a:stretch>
        </p:blipFill>
        <p:spPr>
          <a:xfrm flipH="1">
            <a:off x="4716016" y="4365104"/>
            <a:ext cx="4176464" cy="1798638"/>
          </a:xfrm>
          <a:prstGeom prst="rect">
            <a:avLst/>
          </a:prstGeom>
          <a:noFill/>
          <a:ln/>
        </p:spPr>
      </p:pic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5796136" y="5589240"/>
            <a:ext cx="1768996" cy="431338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92075" tIns="46038" rIns="92075" bIns="46038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0" hangingPunct="0">
              <a:lnSpc>
                <a:spcPct val="70000"/>
              </a:lnSpc>
              <a:spcBef>
                <a:spcPct val="15000"/>
              </a:spcBef>
            </a:pPr>
            <a:r>
              <a:rPr lang="en-US" sz="1400" b="1" spc="50" dirty="0">
                <a:ln w="11430">
                  <a:solidFill>
                    <a:srgbClr val="FF000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Nail Gun - </a:t>
            </a:r>
          </a:p>
          <a:p>
            <a:pPr algn="ctr" eaLnBrk="0" hangingPunct="0">
              <a:lnSpc>
                <a:spcPct val="70000"/>
              </a:lnSpc>
              <a:spcBef>
                <a:spcPct val="15000"/>
              </a:spcBef>
            </a:pPr>
            <a:r>
              <a:rPr lang="en-US" sz="1400" b="1" spc="50" dirty="0">
                <a:ln w="11430">
                  <a:solidFill>
                    <a:srgbClr val="FF000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Cut-Away View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44624"/>
            <a:ext cx="6192688" cy="1143000"/>
          </a:xfrm>
        </p:spPr>
        <p:txBody>
          <a:bodyPr/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Pneumatic Tools - Fastening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55299" name="Rectangle 3"/>
          <p:cNvSpPr>
            <a:spLocks noGrp="1" noChangeArrowheads="1"/>
          </p:cNvSpPr>
          <p:nvPr>
            <p:ph idx="1"/>
          </p:nvPr>
        </p:nvSpPr>
        <p:spPr>
          <a:xfrm>
            <a:off x="4355976" y="1772816"/>
            <a:ext cx="4320480" cy="4853136"/>
          </a:xfrm>
        </p:spPr>
        <p:txBody>
          <a:bodyPr>
            <a:normAutofit/>
          </a:bodyPr>
          <a:lstStyle/>
          <a:p>
            <a:r>
              <a:rPr lang="en-US" sz="3200" dirty="0" smtClean="0"/>
              <a:t>Ensure tool is fastened securely to the air hose to prevent a disconnection.</a:t>
            </a:r>
          </a:p>
          <a:p>
            <a:r>
              <a:rPr lang="en-US" sz="3200" dirty="0" smtClean="0"/>
              <a:t>Use a short wire or positive locking device attaching the air hose to the tool</a:t>
            </a:r>
          </a:p>
          <a:p>
            <a:endParaRPr lang="en-US" sz="3200" dirty="0"/>
          </a:p>
        </p:txBody>
      </p:sp>
      <p:pic>
        <p:nvPicPr>
          <p:cNvPr id="6" name="Picture 5" descr="Q:\John B\filter\Slide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827584" y="1916832"/>
            <a:ext cx="3094500" cy="2664296"/>
          </a:xfrm>
          <a:prstGeom prst="roundRect">
            <a:avLst>
              <a:gd name="adj" fmla="val 8990"/>
            </a:avLst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259632" y="5229200"/>
            <a:ext cx="1944216" cy="707886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</a:pPr>
            <a:r>
              <a:rPr lang="en-US" sz="2000" b="1" spc="50" dirty="0">
                <a:ln w="11430">
                  <a:solidFill>
                    <a:srgbClr val="FF000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Wire used to secure hose</a:t>
            </a:r>
          </a:p>
        </p:txBody>
      </p:sp>
      <p:cxnSp>
        <p:nvCxnSpPr>
          <p:cNvPr id="11" name="Straight Arrow Connector 10"/>
          <p:cNvCxnSpPr>
            <a:stCxn id="7" idx="0"/>
          </p:cNvCxnSpPr>
          <p:nvPr/>
        </p:nvCxnSpPr>
        <p:spPr>
          <a:xfrm rot="16200000" flipV="1">
            <a:off x="1241630" y="4239090"/>
            <a:ext cx="1872208" cy="108012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44624"/>
            <a:ext cx="6120680" cy="1143000"/>
          </a:xfrm>
        </p:spPr>
        <p:txBody>
          <a:bodyPr/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Pneumatic Tool Connections</a:t>
            </a:r>
            <a:endParaRPr lang="en-US" sz="3200" b="1" dirty="0">
              <a:solidFill>
                <a:schemeClr val="bg1"/>
              </a:solidFill>
            </a:endParaRPr>
          </a:p>
        </p:txBody>
      </p:sp>
      <p:pic>
        <p:nvPicPr>
          <p:cNvPr id="6" name="Picture 6" descr="Q:\John B\filter\Slide3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29722" y="1916832"/>
            <a:ext cx="3488874" cy="2427982"/>
          </a:xfrm>
          <a:prstGeom prst="roundRect">
            <a:avLst>
              <a:gd name="adj" fmla="val 8796"/>
            </a:avLst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7" name="Picture 7" descr="Q:\John B\filter\Slide32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84168" y="3646320"/>
            <a:ext cx="2633242" cy="2627976"/>
          </a:xfrm>
          <a:prstGeom prst="roundRect">
            <a:avLst>
              <a:gd name="adj" fmla="val 5736"/>
            </a:avLst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10" name="Rectangle 9"/>
          <p:cNvSpPr/>
          <p:nvPr/>
        </p:nvSpPr>
        <p:spPr>
          <a:xfrm>
            <a:off x="3059832" y="2564904"/>
            <a:ext cx="2592288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400" b="1" kern="0" spc="50" dirty="0" smtClean="0">
                <a:ln w="11430">
                  <a:solidFill>
                    <a:srgbClr val="FF000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sym typeface="Symbol" pitchFamily="18" charset="2"/>
              </a:rPr>
              <a:t>Unacceptable</a:t>
            </a:r>
            <a:endParaRPr lang="en-US" sz="2400" b="1" spc="50" dirty="0">
              <a:ln w="11430">
                <a:solidFill>
                  <a:srgbClr val="FF0000"/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860032" y="3933056"/>
            <a:ext cx="2199972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en-US" sz="2400" b="1" kern="0" spc="50" dirty="0" smtClean="0">
                <a:ln w="11430">
                  <a:solidFill>
                    <a:srgbClr val="FF000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sym typeface="Symbol" pitchFamily="18" charset="2"/>
              </a:rPr>
              <a:t>Acceptable</a:t>
            </a:r>
            <a:endParaRPr lang="en-US" sz="2400" b="1" kern="0" spc="50" dirty="0">
              <a:ln w="11430">
                <a:solidFill>
                  <a:srgbClr val="FF0000"/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sym typeface="Symbol" pitchFamily="18" charset="2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116632"/>
            <a:ext cx="6192688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Pneumatic Tool Safety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55299" name="Rectangle 3"/>
          <p:cNvSpPr>
            <a:spLocks noGrp="1" noChangeArrowheads="1"/>
          </p:cNvSpPr>
          <p:nvPr>
            <p:ph idx="1"/>
          </p:nvPr>
        </p:nvSpPr>
        <p:spPr>
          <a:xfrm>
            <a:off x="4139952" y="1844824"/>
            <a:ext cx="4608512" cy="4493096"/>
          </a:xfrm>
        </p:spPr>
        <p:txBody>
          <a:bodyPr>
            <a:normAutofit lnSpcReduction="10000"/>
          </a:bodyPr>
          <a:lstStyle/>
          <a:p>
            <a:r>
              <a:rPr lang="en-US" sz="2400" b="1" dirty="0" smtClean="0"/>
              <a:t>Place a safety device on the muzzle to prevent the tool from ejecting fasteners, unless the muzzle is in contact with work surface.</a:t>
            </a:r>
          </a:p>
          <a:p>
            <a:r>
              <a:rPr lang="en-US" sz="2400" b="1" dirty="0" smtClean="0"/>
              <a:t>Install a safety clip or retainer to prevent attachments, such as chisels on a chipping hammer, from being ejected.</a:t>
            </a:r>
          </a:p>
          <a:p>
            <a:r>
              <a:rPr lang="en-US" sz="2400" b="1" dirty="0" smtClean="0"/>
              <a:t>Wear eye protection. Wear  hearing protection with jackhammers.</a:t>
            </a:r>
          </a:p>
        </p:txBody>
      </p:sp>
      <p:pic>
        <p:nvPicPr>
          <p:cNvPr id="6" name="Picture 5" descr="Q:\John B\filter\Slide34.JPG"/>
          <p:cNvPicPr>
            <a:picLocks noChangeAspect="1" noChangeArrowheads="1"/>
          </p:cNvPicPr>
          <p:nvPr/>
        </p:nvPicPr>
        <p:blipFill>
          <a:blip r:embed="rId2" cstate="print"/>
          <a:srcRect l="7269" r="12770" b="13788"/>
          <a:stretch>
            <a:fillRect/>
          </a:stretch>
        </p:blipFill>
        <p:spPr>
          <a:xfrm>
            <a:off x="539552" y="1700808"/>
            <a:ext cx="3456384" cy="3456384"/>
          </a:xfrm>
          <a:prstGeom prst="roundRect">
            <a:avLst>
              <a:gd name="adj" fmla="val 7616"/>
            </a:avLst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827584" y="5517232"/>
            <a:ext cx="2780702" cy="708528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92075" tIns="46038" rIns="92075" bIns="46038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</a:pPr>
            <a:r>
              <a:rPr lang="en-US" sz="2000" b="1" spc="50" dirty="0">
                <a:ln w="11430">
                  <a:solidFill>
                    <a:srgbClr val="FF000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Muzzle in contact </a:t>
            </a:r>
          </a:p>
          <a:p>
            <a:pPr algn="ctr" eaLnBrk="0" hangingPunct="0">
              <a:lnSpc>
                <a:spcPct val="100000"/>
              </a:lnSpc>
              <a:spcBef>
                <a:spcPct val="0"/>
              </a:spcBef>
            </a:pPr>
            <a:r>
              <a:rPr lang="en-US" sz="2000" b="1" spc="50" dirty="0">
                <a:ln w="11430">
                  <a:solidFill>
                    <a:srgbClr val="FF000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with work surface</a:t>
            </a:r>
          </a:p>
        </p:txBody>
      </p:sp>
      <p:cxnSp>
        <p:nvCxnSpPr>
          <p:cNvPr id="9" name="Straight Arrow Connector 8"/>
          <p:cNvCxnSpPr>
            <a:stCxn id="7" idx="0"/>
          </p:cNvCxnSpPr>
          <p:nvPr/>
        </p:nvCxnSpPr>
        <p:spPr>
          <a:xfrm rot="5400000" flipH="1" flipV="1">
            <a:off x="1990811" y="4664236"/>
            <a:ext cx="1080120" cy="62587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116632"/>
            <a:ext cx="6120680" cy="1143000"/>
          </a:xfrm>
        </p:spPr>
        <p:txBody>
          <a:bodyPr/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Compressed Air Cleaning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55299" name="Rectangle 3"/>
          <p:cNvSpPr>
            <a:spLocks noGrp="1" noChangeArrowheads="1"/>
          </p:cNvSpPr>
          <p:nvPr>
            <p:ph idx="1"/>
          </p:nvPr>
        </p:nvSpPr>
        <p:spPr>
          <a:xfrm>
            <a:off x="3563888" y="1844824"/>
            <a:ext cx="5040560" cy="4853136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Don’t use compressed air for cleaning.</a:t>
            </a:r>
          </a:p>
          <a:p>
            <a:r>
              <a:rPr lang="en-US" sz="3600" b="1" dirty="0" smtClean="0"/>
              <a:t>Exception - where reduced to less than 30 psi with effective chip guarding and PPE.</a:t>
            </a:r>
          </a:p>
          <a:p>
            <a:endParaRPr lang="en-US" sz="3600" b="1" dirty="0"/>
          </a:p>
        </p:txBody>
      </p:sp>
      <p:pic>
        <p:nvPicPr>
          <p:cNvPr id="6" name="Picture 7" descr="D:\General Industry\GEN PART I\204 Course\MACHINE GUARDING\1910 Machine Guarding\PORTABLE TOOLS FILTERED\Slide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7558" y="1772816"/>
            <a:ext cx="2770795" cy="4368552"/>
          </a:xfrm>
          <a:prstGeom prst="roundRect">
            <a:avLst>
              <a:gd name="adj" fmla="val 9159"/>
            </a:avLst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howtoons.com/images/htpages/toolbucket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714" t="22237" r="4286" b="2387"/>
          <a:stretch>
            <a:fillRect/>
          </a:stretch>
        </p:blipFill>
        <p:spPr bwMode="auto">
          <a:xfrm>
            <a:off x="299172" y="366009"/>
            <a:ext cx="5640980" cy="6015319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5796136" y="1772816"/>
            <a:ext cx="3029226" cy="280076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ANATOMY</a:t>
            </a:r>
          </a:p>
          <a:p>
            <a:pPr algn="ctr"/>
            <a:r>
              <a:rPr lang="en-US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of a</a:t>
            </a:r>
          </a:p>
          <a:p>
            <a:pPr algn="ctr"/>
            <a:r>
              <a:rPr lang="en-US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TOOL</a:t>
            </a:r>
          </a:p>
          <a:p>
            <a:pPr algn="ctr"/>
            <a:r>
              <a:rPr lang="en-US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BUCKET</a:t>
            </a:r>
            <a:endParaRPr lang="en-US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478252" y="4554994"/>
            <a:ext cx="1569660" cy="1754326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b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  <a:t>KEEP</a:t>
            </a:r>
          </a:p>
          <a:p>
            <a:pPr algn="ctr"/>
            <a:r>
              <a:rPr lang="en-US" sz="36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  <a:t>IT</a:t>
            </a:r>
          </a:p>
          <a:p>
            <a:pPr algn="ctr"/>
            <a:r>
              <a:rPr lang="en-US" sz="36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  <a:t>NEAT</a:t>
            </a:r>
            <a:endParaRPr lang="en-US" sz="36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404664"/>
            <a:ext cx="6120680" cy="868958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Liquid Fuel Tools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55299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916832"/>
            <a:ext cx="5184576" cy="4536504"/>
          </a:xfrm>
        </p:spPr>
        <p:txBody>
          <a:bodyPr>
            <a:normAutofit/>
          </a:bodyPr>
          <a:lstStyle/>
          <a:p>
            <a:r>
              <a:rPr lang="en-US" sz="3200" dirty="0" smtClean="0"/>
              <a:t>Usually gas powered.</a:t>
            </a:r>
          </a:p>
          <a:p>
            <a:r>
              <a:rPr lang="en-US" sz="3200" dirty="0" smtClean="0"/>
              <a:t>Main hazard – fuel vapors.</a:t>
            </a:r>
          </a:p>
          <a:p>
            <a:r>
              <a:rPr lang="en-US" sz="3200" dirty="0" smtClean="0"/>
              <a:t>Use only approved flammable liquid containers.</a:t>
            </a:r>
          </a:p>
          <a:p>
            <a:r>
              <a:rPr lang="en-US" sz="3200" dirty="0" smtClean="0"/>
              <a:t>Before refilling a fuel-powered tool tank, shut down the engine and allow it to cool</a:t>
            </a:r>
          </a:p>
          <a:p>
            <a:endParaRPr lang="en-US" sz="3200" dirty="0"/>
          </a:p>
        </p:txBody>
      </p:sp>
      <p:pic>
        <p:nvPicPr>
          <p:cNvPr id="6" name="Picture 6" descr="C:\TMP\gascan.gif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5364088" y="2060848"/>
            <a:ext cx="3385598" cy="3816424"/>
          </a:xfrm>
          <a:prstGeom prst="rect">
            <a:avLst/>
          </a:prstGeom>
          <a:noFill/>
          <a:ln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332656"/>
            <a:ext cx="6192688" cy="940966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Powder-Actuated Tools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55299" name="Rectangle 3"/>
          <p:cNvSpPr>
            <a:spLocks noGrp="1" noChangeArrowheads="1"/>
          </p:cNvSpPr>
          <p:nvPr>
            <p:ph idx="1"/>
          </p:nvPr>
        </p:nvSpPr>
        <p:spPr>
          <a:xfrm>
            <a:off x="3923928" y="1960240"/>
            <a:ext cx="4824536" cy="4205064"/>
          </a:xfrm>
        </p:spPr>
        <p:txBody>
          <a:bodyPr>
            <a:noAutofit/>
          </a:bodyPr>
          <a:lstStyle/>
          <a:p>
            <a:r>
              <a:rPr lang="en-US" sz="2800" dirty="0" smtClean="0"/>
              <a:t>User must be trained and licensed to operate.</a:t>
            </a:r>
          </a:p>
          <a:p>
            <a:r>
              <a:rPr lang="en-US" sz="2800" dirty="0" smtClean="0"/>
              <a:t>Test tool each day before loading to ensure the safety devices are working properly.</a:t>
            </a:r>
          </a:p>
          <a:p>
            <a:r>
              <a:rPr lang="en-US" sz="2800" dirty="0" smtClean="0"/>
              <a:t>Wear suitable ear, eye &amp; face protection.</a:t>
            </a:r>
          </a:p>
          <a:p>
            <a:r>
              <a:rPr lang="en-US" sz="2800" dirty="0" smtClean="0"/>
              <a:t>Select a powder level that will do the work without excessive force</a:t>
            </a:r>
          </a:p>
          <a:p>
            <a:endParaRPr lang="en-US" sz="2800" dirty="0"/>
          </a:p>
        </p:txBody>
      </p:sp>
      <p:pic>
        <p:nvPicPr>
          <p:cNvPr id="6" name="Picture 6" descr="D:\General Industry\GEN PART I\204 Course\MACHINE GUARDING\1910 Machine Guarding\PORTABLE TOOLS FILTERED\Slide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611559" y="1628800"/>
            <a:ext cx="3171735" cy="2736304"/>
          </a:xfrm>
          <a:prstGeom prst="roundRect">
            <a:avLst>
              <a:gd name="adj" fmla="val 5885"/>
            </a:avLst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7" name="Picture 7" descr="D:\General Industry\GEN PART I\204 Course\MACHINE GUARDING\1910 Machine Guarding\PORTABLE TOOLS FILTERED\Slide18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592" y="4509120"/>
            <a:ext cx="2631492" cy="1872208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274638"/>
            <a:ext cx="6048672" cy="114300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6000" b="1" i="1" u="sng" spc="50" dirty="0" smtClean="0">
                <a:ln w="11430">
                  <a:solidFill>
                    <a:srgbClr val="002060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Fatal Fact</a:t>
            </a:r>
            <a:endParaRPr lang="en-US" sz="6000" b="1" i="1" u="sng" spc="50" dirty="0">
              <a:ln w="11430">
                <a:solidFill>
                  <a:srgbClr val="002060"/>
                </a:solidFill>
              </a:ln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6" name="Picture 8" descr="Q:\John B\filter\Slide44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2942762"/>
            <a:ext cx="2952327" cy="3366557"/>
          </a:xfrm>
          <a:prstGeom prst="roundRect">
            <a:avLst>
              <a:gd name="adj" fmla="val 6664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8" name="Rectangle 7"/>
          <p:cNvSpPr/>
          <p:nvPr/>
        </p:nvSpPr>
        <p:spPr>
          <a:xfrm>
            <a:off x="395536" y="1763407"/>
            <a:ext cx="8424936" cy="108952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ctr" eaLnBrk="0" hangingPunct="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3600" b="1" kern="0" spc="50" dirty="0" smtClean="0">
                <a:ln w="3175">
                  <a:noFill/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Employee killed when struck in head by a nail fired from a powder actuated tool. </a:t>
            </a:r>
          </a:p>
        </p:txBody>
      </p:sp>
      <p:sp>
        <p:nvSpPr>
          <p:cNvPr id="9" name="Rectangle 8"/>
          <p:cNvSpPr/>
          <p:nvPr/>
        </p:nvSpPr>
        <p:spPr>
          <a:xfrm>
            <a:off x="3563888" y="3284984"/>
            <a:ext cx="5184576" cy="258532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ctr" eaLnBrk="0" hangingPunct="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3600" b="1" kern="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Tool operator was attempting to anchor a plywood form in preparation for pouring a concrete wall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Q:\John B\filter\Slide43.JPG"/>
          <p:cNvPicPr>
            <a:picLocks noChangeAspect="1" noChangeArrowheads="1"/>
          </p:cNvPicPr>
          <p:nvPr/>
        </p:nvPicPr>
        <p:blipFill>
          <a:blip r:embed="rId2" cstate="print"/>
          <a:srcRect b="15506"/>
          <a:stretch>
            <a:fillRect/>
          </a:stretch>
        </p:blipFill>
        <p:spPr bwMode="auto">
          <a:xfrm>
            <a:off x="683568" y="1844824"/>
            <a:ext cx="3429000" cy="2965450"/>
          </a:xfrm>
          <a:prstGeom prst="roundRect">
            <a:avLst>
              <a:gd name="adj" fmla="val 5712"/>
            </a:avLst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476672"/>
            <a:ext cx="6768752" cy="940966"/>
          </a:xfrm>
        </p:spPr>
        <p:txBody>
          <a:bodyPr/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Easily Penetrated Material</a:t>
            </a:r>
            <a:endParaRPr lang="en-US" sz="3600" b="1" dirty="0">
              <a:solidFill>
                <a:schemeClr val="bg1"/>
              </a:solidFill>
            </a:endParaRPr>
          </a:p>
        </p:txBody>
      </p:sp>
      <p:pic>
        <p:nvPicPr>
          <p:cNvPr id="6" name="Picture 4" descr="Q:\John B\filter\Slide42.JPG"/>
          <p:cNvPicPr>
            <a:picLocks noChangeAspect="1" noChangeArrowheads="1"/>
          </p:cNvPicPr>
          <p:nvPr/>
        </p:nvPicPr>
        <p:blipFill>
          <a:blip r:embed="rId3" cstate="print"/>
          <a:srcRect l="9525" t="10527" r="12698" b="21053"/>
          <a:stretch>
            <a:fillRect/>
          </a:stretch>
        </p:blipFill>
        <p:spPr bwMode="auto">
          <a:xfrm>
            <a:off x="4932040" y="3212976"/>
            <a:ext cx="3657600" cy="2971800"/>
          </a:xfrm>
          <a:prstGeom prst="roundRect">
            <a:avLst>
              <a:gd name="adj" fmla="val 6546"/>
            </a:avLst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548680"/>
            <a:ext cx="6840760" cy="72008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Powder-Actuated Tool Safety Tips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55299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600200"/>
            <a:ext cx="6336704" cy="4853136"/>
          </a:xfrm>
        </p:spPr>
        <p:txBody>
          <a:bodyPr/>
          <a:lstStyle/>
          <a:p>
            <a:r>
              <a:rPr lang="en-US" sz="2400" dirty="0" smtClean="0"/>
              <a:t>Don’t use in explosive or flammable atmosphere.</a:t>
            </a:r>
          </a:p>
          <a:p>
            <a:r>
              <a:rPr lang="en-US" sz="2400" dirty="0" smtClean="0"/>
              <a:t>Inspect tool before use to ensure:</a:t>
            </a:r>
          </a:p>
          <a:p>
            <a:pPr lvl="1"/>
            <a:r>
              <a:rPr lang="en-US" sz="2000" dirty="0" smtClean="0"/>
              <a:t>it is clean,</a:t>
            </a:r>
          </a:p>
          <a:p>
            <a:pPr lvl="1"/>
            <a:r>
              <a:rPr lang="en-US" sz="2000" dirty="0" smtClean="0"/>
              <a:t>that moving parts operate freely</a:t>
            </a:r>
          </a:p>
          <a:p>
            <a:pPr lvl="1"/>
            <a:r>
              <a:rPr lang="en-US" sz="2000" dirty="0" smtClean="0"/>
              <a:t>the barrel is free from obstructions and has the proper shield, guard, and attachments.</a:t>
            </a:r>
          </a:p>
          <a:p>
            <a:r>
              <a:rPr lang="en-US" sz="2400" dirty="0" smtClean="0"/>
              <a:t>Don’t load the tool unless using immediately</a:t>
            </a:r>
          </a:p>
          <a:p>
            <a:r>
              <a:rPr lang="en-US" sz="2400" dirty="0" smtClean="0"/>
              <a:t>Don’t leave a loaded tool unattended</a:t>
            </a:r>
          </a:p>
          <a:p>
            <a:r>
              <a:rPr lang="en-US" sz="2400" dirty="0" smtClean="0"/>
              <a:t>Keep hands clear of the barrel end</a:t>
            </a:r>
          </a:p>
          <a:p>
            <a:r>
              <a:rPr lang="en-US" sz="2400" dirty="0" smtClean="0"/>
              <a:t>Never point the tool at anyone</a:t>
            </a:r>
          </a:p>
          <a:p>
            <a:r>
              <a:rPr lang="en-US" sz="2400" dirty="0" smtClean="0"/>
              <a:t>Store unloaded in a locked box</a:t>
            </a:r>
          </a:p>
          <a:p>
            <a:endParaRPr lang="en-US" sz="2400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274638"/>
            <a:ext cx="6120680" cy="1143000"/>
          </a:xfrm>
        </p:spPr>
        <p:txBody>
          <a:bodyPr/>
          <a:lstStyle/>
          <a:p>
            <a:r>
              <a:rPr lang="en-US" sz="6000" b="1" dirty="0" smtClean="0">
                <a:solidFill>
                  <a:schemeClr val="bg1"/>
                </a:solidFill>
              </a:rPr>
              <a:t>Jacks</a:t>
            </a:r>
            <a:endParaRPr lang="en-US" sz="6000" b="1" dirty="0">
              <a:solidFill>
                <a:schemeClr val="bg1"/>
              </a:solidFill>
            </a:endParaRPr>
          </a:p>
        </p:txBody>
      </p:sp>
      <p:sp>
        <p:nvSpPr>
          <p:cNvPr id="55299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2348880"/>
            <a:ext cx="6912768" cy="3340968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To set up a jack, ensure:</a:t>
            </a:r>
          </a:p>
          <a:p>
            <a:pPr lvl="1"/>
            <a:r>
              <a:rPr lang="en-US" sz="2800" dirty="0" smtClean="0"/>
              <a:t>The base is on a firm, level surface,</a:t>
            </a:r>
          </a:p>
          <a:p>
            <a:pPr lvl="1"/>
            <a:r>
              <a:rPr lang="en-US" sz="2800" dirty="0" smtClean="0"/>
              <a:t>It’s centered,</a:t>
            </a:r>
          </a:p>
          <a:p>
            <a:pPr lvl="1"/>
            <a:r>
              <a:rPr lang="en-US" sz="2800" dirty="0" smtClean="0"/>
              <a:t>The jack head is placed  against a level surface,</a:t>
            </a:r>
          </a:p>
          <a:p>
            <a:pPr lvl="1"/>
            <a:r>
              <a:rPr lang="en-US" sz="2800" dirty="0" smtClean="0"/>
              <a:t>You apply the lift force evenly.</a:t>
            </a:r>
          </a:p>
          <a:p>
            <a:r>
              <a:rPr lang="en-US" sz="3200" b="1" dirty="0" smtClean="0"/>
              <a:t>Lubricate and inspect jacks regularly.</a:t>
            </a:r>
          </a:p>
          <a:p>
            <a:endParaRPr lang="en-US" sz="3600" dirty="0"/>
          </a:p>
        </p:txBody>
      </p:sp>
      <p:pic>
        <p:nvPicPr>
          <p:cNvPr id="6" name="Picture 8" descr="C:\TMP\mechscrewjack.gif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57476" y="1898047"/>
            <a:ext cx="1690988" cy="4411273"/>
          </a:xfrm>
          <a:prstGeom prst="rect">
            <a:avLst/>
          </a:prstGeom>
          <a:noFill/>
          <a:ln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Arrow Connector 9"/>
          <p:cNvCxnSpPr/>
          <p:nvPr/>
        </p:nvCxnSpPr>
        <p:spPr>
          <a:xfrm rot="10800000" flipV="1">
            <a:off x="2915816" y="2780928"/>
            <a:ext cx="2592287" cy="1728189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274638"/>
            <a:ext cx="6192688" cy="1143000"/>
          </a:xfrm>
        </p:spPr>
        <p:txBody>
          <a:bodyPr/>
          <a:lstStyle/>
          <a:p>
            <a:r>
              <a:rPr lang="en-US" sz="6000" b="1" dirty="0" smtClean="0">
                <a:solidFill>
                  <a:schemeClr val="bg1"/>
                </a:solidFill>
              </a:rPr>
              <a:t>Jacks - Capacity</a:t>
            </a:r>
            <a:endParaRPr lang="en-US" sz="6000" b="1" dirty="0">
              <a:solidFill>
                <a:schemeClr val="bg1"/>
              </a:solidFill>
            </a:endParaRPr>
          </a:p>
        </p:txBody>
      </p:sp>
      <p:pic>
        <p:nvPicPr>
          <p:cNvPr id="6" name="Picture 9" descr="C:\TMP\mechscrewjack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700808"/>
            <a:ext cx="1572764" cy="4104456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4499992" y="1988840"/>
            <a:ext cx="4032448" cy="147117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indent="0" algn="ctr" eaLnBrk="0" hangingPunct="0">
              <a:lnSpc>
                <a:spcPct val="80000"/>
              </a:lnSpc>
              <a:spcBef>
                <a:spcPct val="30000"/>
              </a:spcBef>
            </a:pPr>
            <a:r>
              <a:rPr lang="en-US" sz="2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The manufacturer's rated capacity must be marked on all jacks and must not be exceeded</a:t>
            </a:r>
            <a:endParaRPr lang="en-US" sz="28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1520" y="5949280"/>
            <a:ext cx="8640960" cy="31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 eaLnBrk="0" hangingPunct="0">
              <a:lnSpc>
                <a:spcPct val="80000"/>
              </a:lnSpc>
              <a:spcBef>
                <a:spcPct val="30000"/>
              </a:spcBef>
            </a:pPr>
            <a:r>
              <a:rPr lang="en-US" b="1" dirty="0" smtClean="0"/>
              <a:t>All jacks must have a stop indicator that is not exceeded.</a:t>
            </a:r>
            <a:endParaRPr lang="en-US" b="1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A-MAIN FILE\SPC%20439%20showing%20cribb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412776"/>
            <a:ext cx="3656013" cy="4873625"/>
          </a:xfrm>
          <a:prstGeom prst="rect">
            <a:avLst/>
          </a:prstGeom>
          <a:noFill/>
        </p:spPr>
      </p:pic>
      <p:cxnSp>
        <p:nvCxnSpPr>
          <p:cNvPr id="9" name="Straight Arrow Connector 8"/>
          <p:cNvCxnSpPr/>
          <p:nvPr/>
        </p:nvCxnSpPr>
        <p:spPr>
          <a:xfrm rot="10800000">
            <a:off x="1043608" y="5013176"/>
            <a:ext cx="3744416" cy="72008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404664"/>
            <a:ext cx="6192688" cy="1012974"/>
          </a:xfrm>
        </p:spPr>
        <p:txBody>
          <a:bodyPr>
            <a:normAutofit fontScale="90000"/>
          </a:bodyPr>
          <a:lstStyle/>
          <a:p>
            <a:r>
              <a:rPr lang="en-US" sz="6000" b="1" dirty="0" smtClean="0">
                <a:solidFill>
                  <a:schemeClr val="bg1"/>
                </a:solidFill>
              </a:rPr>
              <a:t>Jacks - Blocking</a:t>
            </a:r>
            <a:endParaRPr lang="en-US" sz="6000" b="1" dirty="0">
              <a:solidFill>
                <a:schemeClr val="bg1"/>
              </a:solidFill>
            </a:endParaRPr>
          </a:p>
        </p:txBody>
      </p:sp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4572000" y="5229200"/>
            <a:ext cx="4032448" cy="954107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The </a:t>
            </a:r>
            <a:r>
              <a:rPr lang="en-US" sz="28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load is cribbed to prevent it from falling.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rot="10800000" flipV="1">
            <a:off x="2627784" y="2708920"/>
            <a:ext cx="2736304" cy="18002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4499992" y="2564904"/>
            <a:ext cx="4176464" cy="1384995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Handyman </a:t>
            </a:r>
            <a:r>
              <a:rPr lang="en-US" sz="28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jack is provided a firm base by using the railroad tie.  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332656"/>
            <a:ext cx="6480720" cy="1143000"/>
          </a:xfrm>
        </p:spPr>
        <p:txBody>
          <a:bodyPr>
            <a:normAutofit fontScale="90000"/>
          </a:bodyPr>
          <a:lstStyle/>
          <a:p>
            <a:r>
              <a:rPr lang="en-US" sz="8000" b="1" dirty="0" smtClean="0">
                <a:solidFill>
                  <a:schemeClr val="bg1"/>
                </a:solidFill>
              </a:rPr>
              <a:t>Summary</a:t>
            </a:r>
            <a:endParaRPr lang="en-US" sz="8000" b="1" dirty="0">
              <a:solidFill>
                <a:schemeClr val="bg1"/>
              </a:solidFill>
            </a:endParaRPr>
          </a:p>
        </p:txBody>
      </p:sp>
      <p:sp>
        <p:nvSpPr>
          <p:cNvPr id="55299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772816"/>
            <a:ext cx="8352928" cy="4752528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Hazards are usually the result of improper tool use or not following one or more of these protection techniques:</a:t>
            </a:r>
          </a:p>
          <a:p>
            <a:pPr lvl="1"/>
            <a:r>
              <a:rPr lang="en-US" sz="3200" b="1" dirty="0" smtClean="0"/>
              <a:t>Inspecting the tool before use,</a:t>
            </a:r>
          </a:p>
          <a:p>
            <a:pPr lvl="1"/>
            <a:r>
              <a:rPr lang="en-US" sz="3200" b="1" dirty="0" smtClean="0"/>
              <a:t>Using PPE (Personal Protective Equipment),</a:t>
            </a:r>
          </a:p>
          <a:p>
            <a:pPr lvl="1"/>
            <a:r>
              <a:rPr lang="en-US" sz="3200" b="1" dirty="0" smtClean="0"/>
              <a:t>Using guards,</a:t>
            </a:r>
          </a:p>
          <a:p>
            <a:pPr lvl="1"/>
            <a:r>
              <a:rPr lang="en-US" sz="3200" b="1" dirty="0" smtClean="0"/>
              <a:t>Properly storing the tool,</a:t>
            </a:r>
          </a:p>
          <a:p>
            <a:pPr lvl="1"/>
            <a:r>
              <a:rPr lang="en-US" sz="3200" b="1" dirty="0" smtClean="0"/>
              <a:t>Using safe handling techniques.</a:t>
            </a:r>
          </a:p>
          <a:p>
            <a:endParaRPr lang="en-US" sz="3200" b="1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abcsafetymart.com/posters/img8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3635" y="209214"/>
            <a:ext cx="4800533" cy="6172114"/>
          </a:xfrm>
          <a:prstGeom prst="roundRect">
            <a:avLst>
              <a:gd name="adj" fmla="val 4088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116632"/>
            <a:ext cx="612068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Arial Black" pitchFamily="34" charset="0"/>
              </a:rPr>
              <a:t>Basic Tool Safety Rules</a:t>
            </a:r>
            <a:endParaRPr lang="en-US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55299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600200"/>
            <a:ext cx="8352928" cy="4853136"/>
          </a:xfrm>
        </p:spPr>
        <p:txBody>
          <a:bodyPr>
            <a:normAutofit/>
          </a:bodyPr>
          <a:lstStyle/>
          <a:p>
            <a:pPr marL="457200" indent="-457200">
              <a:buClr>
                <a:schemeClr val="tx1"/>
              </a:buClr>
              <a:buFont typeface="Wingdings" pitchFamily="2" charset="2"/>
              <a:buChar char="ü"/>
            </a:pPr>
            <a:r>
              <a:rPr lang="en-US" sz="2400" b="1" dirty="0" smtClean="0"/>
              <a:t>Use the right personal protective equipment (PPE).</a:t>
            </a:r>
          </a:p>
          <a:p>
            <a:pPr marL="457200" indent="-457200">
              <a:buClr>
                <a:schemeClr val="tx1"/>
              </a:buClr>
              <a:buNone/>
            </a:pPr>
            <a:endParaRPr lang="en-US" sz="2400" b="1" dirty="0" smtClean="0"/>
          </a:p>
          <a:p>
            <a:pPr marL="731520" lvl="1" indent="-457200">
              <a:buClr>
                <a:schemeClr val="tx1"/>
              </a:buClr>
              <a:buFont typeface="Wingdings" pitchFamily="2" charset="2"/>
              <a:buChar char="ü"/>
            </a:pPr>
            <a:r>
              <a:rPr lang="en-US" b="1" dirty="0" smtClean="0"/>
              <a:t>Operate according to manufacturers’ instructions.</a:t>
            </a:r>
          </a:p>
          <a:p>
            <a:pPr marL="457200" indent="-457200">
              <a:buNone/>
            </a:pPr>
            <a:endParaRPr lang="en-US" sz="2400" b="1" dirty="0" smtClean="0"/>
          </a:p>
          <a:p>
            <a:pPr marL="1051560" lvl="2" indent="-457200">
              <a:buClrTx/>
              <a:buFont typeface="Wingdings" pitchFamily="2" charset="2"/>
              <a:buChar char="ü"/>
            </a:pPr>
            <a:r>
              <a:rPr lang="en-US" sz="2400" b="1" dirty="0" smtClean="0"/>
              <a:t>Maintain regularly.</a:t>
            </a:r>
          </a:p>
          <a:p>
            <a:pPr marL="457200" indent="-457200">
              <a:buFont typeface="Wingdings" pitchFamily="2" charset="2"/>
              <a:buChar char="ü"/>
            </a:pPr>
            <a:endParaRPr lang="en-US" sz="2400" b="1" dirty="0" smtClean="0"/>
          </a:p>
          <a:p>
            <a:pPr marL="1325880" lvl="3" indent="-457200">
              <a:buClrTx/>
              <a:buFont typeface="Wingdings" pitchFamily="2" charset="2"/>
              <a:buChar char="ü"/>
            </a:pPr>
            <a:r>
              <a:rPr lang="en-US" sz="2400" b="1" dirty="0" smtClean="0"/>
              <a:t>Use right tool for the job.</a:t>
            </a:r>
          </a:p>
          <a:p>
            <a:pPr marL="457200" indent="-457200">
              <a:buFont typeface="Wingdings" pitchFamily="2" charset="2"/>
              <a:buChar char="ü"/>
            </a:pPr>
            <a:endParaRPr lang="en-US" sz="2400" b="1" dirty="0" smtClean="0"/>
          </a:p>
          <a:p>
            <a:pPr marL="1600200" lvl="4" indent="-457200">
              <a:buClrTx/>
              <a:buFont typeface="Wingdings" pitchFamily="2" charset="2"/>
              <a:buChar char="ü"/>
            </a:pPr>
            <a:r>
              <a:rPr lang="en-US" sz="2400" b="1" dirty="0" smtClean="0"/>
              <a:t>Inspect before use.</a:t>
            </a:r>
          </a:p>
          <a:p>
            <a:pPr marL="457200" indent="-457200">
              <a:buNone/>
            </a:pPr>
            <a:endParaRPr lang="en-US" sz="2400" b="1" dirty="0" smtClean="0"/>
          </a:p>
          <a:p>
            <a:pPr marL="1874520" lvl="5" indent="-457200">
              <a:buClrTx/>
              <a:buFont typeface="Wingdings" pitchFamily="2" charset="2"/>
              <a:buChar char="ü"/>
            </a:pPr>
            <a:r>
              <a:rPr lang="en-US" sz="2400" b="1" dirty="0" smtClean="0"/>
              <a:t>Use guards.</a:t>
            </a:r>
          </a:p>
          <a:p>
            <a:endParaRPr lang="en-US" sz="2400" b="1" dirty="0"/>
          </a:p>
        </p:txBody>
      </p:sp>
      <p:pic>
        <p:nvPicPr>
          <p:cNvPr id="38914" name="Picture 2" descr="http://ts3.mm.bing.net/images/thumbnail.aspx?q=333899499606&amp;id=f8bb1a0c98b752a7e106c4267e402413&amp;index=ch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08104" y="3068960"/>
            <a:ext cx="3168352" cy="31683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oshasafety-training.com/pix/posters/P730_fu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60648"/>
            <a:ext cx="4712313" cy="6021288"/>
          </a:xfrm>
          <a:prstGeom prst="roundRect">
            <a:avLst>
              <a:gd name="adj" fmla="val 4036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7" name="Picture 3" descr="C:\Users\Dad\AppData\Local\Microsoft\Windows\Temporary Internet Files\Content.IE5\C6R1YFS7\MC900433165[1]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013" t="7118" r="9188"/>
          <a:stretch>
            <a:fillRect/>
          </a:stretch>
        </p:blipFill>
        <p:spPr bwMode="auto">
          <a:xfrm>
            <a:off x="6156176" y="1844824"/>
            <a:ext cx="2232248" cy="1879252"/>
          </a:xfrm>
          <a:prstGeom prst="rect">
            <a:avLst/>
          </a:prstGeom>
          <a:noFill/>
        </p:spPr>
      </p:pic>
      <p:pic>
        <p:nvPicPr>
          <p:cNvPr id="6" name="Picture 6" descr="http://hazcommpliance.com/images/check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44208" y="3850600"/>
            <a:ext cx="1800200" cy="24873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188640"/>
            <a:ext cx="612068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Arial Black" pitchFamily="34" charset="0"/>
              </a:rPr>
              <a:t>Hand Tool Hazards</a:t>
            </a:r>
            <a:endParaRPr lang="en-US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55299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672208"/>
            <a:ext cx="8496944" cy="4853136"/>
          </a:xfrm>
        </p:spPr>
        <p:txBody>
          <a:bodyPr/>
          <a:lstStyle/>
          <a:p>
            <a:r>
              <a:rPr lang="en-US" dirty="0" smtClean="0"/>
              <a:t>Hazards are usually caused by misuse &amp; improper maintenance.</a:t>
            </a:r>
          </a:p>
          <a:p>
            <a:r>
              <a:rPr lang="en-US" sz="2800" b="1" i="1" u="sng" dirty="0" smtClean="0">
                <a:solidFill>
                  <a:srgbClr val="FF0000"/>
                </a:solidFill>
              </a:rPr>
              <a:t>Do not use:</a:t>
            </a:r>
          </a:p>
          <a:p>
            <a:pPr lvl="1"/>
            <a:r>
              <a:rPr lang="en-US" dirty="0" smtClean="0"/>
              <a:t>wrenches when jaws are sprung,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impact tools when heads have mushroomed,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tools with loose, cracked or splintered handles,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a screwdriver as a chisel,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tools with taped handles – they may be hiding cracks.</a:t>
            </a:r>
          </a:p>
          <a:p>
            <a:endParaRPr lang="en-US" dirty="0"/>
          </a:p>
        </p:txBody>
      </p:sp>
      <p:pic>
        <p:nvPicPr>
          <p:cNvPr id="37890" name="Picture 2" descr="http://www.wpclipart.com/working/people_at_work/mechanic_happy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5652120" y="2204864"/>
            <a:ext cx="3106658" cy="36243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116632"/>
            <a:ext cx="612068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Arial Black" pitchFamily="34" charset="0"/>
              </a:rPr>
              <a:t>Hand Tools Protection</a:t>
            </a:r>
            <a:endParaRPr lang="en-US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55299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600200"/>
            <a:ext cx="8352928" cy="4853136"/>
          </a:xfrm>
        </p:spPr>
        <p:txBody>
          <a:bodyPr>
            <a:normAutofit/>
          </a:bodyPr>
          <a:lstStyle/>
          <a:p>
            <a:r>
              <a:rPr lang="en-US" sz="2800" dirty="0" smtClean="0"/>
              <a:t>Use PPE, such as safety goggles and gloves.</a:t>
            </a:r>
          </a:p>
          <a:p>
            <a:r>
              <a:rPr lang="en-US" sz="2800" dirty="0" smtClean="0"/>
              <a:t>Keep floors free from debris and tripping or slipping hazards.</a:t>
            </a:r>
          </a:p>
          <a:p>
            <a:r>
              <a:rPr lang="en-US" sz="2800" dirty="0" smtClean="0"/>
              <a:t>Keep cutting tools sharp.</a:t>
            </a:r>
          </a:p>
          <a:p>
            <a:endParaRPr lang="en-US" sz="2800" dirty="0"/>
          </a:p>
        </p:txBody>
      </p:sp>
      <p:pic>
        <p:nvPicPr>
          <p:cNvPr id="36870" name="Picture 6" descr="http://manuals.deere.com/omview/OMT205050_19/gif/TS206.gif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520" y="3501008"/>
            <a:ext cx="4077724" cy="2448272"/>
          </a:xfrm>
          <a:prstGeom prst="rect">
            <a:avLst/>
          </a:prstGeom>
          <a:noFill/>
        </p:spPr>
      </p:pic>
      <p:pic>
        <p:nvPicPr>
          <p:cNvPr id="5" name="Picture 6" descr="http://leansigmateam.com/wp-content/uploads/2009/09/clutt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63257" y="2852936"/>
            <a:ext cx="4502583" cy="3373871"/>
          </a:xfrm>
          <a:prstGeom prst="roundRect">
            <a:avLst>
              <a:gd name="adj" fmla="val 8108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67544" y="548680"/>
            <a:ext cx="691276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Tools don’t cause accidents</a:t>
            </a:r>
            <a:endParaRPr lang="en-US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0961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903" t="1418" r="2922" b="4403"/>
          <a:stretch>
            <a:fillRect/>
          </a:stretch>
        </p:blipFill>
        <p:spPr bwMode="auto">
          <a:xfrm>
            <a:off x="1763688" y="1533150"/>
            <a:ext cx="3672408" cy="4878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116632"/>
            <a:ext cx="6192688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Arial Black" pitchFamily="34" charset="0"/>
              </a:rPr>
              <a:t>Power Tools</a:t>
            </a:r>
            <a:endParaRPr lang="en-US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55299" name="Rectangle 3"/>
          <p:cNvSpPr>
            <a:spLocks noGrp="1" noChangeArrowheads="1"/>
          </p:cNvSpPr>
          <p:nvPr>
            <p:ph idx="1"/>
          </p:nvPr>
        </p:nvSpPr>
        <p:spPr>
          <a:xfrm>
            <a:off x="683568" y="2204864"/>
            <a:ext cx="8136904" cy="4277072"/>
          </a:xfrm>
        </p:spPr>
        <p:txBody>
          <a:bodyPr/>
          <a:lstStyle/>
          <a:p>
            <a:r>
              <a:rPr lang="en-US" sz="2400" dirty="0" smtClean="0"/>
              <a:t>Must be fitted with guards and safety switches.</a:t>
            </a:r>
          </a:p>
          <a:p>
            <a:r>
              <a:rPr lang="en-US" sz="2400" dirty="0" smtClean="0"/>
              <a:t>Different types, determined by power source:</a:t>
            </a:r>
          </a:p>
          <a:p>
            <a:pPr lvl="1"/>
            <a:r>
              <a:rPr lang="en-US" sz="2000" dirty="0" smtClean="0"/>
              <a:t>Electric</a:t>
            </a:r>
          </a:p>
          <a:p>
            <a:pPr lvl="1"/>
            <a:endParaRPr lang="en-US" sz="2000" dirty="0" smtClean="0"/>
          </a:p>
          <a:p>
            <a:pPr lvl="1"/>
            <a:r>
              <a:rPr lang="en-US" sz="2000" dirty="0" smtClean="0"/>
              <a:t>Pneumatic</a:t>
            </a:r>
          </a:p>
          <a:p>
            <a:pPr lvl="1"/>
            <a:endParaRPr lang="en-US" sz="2000" dirty="0" smtClean="0"/>
          </a:p>
          <a:p>
            <a:pPr lvl="1"/>
            <a:r>
              <a:rPr lang="en-US" sz="2000" dirty="0" smtClean="0"/>
              <a:t>Liquid fuel</a:t>
            </a:r>
          </a:p>
          <a:p>
            <a:pPr lvl="1"/>
            <a:endParaRPr lang="en-US" sz="2000" dirty="0" smtClean="0"/>
          </a:p>
          <a:p>
            <a:pPr lvl="1"/>
            <a:r>
              <a:rPr lang="en-US" sz="2000" dirty="0" smtClean="0"/>
              <a:t>Hydraulic</a:t>
            </a:r>
          </a:p>
          <a:p>
            <a:pPr lvl="1"/>
            <a:endParaRPr lang="en-US" sz="2000" dirty="0" smtClean="0"/>
          </a:p>
          <a:p>
            <a:pPr lvl="1"/>
            <a:r>
              <a:rPr lang="en-US" sz="2000" dirty="0" smtClean="0"/>
              <a:t>Powder-actuated</a:t>
            </a:r>
            <a:endParaRPr lang="en-US" sz="2000" dirty="0"/>
          </a:p>
        </p:txBody>
      </p:sp>
      <p:sp>
        <p:nvSpPr>
          <p:cNvPr id="4" name="Rectangle 3"/>
          <p:cNvSpPr/>
          <p:nvPr/>
        </p:nvSpPr>
        <p:spPr>
          <a:xfrm>
            <a:off x="251520" y="1700808"/>
            <a:ext cx="8640960" cy="52322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Extremely hazardous when used improperly!</a:t>
            </a:r>
          </a:p>
        </p:txBody>
      </p:sp>
      <p:pic>
        <p:nvPicPr>
          <p:cNvPr id="34818" name="Picture 2" descr="http://ts3.mm.bing.net/images/thumbnail.aspx?q=311188065194&amp;id=f120328b918431f575b9f25a8618e2f1&amp;index=ch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7024"/>
          <a:stretch>
            <a:fillRect/>
          </a:stretch>
        </p:blipFill>
        <p:spPr bwMode="auto">
          <a:xfrm>
            <a:off x="6156176" y="2276872"/>
            <a:ext cx="2664296" cy="2771636"/>
          </a:xfrm>
          <a:prstGeom prst="rect">
            <a:avLst/>
          </a:prstGeom>
          <a:noFill/>
        </p:spPr>
      </p:pic>
      <p:pic>
        <p:nvPicPr>
          <p:cNvPr id="34820" name="Picture 4" descr="http://ts4.mm.bing.net/images/thumbnail.aspx?q=304288964323&amp;id=908c3b37ad6c426d2942d79129e8764b&amp;index=ch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99992" y="3212976"/>
            <a:ext cx="1728192" cy="1620181"/>
          </a:xfrm>
          <a:prstGeom prst="rect">
            <a:avLst/>
          </a:prstGeom>
          <a:noFill/>
        </p:spPr>
      </p:pic>
      <p:pic>
        <p:nvPicPr>
          <p:cNvPr id="34822" name="Picture 6" descr="http://ts3.mm.bing.net/images/thumbnail.aspx?q=308691017222&amp;id=9a9329b1b9c78451daa2d1ea2d13a5fe&amp;index=ch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63888" y="3212975"/>
            <a:ext cx="1008112" cy="1566001"/>
          </a:xfrm>
          <a:prstGeom prst="rect">
            <a:avLst/>
          </a:prstGeom>
          <a:noFill/>
        </p:spPr>
      </p:pic>
      <p:pic>
        <p:nvPicPr>
          <p:cNvPr id="34824" name="Picture 8" descr="http://ts4.mm.bing.net/images/thumbnail.aspx?q=310253984235&amp;id=8dcae7ede5410805493b7ddf8c0a82b2&amp;index=ch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63953" y="4941168"/>
            <a:ext cx="1224135" cy="1224136"/>
          </a:xfrm>
          <a:prstGeom prst="rect">
            <a:avLst/>
          </a:prstGeom>
          <a:noFill/>
        </p:spPr>
      </p:pic>
      <p:pic>
        <p:nvPicPr>
          <p:cNvPr id="34826" name="Picture 10" descr="http://ts1.mm.bing.net/images/thumbnail.aspx?q=311587507676&amp;id=5359a1255ec68b93c307bec4bed50913&amp;index=ch1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20272" y="4909664"/>
            <a:ext cx="1740024" cy="1413770"/>
          </a:xfrm>
          <a:prstGeom prst="rect">
            <a:avLst/>
          </a:prstGeom>
          <a:noFill/>
        </p:spPr>
      </p:pic>
      <p:pic>
        <p:nvPicPr>
          <p:cNvPr id="34828" name="Picture 12" descr="http://ts1.mm.bing.net/images/thumbnail.aspx?q=334386899096&amp;id=88d8cebede371106154962cef68d786c&amp;index=ch1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27784" y="4077072"/>
            <a:ext cx="1489348" cy="1489348"/>
          </a:xfrm>
          <a:prstGeom prst="rect">
            <a:avLst/>
          </a:prstGeom>
          <a:noFill/>
        </p:spPr>
      </p:pic>
      <p:pic>
        <p:nvPicPr>
          <p:cNvPr id="34830" name="Picture 14" descr="http://ts3.mm.bing.net/images/thumbnail.aspx?q=321699195954&amp;id=50309d2d2e4c1a483db1dd9bbd7e18e6&amp;index=ch1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23928" y="4722180"/>
            <a:ext cx="1656184" cy="18149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116632"/>
            <a:ext cx="612068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Arial Black" pitchFamily="34" charset="0"/>
              </a:rPr>
              <a:t>Switches</a:t>
            </a:r>
            <a:endParaRPr lang="en-US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55299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600200"/>
            <a:ext cx="8496944" cy="4853136"/>
          </a:xfrm>
        </p:spPr>
        <p:txBody>
          <a:bodyPr/>
          <a:lstStyle/>
          <a:p>
            <a:r>
              <a:rPr lang="en-US" dirty="0" smtClean="0"/>
              <a:t>Hand-held power tools must be equipped with one of the following:</a:t>
            </a:r>
          </a:p>
          <a:p>
            <a:pPr lvl="2"/>
            <a:r>
              <a:rPr lang="en-US" u="sng" dirty="0" smtClean="0"/>
              <a:t>Constant pressure switch</a:t>
            </a:r>
            <a:r>
              <a:rPr lang="en-US" dirty="0" smtClean="0"/>
              <a:t> </a:t>
            </a:r>
          </a:p>
          <a:p>
            <a:pPr lvl="2" eaLnBrk="0" hangingPunct="0">
              <a:lnSpc>
                <a:spcPct val="80000"/>
              </a:lnSpc>
              <a:spcBef>
                <a:spcPct val="15000"/>
              </a:spcBef>
            </a:pPr>
            <a:r>
              <a:rPr lang="en-US" dirty="0" smtClean="0"/>
              <a:t>shuts off power upon release </a:t>
            </a:r>
          </a:p>
          <a:p>
            <a:pPr lvl="2" eaLnBrk="0" hangingPunct="0">
              <a:lnSpc>
                <a:spcPct val="80000"/>
              </a:lnSpc>
              <a:spcBef>
                <a:spcPct val="15000"/>
              </a:spcBef>
            </a:pPr>
            <a:r>
              <a:rPr lang="en-US" dirty="0" smtClean="0">
                <a:solidFill>
                  <a:srgbClr val="FF0000"/>
                </a:solidFill>
              </a:rPr>
              <a:t>Examples:</a:t>
            </a:r>
            <a:r>
              <a:rPr lang="en-US" dirty="0" smtClean="0"/>
              <a:t> circular saw, chain saw, grinder, hand-held power drill.</a:t>
            </a:r>
          </a:p>
          <a:p>
            <a:pPr lvl="2" eaLnBrk="0" hangingPunct="0">
              <a:lnSpc>
                <a:spcPct val="80000"/>
              </a:lnSpc>
              <a:spcBef>
                <a:spcPct val="15000"/>
              </a:spcBef>
            </a:pPr>
            <a:endParaRPr lang="en-US" dirty="0" smtClean="0"/>
          </a:p>
          <a:p>
            <a:pPr lvl="2" eaLnBrk="0" hangingPunct="0">
              <a:lnSpc>
                <a:spcPct val="80000"/>
              </a:lnSpc>
              <a:spcBef>
                <a:spcPct val="15000"/>
              </a:spcBef>
            </a:pPr>
            <a:endParaRPr lang="en-US" dirty="0" smtClean="0"/>
          </a:p>
          <a:p>
            <a:pPr lvl="2" eaLnBrk="0" hangingPunct="0">
              <a:lnSpc>
                <a:spcPct val="80000"/>
              </a:lnSpc>
              <a:spcBef>
                <a:spcPct val="15000"/>
              </a:spcBef>
            </a:pPr>
            <a:endParaRPr lang="en-US" dirty="0" smtClean="0"/>
          </a:p>
          <a:p>
            <a:pPr lvl="2" eaLnBrk="0" hangingPunct="0">
              <a:lnSpc>
                <a:spcPct val="80000"/>
              </a:lnSpc>
              <a:spcBef>
                <a:spcPct val="15000"/>
              </a:spcBef>
            </a:pPr>
            <a:r>
              <a:rPr lang="en-US" u="sng" dirty="0" smtClean="0"/>
              <a:t>On-Off Switch</a:t>
            </a:r>
          </a:p>
          <a:p>
            <a:pPr lvl="2" eaLnBrk="0" hangingPunct="0">
              <a:lnSpc>
                <a:spcPct val="80000"/>
              </a:lnSpc>
              <a:spcBef>
                <a:spcPct val="15000"/>
              </a:spcBef>
            </a:pPr>
            <a:r>
              <a:rPr lang="en-US" dirty="0" smtClean="0">
                <a:solidFill>
                  <a:srgbClr val="FF0000"/>
                </a:solidFill>
              </a:rPr>
              <a:t>Examples:</a:t>
            </a:r>
            <a:r>
              <a:rPr lang="en-US" dirty="0" smtClean="0"/>
              <a:t> routers, planers, laminate trimmers, shears, nibblers, scroll saws.</a:t>
            </a:r>
          </a:p>
          <a:p>
            <a:endParaRPr lang="en-US" dirty="0"/>
          </a:p>
        </p:txBody>
      </p:sp>
      <p:pic>
        <p:nvPicPr>
          <p:cNvPr id="33794" name="Picture 2" descr="http://ts4.mm.bing.net/images/thumbnail.aspx?q=305887064127&amp;id=477c9ad6576a5b550c6065ede2ede933&amp;index=ch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83768" y="3429000"/>
            <a:ext cx="1163960" cy="1163961"/>
          </a:xfrm>
          <a:prstGeom prst="rect">
            <a:avLst/>
          </a:prstGeom>
          <a:noFill/>
        </p:spPr>
      </p:pic>
      <p:pic>
        <p:nvPicPr>
          <p:cNvPr id="33796" name="Picture 4" descr="http://ts4.mm.bing.net/images/thumbnail.aspx?q=305520314183&amp;id=67b9b6ff57e7042c2348d95a31d10351&amp;index=ch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3563888" y="3429000"/>
            <a:ext cx="1584176" cy="1085850"/>
          </a:xfrm>
          <a:prstGeom prst="rect">
            <a:avLst/>
          </a:prstGeom>
          <a:noFill/>
        </p:spPr>
      </p:pic>
      <p:pic>
        <p:nvPicPr>
          <p:cNvPr id="33798" name="Picture 6" descr="http://ts2.mm.bing.net/images/thumbnail.aspx?q=301789095437&amp;id=4108b4d77d8b8a1c7bb3058bd87451f3&amp;index=ch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4788024" y="3212976"/>
            <a:ext cx="1440160" cy="1524001"/>
          </a:xfrm>
          <a:prstGeom prst="rect">
            <a:avLst/>
          </a:prstGeom>
          <a:noFill/>
        </p:spPr>
      </p:pic>
      <p:pic>
        <p:nvPicPr>
          <p:cNvPr id="33800" name="Picture 8" descr="http://ts3.mm.bing.net/images/thumbnail.aspx?q=395042891706&amp;id=b6dface80d266cb40bd4a8455a429c69&amp;index=ch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BFBFBF"/>
              </a:clrFrom>
              <a:clrTo>
                <a:srgbClr val="BFBFB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84168" y="3356992"/>
            <a:ext cx="1201316" cy="1201316"/>
          </a:xfrm>
          <a:prstGeom prst="rect">
            <a:avLst/>
          </a:prstGeom>
          <a:noFill/>
        </p:spPr>
      </p:pic>
      <p:pic>
        <p:nvPicPr>
          <p:cNvPr id="33802" name="Picture 10" descr="http://ts4.mm.bing.net/images/thumbnail.aspx?q=389199574655&amp;id=4c420b0c394ddc486facc5ad7342dedb&amp;index=ch1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71600" y="5085184"/>
            <a:ext cx="1434087" cy="1233315"/>
          </a:xfrm>
          <a:prstGeom prst="rect">
            <a:avLst/>
          </a:prstGeom>
          <a:noFill/>
        </p:spPr>
      </p:pic>
      <p:pic>
        <p:nvPicPr>
          <p:cNvPr id="33804" name="Picture 12" descr="http://ts4.mm.bing.net/images/thumbnail.aspx?q=310737310831&amp;id=aecf5b6e9547812008fc2dec0aab348d&amp;index=ch1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08304" y="3429000"/>
            <a:ext cx="1126715" cy="816869"/>
          </a:xfrm>
          <a:prstGeom prst="rect">
            <a:avLst/>
          </a:prstGeom>
          <a:noFill/>
        </p:spPr>
      </p:pic>
      <p:pic>
        <p:nvPicPr>
          <p:cNvPr id="33806" name="Picture 14" descr="http://ts1.mm.bing.net/images/thumbnail.aspx?q=322367065560&amp;id=a48a55b4c2e86ad30a01937ab6772c01&amp;index=ch1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95936" y="5013176"/>
            <a:ext cx="1224136" cy="1224137"/>
          </a:xfrm>
          <a:prstGeom prst="rect">
            <a:avLst/>
          </a:prstGeom>
          <a:noFill/>
        </p:spPr>
      </p:pic>
      <p:pic>
        <p:nvPicPr>
          <p:cNvPr id="13" name="Picture 2" descr="Switch subassembly Solidworks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95536" y="2492896"/>
            <a:ext cx="720080" cy="811229"/>
          </a:xfrm>
          <a:prstGeom prst="rect">
            <a:avLst/>
          </a:prstGeom>
          <a:noFill/>
        </p:spPr>
      </p:pic>
      <p:pic>
        <p:nvPicPr>
          <p:cNvPr id="14" name="Picture 4" descr="Power Guard Protection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2082" r="24369"/>
          <a:stretch>
            <a:fillRect/>
          </a:stretch>
        </p:blipFill>
        <p:spPr bwMode="auto">
          <a:xfrm>
            <a:off x="395536" y="4077072"/>
            <a:ext cx="816111" cy="1009675"/>
          </a:xfrm>
          <a:prstGeom prst="rect">
            <a:avLst/>
          </a:prstGeom>
          <a:noFill/>
        </p:spPr>
      </p:pic>
      <p:pic>
        <p:nvPicPr>
          <p:cNvPr id="32770" name="Picture 2" descr="Craftsman 12 Amp 12-1/2&quot; &lt;em&gt;Bench Planer&lt;/em&gt; (21758)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55776" y="5013176"/>
            <a:ext cx="1374997" cy="1374998"/>
          </a:xfrm>
          <a:prstGeom prst="rect">
            <a:avLst/>
          </a:prstGeom>
          <a:noFill/>
        </p:spPr>
      </p:pic>
      <p:pic>
        <p:nvPicPr>
          <p:cNvPr id="32772" name="Picture 4" descr="Draper 78941 (Bpl155v) 1260w 230v &lt;em&gt;Bench Planer&lt;/em&gt;">
            <a:hlinkClick r:id="rId13"/>
          </p:cNvPr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32040" y="5013176"/>
            <a:ext cx="1440160" cy="1440162"/>
          </a:xfrm>
          <a:prstGeom prst="rect">
            <a:avLst/>
          </a:prstGeom>
          <a:noFill/>
        </p:spPr>
      </p:pic>
      <p:sp>
        <p:nvSpPr>
          <p:cNvPr id="32774" name="AutoShape 6" descr="data:image/jpg;base64,/9j/4AAQSkZJRgABAQAAAQABAAD/2wBDAAkGBwgHBgkIBwgKCgkLDRYPDQwMDRsUFRAWIB0iIiAdHx8kKDQsJCYxJx8fLT0tMTU3Ojo6Iys/RD84QzQ5Ojf/2wBDAQoKCg0MDRoPDxo3JR8lNzc3Nzc3Nzc3Nzc3Nzc3Nzc3Nzc3Nzc3Nzc3Nzc3Nzc3Nzc3Nzc3Nzc3Nzc3Nzc3Nzf/wAARCABOAGEDASIAAhEBAxEB/8QAHAAAAgIDAQEAAAAAAAAAAAAAAAYFBwEDBAII/8QAOhAAAQMDAgMGBAQDCQEAAAAAAQIDBAAFEQYhEjFBExQiUWFxB4GRsSMyQqEVwdEkM0NSU2JygvCS/8QAGAEBAQEBAQAAAAAAAAAAAAAAAwECAAT/xAAdEQADAQADAQEBAAAAAAAAAAAAAQIRAxIhMRNB/9oADAMBAAIRAxEAPwC8aKKK44KKKK44K47ncY9tt706SohhlPEojy5V5vchEWzzX3HENpbYWorXnhT4TzxVJW26RX7ezabmXmLTFbUlDSSpwFRBKlKWgkcycDH0rcR2MVWFsRdZ2iW6hpt1SVuDKVONqCFeysYrquF0REUEOPL7Q8ktpH881Rzkm5XOMpu0xlR7SzkF5aeEY5kqx/LOOuTvT5addWe1PqZeTJkyCEIBaRxEnljc9TjkfKlfHK9Qaun4xifv8lgcfZSEo/zPNbfXA+9dNv1XHeWG5iQyTsHAfB8/L7etLGobtqTUdskQIdpat8OQjgW/Kd8fDnoBsP3rXbYca1QIjDripTrKfH5E5zj2FVQqXqI7cvxlmggjIrNJGmbq4zce7qATGfXhLaeTaumPTp+9O4oLhy8Y0UqWhRRRWTQUUUVxwVomS40JkvS32mGhzW4sJH1Nb6rr4t3h+I3AgRxFUmSo9omTFLgO4CSklJQD+b13FVLWRvEbNQ3yPrXTt1tenpDfaoCS6qQCkFsEk8PUk8HI451UGjbabxfe4PSkIZA4ncqweEdB77VJCyhi5TLbdL7Hjd3d8auB11bpON0gJ8XMDJI5eVMejtKyraxIv1wjIiSY6lF1yS9uhsJBAAxhJO2c9Dy8mWSG9Z3XZbMye1Z4rYbtVt4FykJwniUdkIJJGOec5IwVZ3G+2K48XUuW61xo7igeyf7BBWN8bHHp0+XrNaCsKXNONT7qt1Lk9apTqDhAPEcgk5PTB2IG9M7E+wwV9k1Nt7SzzHboCj775Na/WZ8zQ/ypv7grRbBfJzpekuqTxZwXSQEg9ADvt7Um6imzbPc3bOy8FIiBDfa48S/Ak5JOfOruLzSWS6XEBvGePiHDjzzVE6pWq6axuKoCO8IU8OBaCClXhA2PXlXTyVdelfHMoaYClFEd0/nKG1nHngH71aAqurXFUZEWMtOFjs0KHlgAH7GrFFZ538Lw/wBM0UUUA55ccQ2grcUEpSMlSjgAUrXXXdrhlSIocmrHVrZH/wBHn8gaVdS3129Xy5W9LmI1veDPZZ/MrhBKyOu5IHlw+pqKWylI8Y2p44k1rCq2niGA6+lSZaSpHc2hsAgdrn1VkZ+nnULfdXXl6Q7HZuSTH4/CpDCMbHz4Tjeo11wBXA2nHqU5FRc+33d9xRZWnsjyCAAfnml/OV8RjszRdAt9f8RuBBKyR2pP4jxx67nbG55ftXI/friuF3FMuSmJjHdkOkIIzyKflvkVsas0gOcVyQtRCcDCir/w9KkWre2PytY9Tip10ui9iZKA7VaykDAClE4FdbMAIRxObCp4REp/TitKxFMtpuU6WoySVPrAyUoG6tvPar1J2GCxWEx7I5Jvfb9zbHbNx0uEhKcZyU8gT9fPFMghohNo7KN3cKSFAcOFYI69aVXviOwWFotkRZT/AIaVKwMeZ6n3zXEljU+smu9SrkiPCWSnCFYBxsRwp3+pqpmH79LJ0uwHLkXOYbQSPc7f1pvqrtEyrbokrh3i8Iw6AlgrK/CASSCMlKRvzwM1Z7a0uNpcbUFIUAUqByCD1rzcu9h+LFJ6ooooxCs9afD2ZIva77puT2Mp4gvskjCj1IzsQcbg433z0qDlLvdpKmrzZlOhJx20FXGD68BwfuKuil7XSJa9PvCF2meIdoWhlaW+pT68tx0zTcdvVIVz5pVrWorEV4dfLDmfyPMqQR+1d6brb3U/hykKHpn+lI8WM/PvCrdInFY/FSlyUvZHCni3V0OAOfnUho7TkC8SrjHmMvOqYSOBxpakpCt8gkbb7Eexp3qeBJprRlcmRFg5czj/AGK++K4HrnDbP962P+4P2yaXtRaat8K1v3CI6CWpHYmNxKK077K58tj9RS7JLUAgYJXgZHI56j5VHWFXvwbp98SQUMeXOl+Bdu8y3o70dtxlXhUSspUU4IIBHLOfLyqHXIekltLeEZJwM88DrUpb3Sw42qTHT2oWChQOxxv8+lTtrLmDZpHTUATkxXcSJqwPw1JPCgbHBHUgc+n3LFf51rs6F22DLJeCiHOybAQnPMDhxj/3vUbbSbJph+/tSSuRMWplkKOS1kknfzOM/IUlOKluMuSWY7z4B8S0IJGepJqVTTySxKpbQ+6e+Hbt+/tipaY0BZ2wS44rbpnp6k58x1q5YjCYsVmOgkpaQlCSrmQBjevnaya9vVvs67XGkNtt4PZr4PEg5ycKBB9Ou3LFWp8MdXpvkNcGc8f4gwAcuOBReSeahsOR2xzAxknnRWqfrNzi8Q90VjIoohDNYIzWaK44Qvibpe6X7uDlnSwvu/aBxpagni4+HfcYPI5z+9J9vjStFXF1y+WqQhLpwJMdQU2dseW/sTkeVXbWmXFZmRnY0lAcZeQUOIP6kkYIrc20YqEz511BqZb/AGjVujBjjOVOugFR9gPvk1BxdF6kusAXWPbZUmI4TwvN8KirBIJCM8WMg8hV6Q/hbpxieqS8iRKR+hh9zKE/QAq+ZNOjDLUdlDLDaG2kAJShCQEpA6ADlWr5NJMYfIggSorxSoDiQSFJWClST1BB5Gpe3aeueoVlEBCSuOnjUOIAkEgbZxnHvX0PqHRdj1A6X50QpkkYL7KihZ98bH5g0kXH4TvsKU9ZLuQpG4TIBQoey0f0qzSI5Ymie/a2o9rutsDzcU8a2nhwJU4c5Keh3zzyDttTvFuECYG+4rjvMBJy0hYSsADojGQB12Fcth+Hdxu6Q9qO6hxlKwAlpRccVwjA8SwMbZ86sqzWC12SOWLbDbZSoeNWMqX/AMlHc1p8nX4RceorCTpJjUbxVHhJbX/qseAD1J/V8802aP8Ah3A0+pMh55cqWBgKUMJTvnYe4FObbaGkhDaEoSOiRgV7o65G/hqeNL6YxRWaKMQ//9k=">
            <a:hlinkClick r:id="rId15"/>
          </p:cNvPr>
          <p:cNvSpPr>
            <a:spLocks noChangeAspect="1" noChangeArrowheads="1"/>
          </p:cNvSpPr>
          <p:nvPr/>
        </p:nvSpPr>
        <p:spPr bwMode="auto">
          <a:xfrm>
            <a:off x="155575" y="-350838"/>
            <a:ext cx="923925" cy="7429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76" name="AutoShape 8" descr="data:image/jpg;base64,/9j/4AAQSkZJRgABAQAAAQABAAD/2wBDAAkGBwgHBgkIBwgKCgkLDRYPDQwMDRsUFRAWIB0iIiAdHx8kKDQsJCYxJx8fLT0tMTU3Ojo6Iys/RD84QzQ5Ojf/2wBDAQoKCg0MDRoPDxo3JR8lNzc3Nzc3Nzc3Nzc3Nzc3Nzc3Nzc3Nzc3Nzc3Nzc3Nzc3Nzc3Nzc3Nzc3Nzc3Nzc3Nzf/wAARCABOAGEDASIAAhEBAxEB/8QAHAAAAgIDAQEAAAAAAAAAAAAAAAYFBwEDBAII/8QAOhAAAQMDAgMGBAQDCQEAAAAAAQIDBAAFEQYhEjFBExQiUWFxB4GRsSMyQqEVwdEkM0NSU2JygvCS/8QAGAEBAQEBAQAAAAAAAAAAAAAAAwECAAT/xAAdEQADAQADAQEBAAAAAAAAAAAAAQIRAxIhMRNB/9oADAMBAAIRAxEAPwC8aKKK44KKKK44K47ncY9tt706SohhlPEojy5V5vchEWzzX3HENpbYWorXnhT4TzxVJW26RX7ezabmXmLTFbUlDSSpwFRBKlKWgkcycDH0rcR2MVWFsRdZ2iW6hpt1SVuDKVONqCFeysYrquF0REUEOPL7Q8ktpH881Rzkm5XOMpu0xlR7SzkF5aeEY5kqx/LOOuTvT5addWe1PqZeTJkyCEIBaRxEnljc9TjkfKlfHK9Qaun4xifv8lgcfZSEo/zPNbfXA+9dNv1XHeWG5iQyTsHAfB8/L7etLGobtqTUdskQIdpat8OQjgW/Kd8fDnoBsP3rXbYca1QIjDripTrKfH5E5zj2FVQqXqI7cvxlmggjIrNJGmbq4zce7qATGfXhLaeTaumPTp+9O4oLhy8Y0UqWhRRRWTQUUUVxwVomS40JkvS32mGhzW4sJH1Nb6rr4t3h+I3AgRxFUmSo9omTFLgO4CSklJQD+b13FVLWRvEbNQ3yPrXTt1tenpDfaoCS6qQCkFsEk8PUk8HI451UGjbabxfe4PSkIZA4ncqweEdB77VJCyhi5TLbdL7Hjd3d8auB11bpON0gJ8XMDJI5eVMejtKyraxIv1wjIiSY6lF1yS9uhsJBAAxhJO2c9Dy8mWSG9Z3XZbMye1Z4rYbtVt4FykJwniUdkIJJGOec5IwVZ3G+2K48XUuW61xo7igeyf7BBWN8bHHp0+XrNaCsKXNONT7qt1Lk9apTqDhAPEcgk5PTB2IG9M7E+wwV9k1Nt7SzzHboCj775Na/WZ8zQ/ypv7grRbBfJzpekuqTxZwXSQEg9ADvt7Um6imzbPc3bOy8FIiBDfa48S/Ak5JOfOruLzSWS6XEBvGePiHDjzzVE6pWq6axuKoCO8IU8OBaCClXhA2PXlXTyVdelfHMoaYClFEd0/nKG1nHngH71aAqurXFUZEWMtOFjs0KHlgAH7GrFFZ538Lw/wBM0UUUA55ccQ2grcUEpSMlSjgAUrXXXdrhlSIocmrHVrZH/wBHn8gaVdS3129Xy5W9LmI1veDPZZ/MrhBKyOu5IHlw+pqKWylI8Y2p44k1rCq2niGA6+lSZaSpHc2hsAgdrn1VkZ+nnULfdXXl6Q7HZuSTH4/CpDCMbHz4Tjeo11wBXA2nHqU5FRc+33d9xRZWnsjyCAAfnml/OV8RjszRdAt9f8RuBBKyR2pP4jxx67nbG55ftXI/friuF3FMuSmJjHdkOkIIzyKflvkVsas0gOcVyQtRCcDCir/w9KkWre2PytY9Tip10ui9iZKA7VaykDAClE4FdbMAIRxObCp4REp/TitKxFMtpuU6WoySVPrAyUoG6tvPar1J2GCxWEx7I5Jvfb9zbHbNx0uEhKcZyU8gT9fPFMghohNo7KN3cKSFAcOFYI69aVXviOwWFotkRZT/AIaVKwMeZ6n3zXEljU+smu9SrkiPCWSnCFYBxsRwp3+pqpmH79LJ0uwHLkXOYbQSPc7f1pvqrtEyrbokrh3i8Iw6AlgrK/CASSCMlKRvzwM1Z7a0uNpcbUFIUAUqByCD1rzcu9h+LFJ6ooooxCs9afD2ZIva77puT2Mp4gvskjCj1IzsQcbg433z0qDlLvdpKmrzZlOhJx20FXGD68BwfuKuil7XSJa9PvCF2meIdoWhlaW+pT68tx0zTcdvVIVz5pVrWorEV4dfLDmfyPMqQR+1d6brb3U/hykKHpn+lI8WM/PvCrdInFY/FSlyUvZHCni3V0OAOfnUho7TkC8SrjHmMvOqYSOBxpakpCt8gkbb7Eexp3qeBJprRlcmRFg5czj/AGK++K4HrnDbP962P+4P2yaXtRaat8K1v3CI6CWpHYmNxKK077K58tj9RS7JLUAgYJXgZHI56j5VHWFXvwbp98SQUMeXOl+Bdu8y3o70dtxlXhUSspUU4IIBHLOfLyqHXIekltLeEZJwM88DrUpb3Sw42qTHT2oWChQOxxv8+lTtrLmDZpHTUATkxXcSJqwPw1JPCgbHBHUgc+n3LFf51rs6F22DLJeCiHOybAQnPMDhxj/3vUbbSbJph+/tSSuRMWplkKOS1kknfzOM/IUlOKluMuSWY7z4B8S0IJGepJqVTTySxKpbQ+6e+Hbt+/tipaY0BZ2wS44rbpnp6k58x1q5YjCYsVmOgkpaQlCSrmQBjevnaya9vVvs67XGkNtt4PZr4PEg5ycKBB9Ou3LFWp8MdXpvkNcGc8f4gwAcuOBReSeahsOR2xzAxknnRWqfrNzi8Q90VjIoohDNYIzWaK44Qvibpe6X7uDlnSwvu/aBxpagni4+HfcYPI5z+9J9vjStFXF1y+WqQhLpwJMdQU2dseW/sTkeVXbWmXFZmRnY0lAcZeQUOIP6kkYIrc20YqEz511BqZb/AGjVujBjjOVOugFR9gPvk1BxdF6kusAXWPbZUmI4TwvN8KirBIJCM8WMg8hV6Q/hbpxieqS8iRKR+hh9zKE/QAq+ZNOjDLUdlDLDaG2kAJShCQEpA6ADlWr5NJMYfIggSorxSoDiQSFJWClST1BB5Gpe3aeueoVlEBCSuOnjUOIAkEgbZxnHvX0PqHRdj1A6X50QpkkYL7KihZ98bH5g0kXH4TvsKU9ZLuQpG4TIBQoey0f0qzSI5Ymie/a2o9rutsDzcU8a2nhwJU4c5Keh3zzyDttTvFuECYG+4rjvMBJy0hYSsADojGQB12Fcth+Hdxu6Q9qO6hxlKwAlpRccVwjA8SwMbZ86sqzWC12SOWLbDbZSoeNWMqX/AMlHc1p8nX4RceorCTpJjUbxVHhJbX/qseAD1J/V8802aP8Ah3A0+pMh55cqWBgKUMJTvnYe4FObbaGkhDaEoSOiRgV7o65G/hqeNL6YxRWaKMQ//9k=">
            <a:hlinkClick r:id="rId15"/>
          </p:cNvPr>
          <p:cNvSpPr>
            <a:spLocks noChangeAspect="1" noChangeArrowheads="1"/>
          </p:cNvSpPr>
          <p:nvPr/>
        </p:nvSpPr>
        <p:spPr bwMode="auto">
          <a:xfrm>
            <a:off x="155575" y="-350838"/>
            <a:ext cx="923925" cy="7429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2778" name="Picture 10" descr="http://t1.gstatic.com/images?q=tbn:scdpKmHfTQ31PM:http://www.daviddarling.info/images/scroll_saw.jpg&amp;t=1"/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16216" y="5085184"/>
            <a:ext cx="1402269" cy="11129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NJSBGA Training Master</Template>
  <TotalTime>1475</TotalTime>
  <Words>1428</Words>
  <Application>Microsoft Office PowerPoint</Application>
  <PresentationFormat>On-screen Show (4:3)</PresentationFormat>
  <Paragraphs>213</Paragraphs>
  <Slides>40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Equity</vt:lpstr>
      <vt:lpstr>HAND and POWER TOOL SAFETY</vt:lpstr>
      <vt:lpstr>Hazards</vt:lpstr>
      <vt:lpstr>Slide 3</vt:lpstr>
      <vt:lpstr>Basic Tool Safety Rules</vt:lpstr>
      <vt:lpstr>Hand Tool Hazards</vt:lpstr>
      <vt:lpstr>Hand Tools Protection</vt:lpstr>
      <vt:lpstr>Slide 7</vt:lpstr>
      <vt:lpstr>Power Tools</vt:lpstr>
      <vt:lpstr>Switches</vt:lpstr>
      <vt:lpstr>Power Tools Precautions</vt:lpstr>
      <vt:lpstr>Slide 11</vt:lpstr>
      <vt:lpstr>Power Tools Precautions</vt:lpstr>
      <vt:lpstr>Electric Tools Good Practices</vt:lpstr>
      <vt:lpstr>Slide 14</vt:lpstr>
      <vt:lpstr>Abrasive Wheels and Tools</vt:lpstr>
      <vt:lpstr>Inspecting Abrasive Wheels </vt:lpstr>
      <vt:lpstr>Abrasive Wheel Use</vt:lpstr>
      <vt:lpstr>Abrasive Wheel Work Rests</vt:lpstr>
      <vt:lpstr>Guarding</vt:lpstr>
      <vt:lpstr>Guarding - Point of Operation</vt:lpstr>
      <vt:lpstr>Guarding Protection</vt:lpstr>
      <vt:lpstr>Radial Saw Guarding</vt:lpstr>
      <vt:lpstr>Guarding Portable Circular Saws</vt:lpstr>
      <vt:lpstr>Table Saw Guarding</vt:lpstr>
      <vt:lpstr>Pneumatic Tools</vt:lpstr>
      <vt:lpstr>Pneumatic Tools - Fastening</vt:lpstr>
      <vt:lpstr>Pneumatic Tool Connections</vt:lpstr>
      <vt:lpstr>Pneumatic Tool Safety</vt:lpstr>
      <vt:lpstr>Compressed Air Cleaning</vt:lpstr>
      <vt:lpstr>Liquid Fuel Tools</vt:lpstr>
      <vt:lpstr>Powder-Actuated Tools</vt:lpstr>
      <vt:lpstr>Fatal Fact</vt:lpstr>
      <vt:lpstr>Easily Penetrated Material</vt:lpstr>
      <vt:lpstr>Powder-Actuated Tool Safety Tips</vt:lpstr>
      <vt:lpstr>Jacks</vt:lpstr>
      <vt:lpstr>Jacks - Capacity</vt:lpstr>
      <vt:lpstr>Jacks - Blocking</vt:lpstr>
      <vt:lpstr>Summary</vt:lpstr>
      <vt:lpstr>Slide 39</vt:lpstr>
      <vt:lpstr>Slide 40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Dad</cp:lastModifiedBy>
  <cp:revision>170</cp:revision>
  <dcterms:created xsi:type="dcterms:W3CDTF">2010-05-23T14:28:12Z</dcterms:created>
  <dcterms:modified xsi:type="dcterms:W3CDTF">2011-01-19T22:28:41Z</dcterms:modified>
</cp:coreProperties>
</file>