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3"/>
  </p:notesMasterIdLst>
  <p:sldIdLst>
    <p:sldId id="258"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80" r:id="rId22"/>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69265"/>
          </a:xfrm>
          <a:prstGeom prst="rect">
            <a:avLst/>
          </a:prstGeom>
        </p:spPr>
        <p:txBody>
          <a:bodyPr vert="horz" lIns="94192" tIns="47096" rIns="94192" bIns="47096" rtlCol="0"/>
          <a:lstStyle>
            <a:lvl1pPr algn="r">
              <a:defRPr sz="1200"/>
            </a:lvl1pPr>
          </a:lstStyle>
          <a:p>
            <a:fld id="{F75D52DE-EC97-4ED5-8864-B141DFBB45D0}" type="datetimeFigureOut">
              <a:rPr lang="en-US" smtClean="0"/>
              <a:pPr/>
              <a:t>1/19/2011</a:t>
            </a:fld>
            <a:endParaRPr lang="en-US"/>
          </a:p>
        </p:txBody>
      </p:sp>
      <p:sp>
        <p:nvSpPr>
          <p:cNvPr id="4" name="Slide Image Placeholder 3"/>
          <p:cNvSpPr>
            <a:spLocks noGrp="1" noRot="1" noChangeAspect="1"/>
          </p:cNvSpPr>
          <p:nvPr>
            <p:ph type="sldImg" idx="2"/>
          </p:nvPr>
        </p:nvSpPr>
        <p:spPr>
          <a:xfrm>
            <a:off x="1203325" y="703263"/>
            <a:ext cx="4692650" cy="3519487"/>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458018"/>
            <a:ext cx="5679440" cy="4223385"/>
          </a:xfrm>
          <a:prstGeom prst="rect">
            <a:avLst/>
          </a:prstGeom>
        </p:spPr>
        <p:txBody>
          <a:bodyPr vert="horz" lIns="94192" tIns="47096" rIns="94192" bIns="470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6"/>
            <a:ext cx="3076363" cy="469265"/>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6"/>
            <a:ext cx="3076363" cy="469265"/>
          </a:xfrm>
          <a:prstGeom prst="rect">
            <a:avLst/>
          </a:prstGeom>
        </p:spPr>
        <p:txBody>
          <a:bodyPr vert="horz" lIns="94192" tIns="47096" rIns="94192" bIns="47096" rtlCol="0" anchor="b"/>
          <a:lstStyle>
            <a:lvl1pPr algn="r">
              <a:defRPr sz="1200"/>
            </a:lvl1pPr>
          </a:lstStyle>
          <a:p>
            <a:fld id="{E7765813-4488-460B-A9A4-5CE57D2675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765813-4488-460B-A9A4-5CE57D2675C7}"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3" name="Rounded Rectangle 12"/>
          <p:cNvSpPr/>
          <p:nvPr/>
        </p:nvSpPr>
        <p:spPr>
          <a:xfrm>
            <a:off x="65313" y="69755"/>
            <a:ext cx="9013372" cy="6692201"/>
          </a:xfrm>
          <a:prstGeom prst="roundRect">
            <a:avLst>
              <a:gd name="adj" fmla="val 4929"/>
            </a:avLst>
          </a:prstGeom>
          <a:solidFill>
            <a:schemeClr val="bg1">
              <a:lumMod val="75000"/>
            </a:schemeClr>
          </a:solid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304800" y="3200400"/>
            <a:ext cx="5105400" cy="33528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11" name="Rectangle 10"/>
          <p:cNvSpPr/>
          <p:nvPr/>
        </p:nvSpPr>
        <p:spPr>
          <a:xfrm>
            <a:off x="62931" y="1066800"/>
            <a:ext cx="9021537" cy="2020381"/>
          </a:xfrm>
          <a:prstGeom prst="rect">
            <a:avLst/>
          </a:prstGeom>
          <a:gradFill flip="none" rotWithShape="1">
            <a:gsLst>
              <a:gs pos="0">
                <a:srgbClr val="0000CC">
                  <a:tint val="66000"/>
                  <a:satMod val="160000"/>
                </a:srgbClr>
              </a:gs>
              <a:gs pos="50000">
                <a:srgbClr val="0000CC">
                  <a:tint val="44500"/>
                  <a:satMod val="160000"/>
                </a:srgbClr>
              </a:gs>
              <a:gs pos="100000">
                <a:srgbClr val="0000CC">
                  <a:tint val="23500"/>
                  <a:satMod val="160000"/>
                </a:srgbClr>
              </a:gs>
            </a:gsLst>
            <a:lin ang="5400000" scaled="1"/>
            <a:tileRect/>
          </a:gra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62931" y="1449303"/>
            <a:ext cx="9021537" cy="1293897"/>
          </a:xfrm>
          <a:prstGeom prst="rect">
            <a:avLst/>
          </a:prstGeom>
          <a:solidFill>
            <a:srgbClr val="C0000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28600" y="1505931"/>
            <a:ext cx="8686800" cy="1161070"/>
          </a:xfr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a:def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stStyle>
          <a:p>
            <a:r>
              <a:rPr kumimoji="0" lang="en-US" smtClean="0"/>
              <a:t>Click to edit Master title style</a:t>
            </a:r>
            <a:endParaRPr kumimoji="0" lang="en-US" dirty="0"/>
          </a:p>
        </p:txBody>
      </p:sp>
      <p:pic>
        <p:nvPicPr>
          <p:cNvPr id="3076" name="Picture 4" descr="C:\Users\Dad\AppData\Local\Microsoft\Windows\Temporary Internet Files\Content.IE5\SV1RZD9C\MC900438894[1].jpg"/>
          <p:cNvPicPr>
            <a:picLocks noChangeAspect="1" noChangeArrowheads="1"/>
          </p:cNvPicPr>
          <p:nvPr/>
        </p:nvPicPr>
        <p:blipFill>
          <a:blip r:embed="rId2" cstate="print">
            <a:clrChange>
              <a:clrFrom>
                <a:srgbClr val="FFFFFF"/>
              </a:clrFrom>
              <a:clrTo>
                <a:srgbClr val="FFFFFF">
                  <a:alpha val="0"/>
                </a:srgbClr>
              </a:clrTo>
            </a:clrChange>
            <a:duotone>
              <a:prstClr val="black"/>
              <a:schemeClr val="tx1">
                <a:lumMod val="95000"/>
                <a:lumOff val="5000"/>
                <a:tint val="45000"/>
                <a:satMod val="400000"/>
              </a:schemeClr>
            </a:duotone>
          </a:blip>
          <a:srcRect t="69026"/>
          <a:stretch>
            <a:fillRect/>
          </a:stretch>
        </p:blipFill>
        <p:spPr bwMode="auto">
          <a:xfrm>
            <a:off x="76200" y="152400"/>
            <a:ext cx="8991600" cy="915634"/>
          </a:xfrm>
          <a:prstGeom prst="rect">
            <a:avLst/>
          </a:prstGeom>
          <a:noFill/>
        </p:spPr>
      </p:pic>
      <p:grpSp>
        <p:nvGrpSpPr>
          <p:cNvPr id="2" name="Group 13"/>
          <p:cNvGrpSpPr/>
          <p:nvPr/>
        </p:nvGrpSpPr>
        <p:grpSpPr>
          <a:xfrm>
            <a:off x="5562600" y="3200400"/>
            <a:ext cx="3429000" cy="3429000"/>
            <a:chOff x="5943600" y="152400"/>
            <a:chExt cx="3048000" cy="3048000"/>
          </a:xfrm>
        </p:grpSpPr>
        <p:sp>
          <p:nvSpPr>
            <p:cNvPr id="15" name="Oval 14"/>
            <p:cNvSpPr/>
            <p:nvPr userDrawn="1"/>
          </p:nvSpPr>
          <p:spPr>
            <a:xfrm>
              <a:off x="5943600" y="152400"/>
              <a:ext cx="3048000" cy="3048000"/>
            </a:xfrm>
            <a:prstGeom prst="ellipse">
              <a:avLst/>
            </a:prstGeom>
            <a:solidFill>
              <a:schemeClr val="bg1"/>
            </a:solidFill>
            <a:ln w="762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5943600" y="152400"/>
              <a:ext cx="3041056" cy="3048000"/>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7" name="Rounded Rectangle 16"/>
          <p:cNvSpPr/>
          <p:nvPr/>
        </p:nvSpPr>
        <p:spPr>
          <a:xfrm>
            <a:off x="685800" y="152400"/>
            <a:ext cx="6477000" cy="6629400"/>
          </a:xfrm>
          <a:prstGeom prst="roundRect">
            <a:avLst>
              <a:gd name="adj" fmla="val 1378"/>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3400" y="1447800"/>
            <a:ext cx="8077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ounded Rectangle 15"/>
          <p:cNvSpPr/>
          <p:nvPr/>
        </p:nvSpPr>
        <p:spPr>
          <a:xfrm>
            <a:off x="228600" y="1143000"/>
            <a:ext cx="8686800" cy="5334000"/>
          </a:xfrm>
          <a:prstGeom prst="roundRect">
            <a:avLst>
              <a:gd name="adj" fmla="val 4116"/>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57200" y="381000"/>
            <a:ext cx="6934200" cy="1066800"/>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Content Placeholder 20"/>
          <p:cNvSpPr>
            <a:spLocks noGrp="1"/>
          </p:cNvSpPr>
          <p:nvPr>
            <p:ph sz="quarter" idx="11"/>
          </p:nvPr>
        </p:nvSpPr>
        <p:spPr>
          <a:xfrm>
            <a:off x="381000" y="1600200"/>
            <a:ext cx="8382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itle 1"/>
          <p:cNvSpPr>
            <a:spLocks noGrp="1"/>
          </p:cNvSpPr>
          <p:nvPr>
            <p:ph type="ctrTitle"/>
          </p:nvPr>
        </p:nvSpPr>
        <p:spPr>
          <a:xfrm>
            <a:off x="609600" y="457200"/>
            <a:ext cx="6629400" cy="838200"/>
          </a:xfrm>
        </p:spPr>
        <p:txBody>
          <a:bodyPr>
            <a:normAutofit/>
          </a:bodyPr>
          <a:lstStyle>
            <a:lvl1pPr>
              <a:defRPr sz="3600" b="1">
                <a:solidFill>
                  <a:schemeClr val="tx1"/>
                </a:solidFill>
                <a:latin typeface="Arial Black" pitchFamily="34" charset="0"/>
              </a:defRPr>
            </a:lvl1pPr>
          </a:lstStyle>
          <a:p>
            <a:r>
              <a:rPr lang="en-US" smtClean="0"/>
              <a:t>Click to edit Master title style</a:t>
            </a:r>
            <a:endParaRPr lang="en-US" dirty="0"/>
          </a:p>
        </p:txBody>
      </p:sp>
      <p:sp>
        <p:nvSpPr>
          <p:cNvPr id="11" name="Rounded Rectangle 10"/>
          <p:cNvSpPr/>
          <p:nvPr userDrawn="1"/>
        </p:nvSpPr>
        <p:spPr>
          <a:xfrm>
            <a:off x="685800" y="152400"/>
            <a:ext cx="6477000" cy="6629400"/>
          </a:xfrm>
          <a:prstGeom prst="roundRect">
            <a:avLst>
              <a:gd name="adj" fmla="val 1378"/>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ounded Rectangle 12"/>
          <p:cNvSpPr/>
          <p:nvPr userDrawn="1"/>
        </p:nvSpPr>
        <p:spPr>
          <a:xfrm>
            <a:off x="228600" y="1143000"/>
            <a:ext cx="8686800" cy="5334000"/>
          </a:xfrm>
          <a:prstGeom prst="roundRect">
            <a:avLst>
              <a:gd name="adj" fmla="val 4116"/>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457200" y="381000"/>
            <a:ext cx="6934200" cy="1066800"/>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2" name="Group 10"/>
          <p:cNvGrpSpPr/>
          <p:nvPr/>
        </p:nvGrpSpPr>
        <p:grpSpPr>
          <a:xfrm>
            <a:off x="7467600" y="228600"/>
            <a:ext cx="1447800" cy="1447800"/>
            <a:chOff x="5943600" y="152400"/>
            <a:chExt cx="3048000" cy="3048000"/>
          </a:xfrm>
        </p:grpSpPr>
        <p:sp>
          <p:nvSpPr>
            <p:cNvPr id="12" name="Oval 11"/>
            <p:cNvSpPr/>
            <p:nvPr userDrawn="1"/>
          </p:nvSpPr>
          <p:spPr>
            <a:xfrm>
              <a:off x="5943600" y="152400"/>
              <a:ext cx="3048000" cy="3048000"/>
            </a:xfrm>
            <a:prstGeom prst="ellipse">
              <a:avLst/>
            </a:prstGeom>
            <a:solidFill>
              <a:schemeClr val="bg1"/>
            </a:solidFill>
            <a:ln w="762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943600" y="152400"/>
              <a:ext cx="3041056" cy="3048000"/>
            </a:xfrm>
            <a:prstGeom prst="rect">
              <a:avLst/>
            </a:prstGeom>
            <a:noFill/>
            <a:ln w="9525">
              <a:noFill/>
              <a:miter lim="800000"/>
              <a:headEnd/>
              <a:tailEnd/>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457200"/>
            <a:ext cx="5486400" cy="9144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4000" b="1" cap="none" spc="50" baseline="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defRPr>
            </a:lvl1pPr>
          </a:lstStyle>
          <a:p>
            <a:r>
              <a:rPr lang="en-US" dirty="0" smtClean="0"/>
              <a:t>TRAINING SLIDES</a:t>
            </a:r>
            <a:endParaRPr lang="en-US" dirty="0"/>
          </a:p>
        </p:txBody>
      </p:sp>
      <p:sp>
        <p:nvSpPr>
          <p:cNvPr id="16" name="Content Placeholder 20"/>
          <p:cNvSpPr>
            <a:spLocks noGrp="1"/>
          </p:cNvSpPr>
          <p:nvPr>
            <p:ph sz="quarter" idx="11"/>
          </p:nvPr>
        </p:nvSpPr>
        <p:spPr>
          <a:xfrm>
            <a:off x="609600" y="3276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3" name="Group 8"/>
          <p:cNvGrpSpPr/>
          <p:nvPr/>
        </p:nvGrpSpPr>
        <p:grpSpPr>
          <a:xfrm>
            <a:off x="5943600" y="152400"/>
            <a:ext cx="3048000" cy="3048000"/>
            <a:chOff x="5943600" y="152400"/>
            <a:chExt cx="3048000" cy="3048000"/>
          </a:xfrm>
        </p:grpSpPr>
        <p:sp>
          <p:nvSpPr>
            <p:cNvPr id="13" name="Oval 12"/>
            <p:cNvSpPr/>
            <p:nvPr userDrawn="1"/>
          </p:nvSpPr>
          <p:spPr>
            <a:xfrm>
              <a:off x="5943600" y="152400"/>
              <a:ext cx="3048000" cy="3048000"/>
            </a:xfrm>
            <a:prstGeom prst="ellipse">
              <a:avLst/>
            </a:prstGeom>
            <a:solidFill>
              <a:schemeClr val="bg1"/>
            </a:solidFill>
            <a:ln w="762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943600" y="152400"/>
              <a:ext cx="3041056" cy="3048000"/>
            </a:xfrm>
            <a:prstGeom prst="rect">
              <a:avLst/>
            </a:prstGeom>
            <a:noFill/>
            <a:ln w="9525">
              <a:noFill/>
              <a:miter lim="800000"/>
              <a:headEnd/>
              <a:tailEnd/>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7" name="Rounded Rectangle 16"/>
          <p:cNvSpPr/>
          <p:nvPr userDrawn="1"/>
        </p:nvSpPr>
        <p:spPr>
          <a:xfrm>
            <a:off x="685800" y="152400"/>
            <a:ext cx="6477000" cy="6629400"/>
          </a:xfrm>
          <a:prstGeom prst="roundRect">
            <a:avLst>
              <a:gd name="adj" fmla="val 1378"/>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3400" y="1447800"/>
            <a:ext cx="8077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ounded Rectangle 15"/>
          <p:cNvSpPr/>
          <p:nvPr userDrawn="1"/>
        </p:nvSpPr>
        <p:spPr>
          <a:xfrm>
            <a:off x="228600" y="1143000"/>
            <a:ext cx="8686800" cy="5334000"/>
          </a:xfrm>
          <a:prstGeom prst="roundRect">
            <a:avLst>
              <a:gd name="adj" fmla="val 4116"/>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1"/>
          <p:cNvGrpSpPr/>
          <p:nvPr userDrawn="1"/>
        </p:nvGrpSpPr>
        <p:grpSpPr>
          <a:xfrm>
            <a:off x="7543800" y="152400"/>
            <a:ext cx="1447800" cy="1447800"/>
            <a:chOff x="2667000" y="228600"/>
            <a:chExt cx="2895600" cy="2895600"/>
          </a:xfrm>
        </p:grpSpPr>
        <p:sp>
          <p:nvSpPr>
            <p:cNvPr id="13" name="Oval 12"/>
            <p:cNvSpPr/>
            <p:nvPr userDrawn="1"/>
          </p:nvSpPr>
          <p:spPr>
            <a:xfrm>
              <a:off x="2667000" y="228600"/>
              <a:ext cx="2895600" cy="2895600"/>
            </a:xfrm>
            <a:prstGeom prst="ellipse">
              <a:avLst/>
            </a:prstGeom>
            <a:solidFill>
              <a:srgbClr val="0000CC"/>
            </a:solidFill>
            <a:ln w="381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Final Logo.jpg"/>
            <p:cNvPicPr>
              <a:picLocks noChangeAspect="1"/>
            </p:cNvPicPr>
            <p:nvPr userDrawn="1"/>
          </p:nvPicPr>
          <p:blipFill>
            <a:blip r:embed="rId2" cstate="print"/>
            <a:stretch>
              <a:fillRect/>
            </a:stretch>
          </p:blipFill>
          <p:spPr>
            <a:xfrm>
              <a:off x="2895600" y="457200"/>
              <a:ext cx="2448272" cy="2453873"/>
            </a:xfrm>
            <a:prstGeom prst="ellipse">
              <a:avLst/>
            </a:prstGeom>
            <a:ln w="28575" cap="rnd">
              <a:solidFill>
                <a:srgbClr val="FF0000"/>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grpSp>
      <p:sp>
        <p:nvSpPr>
          <p:cNvPr id="15" name="Rounded Rectangle 14"/>
          <p:cNvSpPr/>
          <p:nvPr userDrawn="1"/>
        </p:nvSpPr>
        <p:spPr>
          <a:xfrm>
            <a:off x="457200" y="381000"/>
            <a:ext cx="6934200" cy="1066800"/>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Content Placeholder 20"/>
          <p:cNvSpPr>
            <a:spLocks noGrp="1"/>
          </p:cNvSpPr>
          <p:nvPr>
            <p:ph sz="quarter" idx="11"/>
          </p:nvPr>
        </p:nvSpPr>
        <p:spPr>
          <a:xfrm>
            <a:off x="381000" y="1600200"/>
            <a:ext cx="8382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1"/>
          <p:cNvSpPr>
            <a:spLocks noGrp="1"/>
          </p:cNvSpPr>
          <p:nvPr>
            <p:ph type="ctrTitle"/>
          </p:nvPr>
        </p:nvSpPr>
        <p:spPr>
          <a:xfrm>
            <a:off x="609600" y="457200"/>
            <a:ext cx="6629400" cy="914400"/>
          </a:xfrm>
        </p:spPr>
        <p:txBody>
          <a:bodyPr>
            <a:normAutofit/>
          </a:bodyPr>
          <a:lstStyle>
            <a:lvl1pPr>
              <a:defRPr sz="3600" b="1">
                <a:solidFill>
                  <a:schemeClr val="tx1"/>
                </a:solidFill>
                <a:latin typeface="Arial Black" pitchFamily="34" charset="0"/>
              </a:defRPr>
            </a:lvl1pPr>
          </a:lstStyle>
          <a:p>
            <a:r>
              <a:rPr lang="en-US" dirty="0" smtClean="0"/>
              <a:t>Click to edit Master</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457200"/>
            <a:ext cx="5486400" cy="9144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4000" b="1" cap="none" spc="50" baseline="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defRPr>
            </a:lvl1pPr>
          </a:lstStyle>
          <a:p>
            <a:r>
              <a:rPr lang="en-US" dirty="0" smtClean="0"/>
              <a:t>TRAINING SLIDES</a:t>
            </a:r>
            <a:endParaRPr lang="en-US" dirty="0"/>
          </a:p>
        </p:txBody>
      </p:sp>
      <p:sp>
        <p:nvSpPr>
          <p:cNvPr id="11" name="Rectangle 10"/>
          <p:cNvSpPr/>
          <p:nvPr userDrawn="1"/>
        </p:nvSpPr>
        <p:spPr>
          <a:xfrm>
            <a:off x="533400" y="4191000"/>
            <a:ext cx="80772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Arial Black" pitchFamily="34" charset="0"/>
              </a:rPr>
              <a:t>NJSBGA</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Arial Black" pitchFamily="34" charset="0"/>
            </a:endParaRPr>
          </a:p>
        </p:txBody>
      </p:sp>
      <p:grpSp>
        <p:nvGrpSpPr>
          <p:cNvPr id="12" name="Group 11"/>
          <p:cNvGrpSpPr/>
          <p:nvPr userDrawn="1"/>
        </p:nvGrpSpPr>
        <p:grpSpPr>
          <a:xfrm>
            <a:off x="5943600" y="152400"/>
            <a:ext cx="3048000" cy="3048000"/>
            <a:chOff x="2667000" y="228600"/>
            <a:chExt cx="2895600" cy="2895600"/>
          </a:xfrm>
        </p:grpSpPr>
        <p:sp>
          <p:nvSpPr>
            <p:cNvPr id="13" name="Oval 12"/>
            <p:cNvSpPr/>
            <p:nvPr userDrawn="1"/>
          </p:nvSpPr>
          <p:spPr>
            <a:xfrm>
              <a:off x="2667000" y="228600"/>
              <a:ext cx="2895600" cy="2895600"/>
            </a:xfrm>
            <a:prstGeom prst="ellipse">
              <a:avLst/>
            </a:prstGeom>
            <a:solidFill>
              <a:srgbClr val="0000CC"/>
            </a:solidFill>
            <a:ln w="762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Final Logo.jpg"/>
            <p:cNvPicPr>
              <a:picLocks noChangeAspect="1"/>
            </p:cNvPicPr>
            <p:nvPr userDrawn="1"/>
          </p:nvPicPr>
          <p:blipFill>
            <a:blip r:embed="rId2" cstate="print"/>
            <a:stretch>
              <a:fillRect/>
            </a:stretch>
          </p:blipFill>
          <p:spPr>
            <a:xfrm>
              <a:off x="2895600" y="457200"/>
              <a:ext cx="2448272" cy="2453873"/>
            </a:xfrm>
            <a:prstGeom prst="ellipse">
              <a:avLst/>
            </a:prstGeom>
            <a:ln w="57150" cap="rnd">
              <a:solidFill>
                <a:srgbClr val="FF0000"/>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grpSp>
      <p:sp>
        <p:nvSpPr>
          <p:cNvPr id="16" name="Content Placeholder 20"/>
          <p:cNvSpPr>
            <a:spLocks noGrp="1"/>
          </p:cNvSpPr>
          <p:nvPr>
            <p:ph sz="quarter" idx="11"/>
          </p:nvPr>
        </p:nvSpPr>
        <p:spPr>
          <a:xfrm>
            <a:off x="609600" y="1600200"/>
            <a:ext cx="52578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10" name="Rounded Rectangle 9"/>
          <p:cNvSpPr/>
          <p:nvPr/>
        </p:nvSpPr>
        <p:spPr>
          <a:xfrm>
            <a:off x="685800" y="152400"/>
            <a:ext cx="6477000" cy="6629400"/>
          </a:xfrm>
          <a:prstGeom prst="roundRect">
            <a:avLst>
              <a:gd name="adj" fmla="val 1378"/>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533400" y="1447800"/>
            <a:ext cx="8077200" cy="4876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12" name="Rounded Rectangle 11"/>
          <p:cNvSpPr/>
          <p:nvPr/>
        </p:nvSpPr>
        <p:spPr>
          <a:xfrm>
            <a:off x="228600" y="1143000"/>
            <a:ext cx="8686800" cy="5334000"/>
          </a:xfrm>
          <a:prstGeom prst="roundRect">
            <a:avLst>
              <a:gd name="adj" fmla="val 4116"/>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57200" y="381000"/>
            <a:ext cx="6934200" cy="1066800"/>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rgbClr val="C00000"/>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E5FD966-E5FC-42BF-ACE4-B92CD80FA3C7}" type="slidenum">
              <a:rPr lang="en-US" smtClean="0"/>
              <a:pPr/>
              <a:t>‹#›</a:t>
            </a:fld>
            <a:endParaRPr lang="en-US"/>
          </a:p>
        </p:txBody>
      </p:sp>
      <p:sp>
        <p:nvSpPr>
          <p:cNvPr id="14" name="Rounded Rectangle 13"/>
          <p:cNvSpPr/>
          <p:nvPr userDrawn="1"/>
        </p:nvSpPr>
        <p:spPr>
          <a:xfrm>
            <a:off x="685800" y="152400"/>
            <a:ext cx="6477000" cy="6629400"/>
          </a:xfrm>
          <a:prstGeom prst="roundRect">
            <a:avLst>
              <a:gd name="adj" fmla="val 1378"/>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 name="Content Placeholder 2"/>
          <p:cNvSpPr txBox="1">
            <a:spLocks/>
          </p:cNvSpPr>
          <p:nvPr userDrawn="1"/>
        </p:nvSpPr>
        <p:spPr>
          <a:xfrm>
            <a:off x="533400" y="1447800"/>
            <a:ext cx="8077200" cy="4876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16" name="Rounded Rectangle 15"/>
          <p:cNvSpPr/>
          <p:nvPr userDrawn="1"/>
        </p:nvSpPr>
        <p:spPr>
          <a:xfrm>
            <a:off x="228600" y="1143000"/>
            <a:ext cx="8686800" cy="5334000"/>
          </a:xfrm>
          <a:prstGeom prst="roundRect">
            <a:avLst>
              <a:gd name="adj" fmla="val 4116"/>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userDrawn="1"/>
        </p:nvSpPr>
        <p:spPr>
          <a:xfrm>
            <a:off x="457200" y="381000"/>
            <a:ext cx="6934200" cy="1066800"/>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2" r:id="rId4"/>
    <p:sldLayoutId id="2147483649" r:id="rId5"/>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4" name="Rectangle 3"/>
          <p:cNvSpPr/>
          <p:nvPr/>
        </p:nvSpPr>
        <p:spPr>
          <a:xfrm>
            <a:off x="228600" y="1524001"/>
            <a:ext cx="6096000" cy="286232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WINTER WEATHER SAFETY</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22530" name="Picture 2" descr="http://www.tjslawn.com/main/images/stories/siteimages/removalsnow.jpg"/>
          <p:cNvPicPr>
            <a:picLocks noChangeAspect="1" noChangeArrowheads="1"/>
          </p:cNvPicPr>
          <p:nvPr/>
        </p:nvPicPr>
        <p:blipFill>
          <a:blip r:embed="rId2" cstate="print"/>
          <a:srcRect/>
          <a:stretch>
            <a:fillRect/>
          </a:stretch>
        </p:blipFill>
        <p:spPr bwMode="auto">
          <a:xfrm>
            <a:off x="5867400" y="4244557"/>
            <a:ext cx="2590800" cy="20800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532" name="Picture 4" descr="http://www.highroad.org/ranch%20images/Winter2000/winter-backyard1.jpg"/>
          <p:cNvPicPr>
            <a:picLocks noChangeAspect="1" noChangeArrowheads="1"/>
          </p:cNvPicPr>
          <p:nvPr/>
        </p:nvPicPr>
        <p:blipFill>
          <a:blip r:embed="rId3" cstate="print"/>
          <a:srcRect t="15000" b="23333"/>
          <a:stretch>
            <a:fillRect/>
          </a:stretch>
        </p:blipFill>
        <p:spPr bwMode="auto">
          <a:xfrm>
            <a:off x="914400" y="4230052"/>
            <a:ext cx="4648200" cy="21497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14600"/>
            <a:ext cx="8382000" cy="3962400"/>
          </a:xfrm>
        </p:spPr>
        <p:txBody>
          <a:bodyPr>
            <a:normAutofit lnSpcReduction="10000"/>
          </a:bodyPr>
          <a:lstStyle/>
          <a:p>
            <a:pPr>
              <a:lnSpc>
                <a:spcPct val="80000"/>
              </a:lnSpc>
            </a:pPr>
            <a:r>
              <a:rPr lang="en-US" sz="2000" b="1" dirty="0" smtClean="0"/>
              <a:t>Shovel fresh snow</a:t>
            </a:r>
            <a:r>
              <a:rPr lang="en-US" sz="2000" dirty="0" smtClean="0"/>
              <a:t>.</a:t>
            </a:r>
          </a:p>
          <a:p>
            <a:pPr lvl="1">
              <a:lnSpc>
                <a:spcPct val="80000"/>
              </a:lnSpc>
            </a:pPr>
            <a:r>
              <a:rPr lang="en-US" sz="2000" dirty="0" smtClean="0"/>
              <a:t>Freshly fallen, powdery snow is easier to shovel than the wet, packed-down variety. </a:t>
            </a:r>
          </a:p>
          <a:p>
            <a:pPr>
              <a:lnSpc>
                <a:spcPct val="80000"/>
              </a:lnSpc>
            </a:pPr>
            <a:r>
              <a:rPr lang="en-US" sz="2000" b="1" dirty="0" smtClean="0"/>
              <a:t>Push the snow as you shovel</a:t>
            </a:r>
            <a:r>
              <a:rPr lang="en-US" sz="2000" dirty="0" smtClean="0"/>
              <a:t>.</a:t>
            </a:r>
          </a:p>
          <a:p>
            <a:pPr lvl="1">
              <a:lnSpc>
                <a:spcPct val="80000"/>
              </a:lnSpc>
            </a:pPr>
            <a:r>
              <a:rPr lang="en-US" sz="2000" dirty="0" smtClean="0"/>
              <a:t>It's easier on your back than lifting the snow out of the way. </a:t>
            </a:r>
          </a:p>
          <a:p>
            <a:pPr>
              <a:lnSpc>
                <a:spcPct val="80000"/>
              </a:lnSpc>
            </a:pPr>
            <a:r>
              <a:rPr lang="en-US" sz="2000" b="1" dirty="0" smtClean="0"/>
              <a:t>Don't pick up too much at once</a:t>
            </a:r>
            <a:r>
              <a:rPr lang="en-US" sz="2000" dirty="0" smtClean="0"/>
              <a:t>.</a:t>
            </a:r>
          </a:p>
          <a:p>
            <a:pPr lvl="1">
              <a:lnSpc>
                <a:spcPct val="80000"/>
              </a:lnSpc>
            </a:pPr>
            <a:r>
              <a:rPr lang="en-US" sz="2000" dirty="0" smtClean="0"/>
              <a:t>Use a light shovel (e.g. aluminum).  Use a small shovel, or fill only one-fourth or one-half of a large one. </a:t>
            </a:r>
          </a:p>
          <a:p>
            <a:pPr>
              <a:lnSpc>
                <a:spcPct val="80000"/>
              </a:lnSpc>
            </a:pPr>
            <a:r>
              <a:rPr lang="en-US" sz="2000" b="1" dirty="0" smtClean="0"/>
              <a:t>Lift with your legs bent, not your back</a:t>
            </a:r>
            <a:r>
              <a:rPr lang="en-US" sz="2000" dirty="0" smtClean="0"/>
              <a:t>.</a:t>
            </a:r>
          </a:p>
          <a:p>
            <a:pPr lvl="1">
              <a:lnSpc>
                <a:spcPct val="80000"/>
              </a:lnSpc>
            </a:pPr>
            <a:r>
              <a:rPr lang="en-US" sz="2000" dirty="0" smtClean="0"/>
              <a:t>Keep your back straight. By bending and "sitting" into the movement, you'll keep your spine upright and less stressed. Your shoulders, torso and thighs can do the work for you. </a:t>
            </a:r>
          </a:p>
          <a:p>
            <a:pPr>
              <a:lnSpc>
                <a:spcPct val="80000"/>
              </a:lnSpc>
            </a:pPr>
            <a:r>
              <a:rPr lang="en-US" sz="2000" b="1" dirty="0" smtClean="0"/>
              <a:t>Take it slow!</a:t>
            </a:r>
            <a:endParaRPr lang="en-US" sz="2000" dirty="0" smtClean="0"/>
          </a:p>
          <a:p>
            <a:pPr lvl="1">
              <a:lnSpc>
                <a:spcPct val="80000"/>
              </a:lnSpc>
            </a:pPr>
            <a:r>
              <a:rPr lang="en-US" sz="2000" dirty="0" smtClean="0"/>
              <a:t>Shoveling (like lifting weights) can raise your heart rate and blood pressure dramatically; so pace yourself. Be sure to stretch out and warm up before taking on the task. </a:t>
            </a:r>
          </a:p>
          <a:p>
            <a:endParaRPr lang="en-US" dirty="0"/>
          </a:p>
        </p:txBody>
      </p:sp>
      <p:sp>
        <p:nvSpPr>
          <p:cNvPr id="4" name="Title 3"/>
          <p:cNvSpPr>
            <a:spLocks noGrp="1"/>
          </p:cNvSpPr>
          <p:nvPr>
            <p:ph type="ctrTitle"/>
          </p:nvPr>
        </p:nvSpPr>
        <p:spPr>
          <a:xfrm>
            <a:off x="609600" y="304800"/>
            <a:ext cx="6629400" cy="914400"/>
          </a:xfrm>
        </p:spPr>
        <p:txBody>
          <a:bodyPr>
            <a:normAutofit/>
          </a:bodyPr>
          <a:lstStyle/>
          <a:p>
            <a:r>
              <a:rPr lang="en-US" sz="2800" dirty="0" smtClean="0"/>
              <a:t>Use care when shoveling snow</a:t>
            </a:r>
            <a:endParaRPr lang="en-US" sz="2800" dirty="0"/>
          </a:p>
        </p:txBody>
      </p:sp>
      <p:sp>
        <p:nvSpPr>
          <p:cNvPr id="5" name="Rounded Rectangle 4"/>
          <p:cNvSpPr/>
          <p:nvPr/>
        </p:nvSpPr>
        <p:spPr>
          <a:xfrm>
            <a:off x="457200" y="1600200"/>
            <a:ext cx="6934200" cy="755952"/>
          </a:xfrm>
          <a:prstGeom prst="round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80000"/>
              </a:lnSpc>
              <a:buFontTx/>
              <a:buNone/>
            </a:pPr>
            <a:r>
              <a:rPr lang="en-US" sz="2400" b="1" dirty="0" smtClean="0">
                <a:solidFill>
                  <a:schemeClr val="bg1"/>
                </a:solidFill>
                <a:latin typeface="Arial Black" pitchFamily="34" charset="0"/>
              </a:rPr>
              <a:t>The National Safety Council offers the following tips for safe shoveling: </a:t>
            </a:r>
            <a:endParaRPr lang="en-US" sz="2400" b="1" dirty="0">
              <a:solidFill>
                <a:schemeClr val="bg1"/>
              </a:solidFill>
              <a:latin typeface="Arial Black"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077200" cy="4876800"/>
          </a:xfrm>
        </p:spPr>
        <p:txBody>
          <a:bodyPr/>
          <a:lstStyle/>
          <a:p>
            <a:pPr>
              <a:lnSpc>
                <a:spcPct val="80000"/>
              </a:lnSpc>
            </a:pPr>
            <a:r>
              <a:rPr lang="en-US" sz="2000" b="1" dirty="0" smtClean="0"/>
              <a:t>Do not work to the point of exhaustion</a:t>
            </a:r>
            <a:r>
              <a:rPr lang="en-US" sz="2000" dirty="0" smtClean="0"/>
              <a:t>.</a:t>
            </a:r>
          </a:p>
          <a:p>
            <a:pPr lvl="1">
              <a:lnSpc>
                <a:spcPct val="80000"/>
              </a:lnSpc>
            </a:pPr>
            <a:r>
              <a:rPr lang="en-US" sz="2000" dirty="0" smtClean="0"/>
              <a:t>If you run out of breath, take a break. If you feel tightness in your chest, stop immediately. Individuals over the age of 40, or those who are relatively inactive, should be especially careful. </a:t>
            </a:r>
          </a:p>
          <a:p>
            <a:pPr>
              <a:lnSpc>
                <a:spcPct val="80000"/>
              </a:lnSpc>
            </a:pPr>
            <a:r>
              <a:rPr lang="en-US" sz="2000" b="1" dirty="0" smtClean="0"/>
              <a:t>Dress warmly</a:t>
            </a:r>
            <a:r>
              <a:rPr lang="en-US" sz="2000" dirty="0" smtClean="0"/>
              <a:t>.</a:t>
            </a:r>
          </a:p>
          <a:p>
            <a:pPr lvl="1">
              <a:lnSpc>
                <a:spcPct val="80000"/>
              </a:lnSpc>
            </a:pPr>
            <a:r>
              <a:rPr lang="en-US" sz="2000" dirty="0" smtClean="0"/>
              <a:t>Remember that extremities, such as the nose, ears, hands and feet, need extra attention during winter's cold. Wear a turtleneck sweater, cap, scarf, face protection, mittens, wool socks and waterproof boots. </a:t>
            </a:r>
            <a:endParaRPr lang="en-US" sz="2000" dirty="0"/>
          </a:p>
        </p:txBody>
      </p:sp>
      <p:sp>
        <p:nvSpPr>
          <p:cNvPr id="5" name="Title 3"/>
          <p:cNvSpPr>
            <a:spLocks noGrp="1"/>
          </p:cNvSpPr>
          <p:nvPr>
            <p:ph type="ctrTitle"/>
          </p:nvPr>
        </p:nvSpPr>
        <p:spPr>
          <a:xfrm>
            <a:off x="609600" y="304800"/>
            <a:ext cx="6629400" cy="914400"/>
          </a:xfrm>
        </p:spPr>
        <p:txBody>
          <a:bodyPr>
            <a:normAutofit/>
          </a:bodyPr>
          <a:lstStyle/>
          <a:p>
            <a:r>
              <a:rPr lang="en-US" sz="2800" dirty="0" smtClean="0"/>
              <a:t>Use care when shoveling snow…</a:t>
            </a:r>
            <a:endParaRPr lang="en-US" sz="2800" dirty="0"/>
          </a:p>
        </p:txBody>
      </p:sp>
      <p:sp>
        <p:nvSpPr>
          <p:cNvPr id="6" name="Rectangle 5"/>
          <p:cNvSpPr/>
          <p:nvPr/>
        </p:nvSpPr>
        <p:spPr>
          <a:xfrm>
            <a:off x="228600" y="3886200"/>
            <a:ext cx="8686800" cy="250530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800" b="1" dirty="0" smtClean="0">
                <a:ln w="11430">
                  <a:solidFill>
                    <a:srgbClr val="FF0000"/>
                  </a:solidFill>
                </a:ln>
                <a:solidFill>
                  <a:srgbClr val="FF0000"/>
                </a:solidFill>
                <a:effectLst>
                  <a:outerShdw blurRad="50800" dist="39000" dir="5460000" algn="tl">
                    <a:srgbClr val="000000">
                      <a:alpha val="38000"/>
                    </a:srgbClr>
                  </a:outerShdw>
                </a:effectLst>
                <a:latin typeface="Arial Black" pitchFamily="34" charset="0"/>
              </a:rPr>
              <a:t>If you have a history of heart trouble,</a:t>
            </a:r>
          </a:p>
          <a:p>
            <a:pPr algn="ctr">
              <a:lnSpc>
                <a:spcPct val="80000"/>
              </a:lnSpc>
            </a:pPr>
            <a:r>
              <a:rPr lang="en-US" sz="2800" b="1" dirty="0" smtClean="0">
                <a:ln w="11430">
                  <a:solidFill>
                    <a:srgbClr val="FF0000"/>
                  </a:solidFill>
                </a:ln>
                <a:solidFill>
                  <a:srgbClr val="FF0000"/>
                </a:solidFill>
                <a:effectLst>
                  <a:outerShdw blurRad="50800" dist="39000" dir="5460000" algn="tl">
                    <a:srgbClr val="000000">
                      <a:alpha val="38000"/>
                    </a:srgbClr>
                  </a:outerShdw>
                </a:effectLst>
                <a:latin typeface="Arial Black" pitchFamily="34" charset="0"/>
              </a:rPr>
              <a:t>do not shovel without a doctor's permission.</a:t>
            </a:r>
          </a:p>
          <a:p>
            <a:pPr algn="ctr">
              <a:lnSpc>
                <a:spcPct val="80000"/>
              </a:lnSpc>
            </a:pPr>
            <a:r>
              <a:rPr lang="en-US" sz="2800" b="1" dirty="0" smtClean="0">
                <a:ln w="11430">
                  <a:solidFill>
                    <a:srgbClr val="FF0000"/>
                  </a:solidFill>
                </a:ln>
                <a:solidFill>
                  <a:srgbClr val="FF0000"/>
                </a:solidFill>
                <a:effectLst>
                  <a:outerShdw blurRad="50800" dist="39000" dir="5460000" algn="tl">
                    <a:srgbClr val="000000">
                      <a:alpha val="38000"/>
                    </a:srgbClr>
                  </a:outerShdw>
                </a:effectLst>
                <a:latin typeface="Arial Black" pitchFamily="34" charset="0"/>
              </a:rPr>
              <a:t> </a:t>
            </a:r>
          </a:p>
          <a:p>
            <a:pPr algn="ctr">
              <a:lnSpc>
                <a:spcPct val="80000"/>
              </a:lnSpc>
            </a:pPr>
            <a:r>
              <a:rPr lang="en-US" sz="2800" b="1" dirty="0" smtClean="0">
                <a:ln w="11430">
                  <a:solidFill>
                    <a:srgbClr val="FF0000"/>
                  </a:solidFill>
                </a:ln>
                <a:solidFill>
                  <a:srgbClr val="FF0000"/>
                </a:solidFill>
                <a:effectLst>
                  <a:outerShdw blurRad="50800" dist="39000" dir="5460000" algn="tl">
                    <a:srgbClr val="000000">
                      <a:alpha val="38000"/>
                    </a:srgbClr>
                  </a:outerShdw>
                </a:effectLst>
                <a:latin typeface="Arial Black" pitchFamily="34" charset="0"/>
              </a:rPr>
              <a:t>Avoid shoveling after eating.</a:t>
            </a:r>
          </a:p>
          <a:p>
            <a:pPr algn="ctr">
              <a:lnSpc>
                <a:spcPct val="80000"/>
              </a:lnSpc>
            </a:pPr>
            <a:r>
              <a:rPr lang="en-US" sz="2800" b="1" dirty="0" smtClean="0">
                <a:ln w="11430">
                  <a:solidFill>
                    <a:srgbClr val="FF0000"/>
                  </a:solidFill>
                </a:ln>
                <a:solidFill>
                  <a:srgbClr val="FF0000"/>
                </a:solidFill>
                <a:effectLst>
                  <a:outerShdw blurRad="50800" dist="39000" dir="5460000" algn="tl">
                    <a:srgbClr val="000000">
                      <a:alpha val="38000"/>
                    </a:srgbClr>
                  </a:outerShdw>
                </a:effectLst>
                <a:latin typeface="Arial Black" pitchFamily="34" charset="0"/>
              </a:rPr>
              <a:t> </a:t>
            </a:r>
          </a:p>
          <a:p>
            <a:pPr algn="ctr">
              <a:lnSpc>
                <a:spcPct val="80000"/>
              </a:lnSpc>
            </a:pPr>
            <a:r>
              <a:rPr lang="en-US" sz="2800" b="1" dirty="0" smtClean="0">
                <a:ln w="11430">
                  <a:solidFill>
                    <a:srgbClr val="FF0000"/>
                  </a:solidFill>
                </a:ln>
                <a:solidFill>
                  <a:srgbClr val="FF0000"/>
                </a:solidFill>
                <a:effectLst>
                  <a:outerShdw blurRad="50800" dist="39000" dir="5460000" algn="tl">
                    <a:srgbClr val="000000">
                      <a:alpha val="38000"/>
                    </a:srgbClr>
                  </a:outerShdw>
                </a:effectLst>
                <a:latin typeface="Arial Black" pitchFamily="34" charset="0"/>
              </a:rPr>
              <a:t>Do not smoke while shoveling. </a:t>
            </a:r>
            <a:endParaRPr lang="en-US" sz="2800" b="1" dirty="0">
              <a:ln w="11430">
                <a:solidFill>
                  <a:srgbClr val="FF0000"/>
                </a:solidFill>
              </a:ln>
              <a:solidFill>
                <a:srgbClr val="FF0000"/>
              </a:solidFill>
              <a:effectLst>
                <a:outerShdw blurRad="50800" dist="39000" dir="5460000" algn="tl">
                  <a:srgbClr val="000000">
                    <a:alpha val="38000"/>
                  </a:srgbClr>
                </a:outerShdw>
              </a:effectLst>
              <a:latin typeface="Arial Black"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382000" cy="5257800"/>
          </a:xfrm>
        </p:spPr>
        <p:txBody>
          <a:bodyPr>
            <a:normAutofit fontScale="85000" lnSpcReduction="20000"/>
          </a:bodyPr>
          <a:lstStyle/>
          <a:p>
            <a:pPr>
              <a:buFontTx/>
              <a:buNone/>
            </a:pPr>
            <a:r>
              <a:rPr lang="en-US" sz="2800" dirty="0" smtClean="0"/>
              <a:t>Snow blowers range from self-propelled to units mounted on tractors. </a:t>
            </a:r>
          </a:p>
          <a:p>
            <a:r>
              <a:rPr lang="en-US" sz="2800" b="1" dirty="0" smtClean="0"/>
              <a:t>Inexperience causes accidents</a:t>
            </a:r>
            <a:r>
              <a:rPr lang="en-US" sz="2800" dirty="0" smtClean="0"/>
              <a:t>.  Review the operator's manual before use. The manual can help you understand how the machine works and how to operate it safely.</a:t>
            </a:r>
          </a:p>
          <a:p>
            <a:r>
              <a:rPr lang="en-US" sz="2800" b="1" dirty="0" smtClean="0"/>
              <a:t>Coming in contact with the turning blades</a:t>
            </a:r>
            <a:r>
              <a:rPr lang="en-US" sz="2800" dirty="0" smtClean="0"/>
              <a:t> inside the discharge chute is the most common cause of snow blower injuries.</a:t>
            </a:r>
          </a:p>
          <a:p>
            <a:r>
              <a:rPr lang="en-US" sz="2800" b="1" dirty="0" smtClean="0"/>
              <a:t>Accidents occur most often when the discharge chute clogs with wet, heavy snow</a:t>
            </a:r>
            <a:r>
              <a:rPr lang="en-US" sz="2800" dirty="0" smtClean="0"/>
              <a:t>. You can't see the whirling blades down in the chute because snow covers the blades. If you use your hand or a stick to remove the clog, the blades could strike the stick or your hand. In either case, injury can occur. </a:t>
            </a:r>
          </a:p>
          <a:p>
            <a:r>
              <a:rPr lang="en-US" sz="2800" b="1" dirty="0" smtClean="0"/>
              <a:t>Stop the engine</a:t>
            </a:r>
            <a:r>
              <a:rPr lang="en-US" sz="2800" dirty="0" smtClean="0"/>
              <a:t> before cleaning foreign objects or snow from the equipment. </a:t>
            </a:r>
            <a:r>
              <a:rPr lang="en-US" sz="2800" b="1" dirty="0" smtClean="0"/>
              <a:t>Do </a:t>
            </a:r>
            <a:r>
              <a:rPr lang="en-US" sz="2800" b="1" u="sng" dirty="0" smtClean="0"/>
              <a:t>not</a:t>
            </a:r>
            <a:r>
              <a:rPr lang="en-US" sz="2800" b="1" dirty="0" smtClean="0"/>
              <a:t> insert your hand to clear it while the engine is running; </a:t>
            </a:r>
            <a:r>
              <a:rPr lang="en-US" sz="2800" dirty="0" smtClean="0"/>
              <a:t>turn it off and then clear it using a broom handle, stick, etc. Never leave the snow blower running unattended. </a:t>
            </a:r>
          </a:p>
        </p:txBody>
      </p:sp>
      <p:sp>
        <p:nvSpPr>
          <p:cNvPr id="4" name="Title 3"/>
          <p:cNvSpPr>
            <a:spLocks noGrp="1"/>
          </p:cNvSpPr>
          <p:nvPr>
            <p:ph type="ctrTitle"/>
          </p:nvPr>
        </p:nvSpPr>
        <p:spPr>
          <a:xfrm>
            <a:off x="609600" y="304800"/>
            <a:ext cx="6858000" cy="914400"/>
          </a:xfrm>
        </p:spPr>
        <p:txBody>
          <a:bodyPr>
            <a:normAutofit fontScale="90000"/>
          </a:bodyPr>
          <a:lstStyle/>
          <a:p>
            <a:r>
              <a:rPr lang="en-US" dirty="0" smtClean="0"/>
              <a:t>Operate snow blowers safely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33600"/>
            <a:ext cx="8382000" cy="4343400"/>
          </a:xfrm>
        </p:spPr>
        <p:txBody>
          <a:bodyPr>
            <a:normAutofit/>
          </a:bodyPr>
          <a:lstStyle/>
          <a:p>
            <a:pPr>
              <a:lnSpc>
                <a:spcPct val="80000"/>
              </a:lnSpc>
            </a:pPr>
            <a:r>
              <a:rPr lang="en-US" sz="2000" b="1" dirty="0" smtClean="0"/>
              <a:t>Shut off equipment</a:t>
            </a:r>
            <a:r>
              <a:rPr lang="en-US" sz="2000" dirty="0" smtClean="0"/>
              <a:t> </a:t>
            </a:r>
            <a:r>
              <a:rPr lang="en-US" sz="2000" b="1" dirty="0" smtClean="0"/>
              <a:t>before making repairs</a:t>
            </a:r>
            <a:r>
              <a:rPr lang="en-US" sz="2000" dirty="0" smtClean="0"/>
              <a:t> or mechanical adjustments. Always shut off the engine and remove the spark plug wire to prevent injuries. </a:t>
            </a:r>
          </a:p>
          <a:p>
            <a:pPr>
              <a:lnSpc>
                <a:spcPct val="80000"/>
              </a:lnSpc>
            </a:pPr>
            <a:r>
              <a:rPr lang="en-US" sz="2000" b="1" dirty="0" smtClean="0"/>
              <a:t>Clear the area of any debris</a:t>
            </a:r>
            <a:r>
              <a:rPr lang="en-US" sz="2000" dirty="0" smtClean="0"/>
              <a:t> before you begin snow removal. some machines can send snow flying 30 feet and small, solid objects, such as stones or ice, up to 75 feet.  Direct snow away from people.</a:t>
            </a:r>
          </a:p>
          <a:p>
            <a:pPr>
              <a:lnSpc>
                <a:spcPct val="80000"/>
              </a:lnSpc>
            </a:pPr>
            <a:r>
              <a:rPr lang="en-US" sz="2000" b="1" dirty="0" smtClean="0"/>
              <a:t>Do not exceed the snow blower's capacity</a:t>
            </a:r>
            <a:r>
              <a:rPr lang="en-US" sz="2000" dirty="0" smtClean="0"/>
              <a:t>  </a:t>
            </a:r>
          </a:p>
          <a:p>
            <a:pPr>
              <a:lnSpc>
                <a:spcPct val="80000"/>
              </a:lnSpc>
            </a:pPr>
            <a:r>
              <a:rPr lang="en-US" sz="2000" b="1" dirty="0" smtClean="0"/>
              <a:t>Clear snow up and down the face of slopes</a:t>
            </a:r>
            <a:r>
              <a:rPr lang="en-US" sz="2000" dirty="0" smtClean="0"/>
              <a:t>, not across the face.</a:t>
            </a:r>
          </a:p>
          <a:p>
            <a:pPr>
              <a:lnSpc>
                <a:spcPct val="80000"/>
              </a:lnSpc>
            </a:pPr>
            <a:r>
              <a:rPr lang="en-US" sz="2000" b="1" dirty="0" smtClean="0"/>
              <a:t>Handle gasoline with care</a:t>
            </a:r>
            <a:r>
              <a:rPr lang="en-US" sz="2000" dirty="0" smtClean="0"/>
              <a:t>. Keep in mind these basic tips for handling flammable materials: </a:t>
            </a:r>
          </a:p>
          <a:p>
            <a:pPr lvl="1">
              <a:lnSpc>
                <a:spcPct val="80000"/>
              </a:lnSpc>
            </a:pPr>
            <a:r>
              <a:rPr lang="en-US" sz="1800" dirty="0" smtClean="0"/>
              <a:t>Use an approved fuel container for storage. </a:t>
            </a:r>
          </a:p>
          <a:p>
            <a:pPr lvl="1">
              <a:lnSpc>
                <a:spcPct val="80000"/>
              </a:lnSpc>
            </a:pPr>
            <a:r>
              <a:rPr lang="en-US" sz="1800" dirty="0" smtClean="0"/>
              <a:t>Don't remove the fuel cap or add gasoline to a running or hot engine. </a:t>
            </a:r>
          </a:p>
          <a:p>
            <a:pPr lvl="1">
              <a:lnSpc>
                <a:spcPct val="80000"/>
              </a:lnSpc>
            </a:pPr>
            <a:r>
              <a:rPr lang="en-US" sz="1800" dirty="0" smtClean="0"/>
              <a:t>Only fill the fuel tank outdoors. </a:t>
            </a:r>
          </a:p>
          <a:p>
            <a:pPr lvl="1">
              <a:lnSpc>
                <a:spcPct val="80000"/>
              </a:lnSpc>
            </a:pPr>
            <a:r>
              <a:rPr lang="en-US" sz="1800" dirty="0" smtClean="0"/>
              <a:t>Wipe up any spilled gasoline. </a:t>
            </a:r>
          </a:p>
          <a:p>
            <a:pPr lvl="1">
              <a:lnSpc>
                <a:spcPct val="80000"/>
              </a:lnSpc>
            </a:pPr>
            <a:r>
              <a:rPr lang="en-US" sz="1800" dirty="0" smtClean="0"/>
              <a:t>Keep both the snow blower and fuel away from open flames and sparks. </a:t>
            </a:r>
          </a:p>
          <a:p>
            <a:pPr>
              <a:lnSpc>
                <a:spcPct val="80000"/>
              </a:lnSpc>
            </a:pPr>
            <a:r>
              <a:rPr lang="en-US" sz="2000" b="1" dirty="0" smtClean="0"/>
              <a:t>Clean off excess slush</a:t>
            </a:r>
            <a:r>
              <a:rPr lang="en-US" sz="2000" dirty="0" smtClean="0"/>
              <a:t> and lubricate the drive train prior to storage. </a:t>
            </a:r>
          </a:p>
          <a:p>
            <a:endParaRPr lang="en-US" dirty="0"/>
          </a:p>
        </p:txBody>
      </p:sp>
      <p:sp>
        <p:nvSpPr>
          <p:cNvPr id="4" name="Title 3"/>
          <p:cNvSpPr>
            <a:spLocks noGrp="1"/>
          </p:cNvSpPr>
          <p:nvPr>
            <p:ph type="ctrTitle"/>
          </p:nvPr>
        </p:nvSpPr>
        <p:spPr/>
        <p:txBody>
          <a:bodyPr/>
          <a:lstStyle/>
          <a:p>
            <a:endParaRPr lang="en-US"/>
          </a:p>
        </p:txBody>
      </p:sp>
      <p:sp>
        <p:nvSpPr>
          <p:cNvPr id="5" name="Rectangle 4"/>
          <p:cNvSpPr/>
          <p:nvPr/>
        </p:nvSpPr>
        <p:spPr>
          <a:xfrm>
            <a:off x="457200" y="1671935"/>
            <a:ext cx="8229600" cy="461665"/>
          </a:xfrm>
          <a:prstGeom prst="rect">
            <a:avLst/>
          </a:prstGeom>
        </p:spPr>
        <p:txBody>
          <a:bodyPr wrap="square">
            <a:spAutoFit/>
          </a:bodyPr>
          <a:lstStyle/>
          <a:p>
            <a:pPr algn="ctr"/>
            <a:r>
              <a:rPr lang="en-US" sz="2400" b="1" u="sng" dirty="0" smtClean="0">
                <a:solidFill>
                  <a:srgbClr val="FF0000"/>
                </a:solidFill>
                <a:latin typeface="Arial Black" pitchFamily="34" charset="0"/>
              </a:rPr>
              <a:t>Never put you hand in the discharge chute.</a:t>
            </a:r>
            <a:endParaRPr lang="en-US" sz="2400" u="sng" dirty="0">
              <a:solidFill>
                <a:srgbClr val="FF0000"/>
              </a:solidFill>
              <a:latin typeface="Arial Black"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304800"/>
            <a:ext cx="6629400" cy="914400"/>
          </a:xfrm>
        </p:spPr>
        <p:txBody>
          <a:bodyPr>
            <a:normAutofit fontScale="90000"/>
          </a:bodyPr>
          <a:lstStyle/>
          <a:p>
            <a:r>
              <a:rPr lang="en-US" dirty="0" smtClean="0"/>
              <a:t>Snow blower trouble spots</a:t>
            </a:r>
            <a:endParaRPr lang="en-US" dirty="0"/>
          </a:p>
        </p:txBody>
      </p:sp>
      <p:sp>
        <p:nvSpPr>
          <p:cNvPr id="8" name="Rounded Rectangle 7"/>
          <p:cNvSpPr/>
          <p:nvPr/>
        </p:nvSpPr>
        <p:spPr>
          <a:xfrm>
            <a:off x="381000" y="1752600"/>
            <a:ext cx="7391400" cy="4572000"/>
          </a:xfrm>
          <a:prstGeom prst="roundRect">
            <a:avLst>
              <a:gd name="adj" fmla="val 3096"/>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endParaRPr>
          </a:p>
        </p:txBody>
      </p:sp>
      <p:pic>
        <p:nvPicPr>
          <p:cNvPr id="9" name="Picture 6"/>
          <p:cNvPicPr>
            <a:picLocks noChangeAspect="1" noChangeArrowheads="1"/>
          </p:cNvPicPr>
          <p:nvPr/>
        </p:nvPicPr>
        <p:blipFill>
          <a:blip r:embed="rId3" cstate="print"/>
          <a:srcRect/>
          <a:stretch>
            <a:fillRect/>
          </a:stretch>
        </p:blipFill>
        <p:spPr bwMode="auto">
          <a:xfrm>
            <a:off x="3352800" y="2846679"/>
            <a:ext cx="2682240" cy="2646648"/>
          </a:xfrm>
          <a:prstGeom prst="rect">
            <a:avLst/>
          </a:prstGeom>
          <a:noFill/>
          <a:ln w="9525">
            <a:noFill/>
            <a:miter lim="800000"/>
            <a:headEnd/>
            <a:tailEnd/>
          </a:ln>
        </p:spPr>
      </p:pic>
      <p:sp>
        <p:nvSpPr>
          <p:cNvPr id="10" name="Rounded Rectangle 9"/>
          <p:cNvSpPr/>
          <p:nvPr/>
        </p:nvSpPr>
        <p:spPr>
          <a:xfrm>
            <a:off x="609600" y="5486400"/>
            <a:ext cx="2438400" cy="65314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ELECTRIC CORD</a:t>
            </a:r>
          </a:p>
          <a:p>
            <a:pPr algn="ctr"/>
            <a:r>
              <a:rPr lang="en-US" sz="1100" b="1" dirty="0" smtClean="0">
                <a:solidFill>
                  <a:schemeClr val="tx1"/>
                </a:solidFill>
              </a:rPr>
              <a:t>Improper grounding, cutting &amp; frayed cords can be HAZARDOUS.</a:t>
            </a:r>
            <a:endParaRPr lang="en-US" sz="1100" b="1" dirty="0">
              <a:solidFill>
                <a:schemeClr val="tx1"/>
              </a:solidFill>
            </a:endParaRPr>
          </a:p>
        </p:txBody>
      </p:sp>
      <p:cxnSp>
        <p:nvCxnSpPr>
          <p:cNvPr id="11" name="Straight Arrow Connector 10"/>
          <p:cNvCxnSpPr/>
          <p:nvPr/>
        </p:nvCxnSpPr>
        <p:spPr>
          <a:xfrm rot="10800000">
            <a:off x="5364480" y="5077691"/>
            <a:ext cx="670560" cy="415636"/>
          </a:xfrm>
          <a:prstGeom prst="straightConnector1">
            <a:avLst/>
          </a:prstGeom>
          <a:ln w="76200">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2" name="Rounded Rectangle 11"/>
          <p:cNvSpPr/>
          <p:nvPr/>
        </p:nvSpPr>
        <p:spPr>
          <a:xfrm>
            <a:off x="5181600" y="5493327"/>
            <a:ext cx="1706880" cy="593766"/>
          </a:xfrm>
          <a:prstGeom prst="roundRect">
            <a:avLst>
              <a:gd name="adj" fmla="val 11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AUGER/IMPELLER</a:t>
            </a:r>
          </a:p>
          <a:p>
            <a:pPr algn="ctr"/>
            <a:r>
              <a:rPr lang="en-US" sz="1100" b="1" dirty="0" smtClean="0">
                <a:solidFill>
                  <a:schemeClr val="tx1"/>
                </a:solidFill>
              </a:rPr>
              <a:t>Presents hazards to hands and feet because of clogging.</a:t>
            </a:r>
            <a:endParaRPr lang="en-US" sz="1100" b="1" dirty="0">
              <a:solidFill>
                <a:schemeClr val="tx1"/>
              </a:solidFill>
            </a:endParaRPr>
          </a:p>
        </p:txBody>
      </p:sp>
      <p:cxnSp>
        <p:nvCxnSpPr>
          <p:cNvPr id="13" name="Straight Arrow Connector 12"/>
          <p:cNvCxnSpPr/>
          <p:nvPr/>
        </p:nvCxnSpPr>
        <p:spPr>
          <a:xfrm rot="5400000">
            <a:off x="4148546" y="2297974"/>
            <a:ext cx="1654628" cy="1173480"/>
          </a:xfrm>
          <a:prstGeom prst="straightConnector1">
            <a:avLst/>
          </a:prstGeom>
          <a:ln w="76200">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4" name="Rounded Rectangle 13"/>
          <p:cNvSpPr/>
          <p:nvPr/>
        </p:nvSpPr>
        <p:spPr>
          <a:xfrm>
            <a:off x="5410200" y="1828800"/>
            <a:ext cx="1935480" cy="712519"/>
          </a:xfrm>
          <a:prstGeom prst="roundRect">
            <a:avLst>
              <a:gd name="adj" fmla="val 12016"/>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FUEL TANK</a:t>
            </a:r>
          </a:p>
          <a:p>
            <a:pPr algn="ctr"/>
            <a:r>
              <a:rPr lang="en-US" sz="1100" b="1" dirty="0" smtClean="0">
                <a:solidFill>
                  <a:schemeClr val="tx1"/>
                </a:solidFill>
              </a:rPr>
              <a:t>Gas explosion dangers from hot muffler or other ignition sources.</a:t>
            </a:r>
            <a:endParaRPr lang="en-US" sz="1100" b="1" dirty="0">
              <a:solidFill>
                <a:schemeClr val="tx1"/>
              </a:solidFill>
            </a:endParaRPr>
          </a:p>
        </p:txBody>
      </p:sp>
      <p:cxnSp>
        <p:nvCxnSpPr>
          <p:cNvPr id="15" name="Straight Arrow Connector 14"/>
          <p:cNvCxnSpPr/>
          <p:nvPr/>
        </p:nvCxnSpPr>
        <p:spPr>
          <a:xfrm rot="10800000" flipV="1">
            <a:off x="5120640" y="3200399"/>
            <a:ext cx="746760" cy="155369"/>
          </a:xfrm>
          <a:prstGeom prst="straightConnector1">
            <a:avLst/>
          </a:prstGeom>
          <a:ln w="76200">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6" name="Rounded Rectangle 15"/>
          <p:cNvSpPr/>
          <p:nvPr/>
        </p:nvSpPr>
        <p:spPr>
          <a:xfrm>
            <a:off x="5715000" y="2819400"/>
            <a:ext cx="1920240" cy="831273"/>
          </a:xfrm>
          <a:prstGeom prst="roundRect">
            <a:avLst>
              <a:gd name="adj" fmla="val 769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DISCHARGE CHUTE</a:t>
            </a:r>
          </a:p>
          <a:p>
            <a:pPr algn="ctr"/>
            <a:r>
              <a:rPr lang="en-US" sz="1100" b="1" dirty="0" smtClean="0">
                <a:solidFill>
                  <a:schemeClr val="tx1"/>
                </a:solidFill>
              </a:rPr>
              <a:t>MAJOR HAZARD</a:t>
            </a:r>
          </a:p>
          <a:p>
            <a:pPr algn="ctr"/>
            <a:r>
              <a:rPr lang="en-US" sz="1100" b="1" dirty="0" smtClean="0">
                <a:solidFill>
                  <a:schemeClr val="tx1"/>
                </a:solidFill>
              </a:rPr>
              <a:t>Amputation of hands &amp; fingers from clearing clogged chute.</a:t>
            </a:r>
            <a:endParaRPr lang="en-US" sz="1100" b="1" dirty="0">
              <a:solidFill>
                <a:schemeClr val="tx1"/>
              </a:solidFill>
            </a:endParaRPr>
          </a:p>
        </p:txBody>
      </p:sp>
      <p:cxnSp>
        <p:nvCxnSpPr>
          <p:cNvPr id="17" name="Straight Arrow Connector 16"/>
          <p:cNvCxnSpPr/>
          <p:nvPr/>
        </p:nvCxnSpPr>
        <p:spPr>
          <a:xfrm rot="16200000" flipH="1">
            <a:off x="3754582" y="2729148"/>
            <a:ext cx="415636" cy="243840"/>
          </a:xfrm>
          <a:prstGeom prst="straightConnector1">
            <a:avLst/>
          </a:prstGeom>
          <a:ln w="76200">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8" name="Rounded Rectangle 17"/>
          <p:cNvSpPr/>
          <p:nvPr/>
        </p:nvSpPr>
        <p:spPr>
          <a:xfrm>
            <a:off x="533400" y="1871353"/>
            <a:ext cx="3657600" cy="831273"/>
          </a:xfrm>
          <a:prstGeom prst="roundRect">
            <a:avLst>
              <a:gd name="adj" fmla="val 12143"/>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TRANSMISSION CLUTCH </a:t>
            </a:r>
          </a:p>
          <a:p>
            <a:pPr algn="ctr"/>
            <a:r>
              <a:rPr lang="en-US" sz="1100" b="1" dirty="0" smtClean="0">
                <a:solidFill>
                  <a:schemeClr val="tx1"/>
                </a:solidFill>
              </a:rPr>
              <a:t>Accidental startup in-gear could cause injury.</a:t>
            </a:r>
          </a:p>
          <a:p>
            <a:pPr algn="ctr"/>
            <a:r>
              <a:rPr lang="en-US" sz="1100" b="1" dirty="0" smtClean="0">
                <a:solidFill>
                  <a:schemeClr val="tx1"/>
                </a:solidFill>
              </a:rPr>
              <a:t>ATTATCHMENT CLUTCH</a:t>
            </a:r>
          </a:p>
          <a:p>
            <a:pPr algn="ctr"/>
            <a:r>
              <a:rPr lang="en-US" sz="1100" b="1" dirty="0" smtClean="0">
                <a:solidFill>
                  <a:schemeClr val="tx1"/>
                </a:solidFill>
              </a:rPr>
              <a:t>Accidental engagement could cause sudden blade startup.</a:t>
            </a:r>
            <a:endParaRPr lang="en-US" sz="1100" b="1" dirty="0">
              <a:solidFill>
                <a:schemeClr val="tx1"/>
              </a:solidFill>
            </a:endParaRPr>
          </a:p>
        </p:txBody>
      </p:sp>
      <p:cxnSp>
        <p:nvCxnSpPr>
          <p:cNvPr id="19" name="Straight Arrow Connector 18"/>
          <p:cNvCxnSpPr/>
          <p:nvPr/>
        </p:nvCxnSpPr>
        <p:spPr>
          <a:xfrm>
            <a:off x="2667000" y="3657600"/>
            <a:ext cx="1356360" cy="410688"/>
          </a:xfrm>
          <a:prstGeom prst="straightConnector1">
            <a:avLst/>
          </a:prstGeom>
          <a:ln w="76200">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a:stCxn id="21" idx="3"/>
          </p:cNvCxnSpPr>
          <p:nvPr/>
        </p:nvCxnSpPr>
        <p:spPr>
          <a:xfrm flipV="1">
            <a:off x="2590800" y="4246418"/>
            <a:ext cx="1432560" cy="131619"/>
          </a:xfrm>
          <a:prstGeom prst="straightConnector1">
            <a:avLst/>
          </a:prstGeom>
          <a:ln w="76200">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21" name="Rounded Rectangle 20"/>
          <p:cNvSpPr/>
          <p:nvPr/>
        </p:nvSpPr>
        <p:spPr>
          <a:xfrm>
            <a:off x="609600" y="3962400"/>
            <a:ext cx="1981200" cy="8312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EXPOSED CHAINS &amp; SPROCKETS</a:t>
            </a:r>
          </a:p>
          <a:p>
            <a:pPr algn="ctr"/>
            <a:r>
              <a:rPr lang="en-US" sz="1100" b="1" dirty="0" smtClean="0">
                <a:solidFill>
                  <a:schemeClr val="tx1"/>
                </a:solidFill>
              </a:rPr>
              <a:t>Moving parts can entangle fingers and clothes causing injury.</a:t>
            </a:r>
            <a:endParaRPr lang="en-US" sz="1100" b="1" dirty="0">
              <a:solidFill>
                <a:schemeClr val="tx1"/>
              </a:solidFill>
            </a:endParaRPr>
          </a:p>
        </p:txBody>
      </p:sp>
      <p:sp>
        <p:nvSpPr>
          <p:cNvPr id="22" name="Rounded Rectangle 21"/>
          <p:cNvSpPr/>
          <p:nvPr/>
        </p:nvSpPr>
        <p:spPr>
          <a:xfrm>
            <a:off x="609600" y="2971800"/>
            <a:ext cx="2057400" cy="712519"/>
          </a:xfrm>
          <a:prstGeom prst="roundRect">
            <a:avLst>
              <a:gd name="adj" fmla="val 113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Exhaust</a:t>
            </a:r>
          </a:p>
          <a:p>
            <a:pPr algn="ctr"/>
            <a:r>
              <a:rPr lang="en-US" sz="1100" b="1" dirty="0" smtClean="0">
                <a:solidFill>
                  <a:schemeClr val="tx1"/>
                </a:solidFill>
              </a:rPr>
              <a:t>Can cause burns due to heat. Gas leaks or spills can cause explosions.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077200" cy="4876800"/>
          </a:xfrm>
        </p:spPr>
        <p:txBody>
          <a:bodyPr>
            <a:noAutofit/>
          </a:bodyPr>
          <a:lstStyle/>
          <a:p>
            <a:r>
              <a:rPr lang="en-US" sz="3200" dirty="0" smtClean="0"/>
              <a:t>The snow plow and sweeper are most often mounted on the front of a power unit such as a small tractor, a pick-up truck or as special attachments for grounds keeping equipment. </a:t>
            </a:r>
          </a:p>
          <a:p>
            <a:r>
              <a:rPr lang="en-US" sz="3200" dirty="0" smtClean="0"/>
              <a:t>They also can be mounted on the rear of a tractor. In each case, the ability to produce traction is usually the limiting factor to move snow. </a:t>
            </a:r>
          </a:p>
          <a:p>
            <a:r>
              <a:rPr lang="en-US" sz="3200" dirty="0" smtClean="0"/>
              <a:t>To increase traction, use tire chains or add additional weight to the unit. </a:t>
            </a:r>
          </a:p>
          <a:p>
            <a:endParaRPr lang="en-US" sz="3200" dirty="0"/>
          </a:p>
        </p:txBody>
      </p:sp>
      <p:sp>
        <p:nvSpPr>
          <p:cNvPr id="4" name="Title 3"/>
          <p:cNvSpPr>
            <a:spLocks noGrp="1"/>
          </p:cNvSpPr>
          <p:nvPr>
            <p:ph type="ctrTitle"/>
          </p:nvPr>
        </p:nvSpPr>
        <p:spPr>
          <a:xfrm>
            <a:off x="609600" y="381000"/>
            <a:ext cx="6629400" cy="914400"/>
          </a:xfrm>
        </p:spPr>
        <p:txBody>
          <a:bodyPr/>
          <a:lstStyle/>
          <a:p>
            <a:r>
              <a:rPr lang="en-US" dirty="0" smtClean="0"/>
              <a:t>Snow Plow Safety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876800"/>
          </a:xfrm>
        </p:spPr>
        <p:txBody>
          <a:bodyPr>
            <a:normAutofit fontScale="92500" lnSpcReduction="20000"/>
          </a:bodyPr>
          <a:lstStyle/>
          <a:p>
            <a:pPr>
              <a:lnSpc>
                <a:spcPct val="80000"/>
              </a:lnSpc>
            </a:pPr>
            <a:r>
              <a:rPr lang="en-US" sz="2400" b="1" dirty="0" smtClean="0"/>
              <a:t>Wintertime driving poses many significant hazards</a:t>
            </a:r>
          </a:p>
          <a:p>
            <a:pPr>
              <a:lnSpc>
                <a:spcPct val="80000"/>
              </a:lnSpc>
            </a:pPr>
            <a:r>
              <a:rPr lang="en-US" sz="2400" b="1" dirty="0" smtClean="0"/>
              <a:t>Keep truck or equipment in good condition</a:t>
            </a:r>
            <a:r>
              <a:rPr lang="en-US" sz="2400" dirty="0" smtClean="0"/>
              <a:t>.  </a:t>
            </a:r>
          </a:p>
          <a:p>
            <a:pPr lvl="1">
              <a:lnSpc>
                <a:spcPct val="80000"/>
              </a:lnSpc>
              <a:spcBef>
                <a:spcPct val="0"/>
              </a:spcBef>
              <a:spcAft>
                <a:spcPct val="0"/>
              </a:spcAft>
            </a:pPr>
            <a:r>
              <a:rPr lang="en-US" dirty="0" smtClean="0"/>
              <a:t>Make sure that battery and ignition system, heater and defroster, windshield wipers, brake system, tires and exhaust system are in good condition. </a:t>
            </a:r>
          </a:p>
          <a:p>
            <a:pPr lvl="1">
              <a:lnSpc>
                <a:spcPct val="80000"/>
              </a:lnSpc>
              <a:spcBef>
                <a:spcPct val="0"/>
              </a:spcBef>
              <a:spcAft>
                <a:spcPct val="0"/>
              </a:spcAft>
            </a:pPr>
            <a:r>
              <a:rPr lang="en-US" dirty="0" smtClean="0"/>
              <a:t>Be sure the windshield wipers are functioning properly, all lights are in good working order, the tire treads are in good condition, and the tires are filled to the proper pressure.</a:t>
            </a:r>
          </a:p>
          <a:p>
            <a:pPr>
              <a:lnSpc>
                <a:spcPct val="80000"/>
              </a:lnSpc>
            </a:pPr>
            <a:r>
              <a:rPr lang="en-US" sz="2400" b="1" dirty="0" smtClean="0"/>
              <a:t>Check fluid levels</a:t>
            </a:r>
            <a:r>
              <a:rPr lang="en-US" sz="2400" dirty="0" smtClean="0"/>
              <a:t> and top off before driving in hazardous conditions. Be sure the windshield wiper fluid, power steering and brake fluid, antifreeze, and engine oil are at the normal levels, and the engine has the proper weight of oil for winter driving. </a:t>
            </a:r>
          </a:p>
          <a:p>
            <a:pPr>
              <a:lnSpc>
                <a:spcPct val="80000"/>
              </a:lnSpc>
            </a:pPr>
            <a:r>
              <a:rPr lang="en-US" sz="2400" b="1" dirty="0" smtClean="0"/>
              <a:t>Keep a full gas tank</a:t>
            </a:r>
            <a:r>
              <a:rPr lang="en-US" sz="2400" dirty="0" smtClean="0"/>
              <a:t>. </a:t>
            </a:r>
          </a:p>
          <a:p>
            <a:pPr>
              <a:lnSpc>
                <a:spcPct val="80000"/>
              </a:lnSpc>
            </a:pPr>
            <a:r>
              <a:rPr lang="en-US" sz="2400" b="1" dirty="0" smtClean="0"/>
              <a:t>Clear snow from headlights and tail lights</a:t>
            </a:r>
            <a:r>
              <a:rPr lang="en-US" sz="2400" dirty="0" smtClean="0"/>
              <a:t> before beginning to drive so that you can see and be seen.</a:t>
            </a:r>
          </a:p>
          <a:p>
            <a:pPr>
              <a:lnSpc>
                <a:spcPct val="80000"/>
              </a:lnSpc>
            </a:pPr>
            <a:r>
              <a:rPr lang="en-US" sz="2400" b="1" dirty="0" smtClean="0"/>
              <a:t>Carry emergency equipment</a:t>
            </a:r>
            <a:r>
              <a:rPr lang="en-US" sz="2400" dirty="0" smtClean="0"/>
              <a:t> such as radio or cell phone with fully charged batteries, flashlight, ice scraper, tire chains, jumper cables, flares, first aid kit, tools, windshield fluid, small shovel, sleeping bag, extra gloves and hats, drinking water, and food. </a:t>
            </a:r>
          </a:p>
          <a:p>
            <a:endParaRPr lang="en-US" dirty="0"/>
          </a:p>
        </p:txBody>
      </p:sp>
      <p:sp>
        <p:nvSpPr>
          <p:cNvPr id="4" name="Title 3"/>
          <p:cNvSpPr>
            <a:spLocks noGrp="1"/>
          </p:cNvSpPr>
          <p:nvPr>
            <p:ph type="ctrTitle"/>
          </p:nvPr>
        </p:nvSpPr>
        <p:spPr/>
        <p:txBody>
          <a:bodyPr/>
          <a:lstStyle/>
          <a:p>
            <a:r>
              <a:rPr lang="en-US" dirty="0" smtClean="0"/>
              <a:t>Snow plow driving safety</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382000" cy="4724400"/>
          </a:xfrm>
        </p:spPr>
        <p:txBody>
          <a:bodyPr/>
          <a:lstStyle/>
          <a:p>
            <a:pPr>
              <a:lnSpc>
                <a:spcPct val="80000"/>
              </a:lnSpc>
            </a:pPr>
            <a:r>
              <a:rPr lang="en-US" sz="2000" b="1" dirty="0" smtClean="0"/>
              <a:t>Use extra caution when driving/plowing near pedestrians.</a:t>
            </a:r>
            <a:r>
              <a:rPr lang="en-US" sz="2000" dirty="0" smtClean="0"/>
              <a:t> </a:t>
            </a:r>
          </a:p>
          <a:p>
            <a:pPr lvl="1">
              <a:lnSpc>
                <a:spcPct val="80000"/>
              </a:lnSpc>
            </a:pPr>
            <a:r>
              <a:rPr lang="en-US" sz="1600" dirty="0" smtClean="0"/>
              <a:t>Slow down or stop when approaching pedestrians.</a:t>
            </a:r>
            <a:endParaRPr lang="en-US" sz="1600" b="1" dirty="0" smtClean="0"/>
          </a:p>
          <a:p>
            <a:pPr>
              <a:lnSpc>
                <a:spcPct val="80000"/>
              </a:lnSpc>
            </a:pPr>
            <a:r>
              <a:rPr lang="en-US" sz="2000" b="1" dirty="0" smtClean="0"/>
              <a:t>Maintain good steering capability</a:t>
            </a:r>
            <a:r>
              <a:rPr lang="en-US" sz="2000" dirty="0" smtClean="0"/>
              <a:t>.</a:t>
            </a:r>
          </a:p>
          <a:p>
            <a:pPr lvl="1">
              <a:lnSpc>
                <a:spcPct val="80000"/>
              </a:lnSpc>
            </a:pPr>
            <a:r>
              <a:rPr lang="en-US" sz="1600" dirty="0" smtClean="0"/>
              <a:t>Many times the front blade will have a digging action that may lift all the weight from the front steering wheels. This makes it difficult to steer effectively. Operators should reduce the amount of snow bite or add more weight on the unit's front. </a:t>
            </a:r>
          </a:p>
          <a:p>
            <a:pPr>
              <a:lnSpc>
                <a:spcPct val="80000"/>
              </a:lnSpc>
            </a:pPr>
            <a:r>
              <a:rPr lang="en-US" sz="2000" b="1" dirty="0" smtClean="0"/>
              <a:t>Have several drop points for the snow</a:t>
            </a:r>
            <a:r>
              <a:rPr lang="en-US" sz="2000" dirty="0" smtClean="0"/>
              <a:t>.</a:t>
            </a:r>
          </a:p>
          <a:p>
            <a:pPr lvl="1">
              <a:lnSpc>
                <a:spcPct val="80000"/>
              </a:lnSpc>
            </a:pPr>
            <a:r>
              <a:rPr lang="en-US" sz="1600" dirty="0" smtClean="0"/>
              <a:t>Most blades and sweeps push the snow to one side. In wet, heavy snow the accumulation may not flow. Instead, it may stick and ball in front of the blade or sweeper. For these situations, have plenty of drop points and move the loads into the drop points as needed.</a:t>
            </a:r>
          </a:p>
          <a:p>
            <a:pPr>
              <a:lnSpc>
                <a:spcPct val="80000"/>
              </a:lnSpc>
            </a:pPr>
            <a:r>
              <a:rPr lang="en-US" sz="2000" b="1" dirty="0" smtClean="0"/>
              <a:t>Take small bites that will flow across the blade surface</a:t>
            </a:r>
            <a:r>
              <a:rPr lang="en-US" sz="2000" dirty="0" smtClean="0"/>
              <a:t>.</a:t>
            </a:r>
          </a:p>
          <a:p>
            <a:pPr lvl="1">
              <a:lnSpc>
                <a:spcPct val="80000"/>
              </a:lnSpc>
            </a:pPr>
            <a:r>
              <a:rPr lang="en-US" sz="1600" dirty="0" smtClean="0"/>
              <a:t>Approach piles of snow at a reasonable speed. The impact of the blade on a pile of snow when approached at a fast speed can severely damage the machine's drive train and possibly injure or throw the operator from the machine. </a:t>
            </a:r>
          </a:p>
          <a:p>
            <a:pPr>
              <a:lnSpc>
                <a:spcPct val="80000"/>
              </a:lnSpc>
            </a:pPr>
            <a:r>
              <a:rPr lang="en-US" sz="2000" b="1" dirty="0" smtClean="0"/>
              <a:t>Stay clear of obstacles</a:t>
            </a:r>
            <a:endParaRPr lang="en-US" sz="2000" dirty="0" smtClean="0"/>
          </a:p>
          <a:p>
            <a:pPr lvl="1">
              <a:lnSpc>
                <a:spcPct val="80000"/>
              </a:lnSpc>
            </a:pPr>
            <a:r>
              <a:rPr lang="en-US" sz="1600" dirty="0" smtClean="0"/>
              <a:t>like curbs, stumps, posts, bridges and rocks that are close to embankments. Striking any of these objects could cause damage to the plow, machine, or truck. </a:t>
            </a:r>
          </a:p>
          <a:p>
            <a:endParaRPr lang="en-US" dirty="0"/>
          </a:p>
        </p:txBody>
      </p:sp>
      <p:sp>
        <p:nvSpPr>
          <p:cNvPr id="4" name="Title 3"/>
          <p:cNvSpPr>
            <a:spLocks noGrp="1"/>
          </p:cNvSpPr>
          <p:nvPr>
            <p:ph type="ctrTitle"/>
          </p:nvPr>
        </p:nvSpPr>
        <p:spPr>
          <a:xfrm>
            <a:off x="609600" y="304800"/>
            <a:ext cx="6629400" cy="914400"/>
          </a:xfrm>
        </p:spPr>
        <p:txBody>
          <a:bodyPr/>
          <a:lstStyle/>
          <a:p>
            <a:r>
              <a:rPr lang="en-US" dirty="0" smtClean="0"/>
              <a:t>Snow plow safety (cont.)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382000" cy="4724400"/>
          </a:xfrm>
        </p:spPr>
        <p:txBody>
          <a:bodyPr>
            <a:normAutofit fontScale="77500" lnSpcReduction="20000"/>
          </a:bodyPr>
          <a:lstStyle/>
          <a:p>
            <a:pPr>
              <a:lnSpc>
                <a:spcPct val="80000"/>
              </a:lnSpc>
              <a:buFontTx/>
              <a:buNone/>
            </a:pPr>
            <a:r>
              <a:rPr lang="en-US" sz="2800" b="1" dirty="0" smtClean="0"/>
              <a:t>When spreading salt/antiskid:</a:t>
            </a:r>
          </a:p>
          <a:p>
            <a:pPr>
              <a:lnSpc>
                <a:spcPct val="80000"/>
              </a:lnSpc>
            </a:pPr>
            <a:r>
              <a:rPr lang="en-US" sz="2800" dirty="0" smtClean="0"/>
              <a:t>Salt can be spread using a vehicle mounted spreader or a walk behind spreader.</a:t>
            </a:r>
          </a:p>
          <a:p>
            <a:pPr>
              <a:lnSpc>
                <a:spcPct val="80000"/>
              </a:lnSpc>
            </a:pPr>
            <a:r>
              <a:rPr lang="en-US" sz="2800" dirty="0" smtClean="0"/>
              <a:t>Perform general preventive maintenance on the spreader before using. Don’t operate the salt spreader attachment without proper training.</a:t>
            </a:r>
          </a:p>
          <a:p>
            <a:pPr>
              <a:lnSpc>
                <a:spcPct val="80000"/>
              </a:lnSpc>
            </a:pPr>
            <a:r>
              <a:rPr lang="en-US" sz="2800" b="1" dirty="0" smtClean="0"/>
              <a:t>Avoid lifting injuries- </a:t>
            </a:r>
            <a:r>
              <a:rPr lang="en-US" sz="2800" dirty="0" smtClean="0"/>
              <a:t>Use caution when loading the hopper to spreaders. Use proper lifting techniques.  If using bags of salt, lift with knees (not back).  Don’t lift bags above chest.  Get help lifting bags if they weight more than 50 pounds.  If possible, load salt into hoppers using mechanical equipment.</a:t>
            </a:r>
          </a:p>
          <a:p>
            <a:pPr>
              <a:lnSpc>
                <a:spcPct val="80000"/>
              </a:lnSpc>
            </a:pPr>
            <a:r>
              <a:rPr lang="en-US" sz="2800" b="1" dirty="0" smtClean="0"/>
              <a:t>Vehicle safety- </a:t>
            </a:r>
            <a:r>
              <a:rPr lang="en-US" sz="2800" dirty="0" smtClean="0"/>
              <a:t>Use appropriate warning lights on vehicles when salting roadways and beware of other vehicles and pedestrians.</a:t>
            </a:r>
          </a:p>
          <a:p>
            <a:pPr>
              <a:lnSpc>
                <a:spcPct val="80000"/>
              </a:lnSpc>
            </a:pPr>
            <a:r>
              <a:rPr lang="en-US" sz="2800" b="1" dirty="0" smtClean="0"/>
              <a:t>Walk behind spreaders- </a:t>
            </a:r>
            <a:r>
              <a:rPr lang="en-US" sz="2800" dirty="0" smtClean="0"/>
              <a:t>Walk carefully when spreading salt on slippery walks.</a:t>
            </a:r>
          </a:p>
          <a:p>
            <a:pPr>
              <a:lnSpc>
                <a:spcPct val="80000"/>
              </a:lnSpc>
            </a:pPr>
            <a:r>
              <a:rPr lang="en-US" sz="2800" dirty="0" smtClean="0"/>
              <a:t>Don’t use hands to unclog the hopper or the spreader plate on vehicle mounted spreaders.</a:t>
            </a:r>
          </a:p>
          <a:p>
            <a:pPr>
              <a:lnSpc>
                <a:spcPct val="80000"/>
              </a:lnSpc>
            </a:pPr>
            <a:r>
              <a:rPr lang="en-US" sz="2800" b="1" dirty="0" smtClean="0"/>
              <a:t>Wear appropriate clothing-</a:t>
            </a:r>
            <a:r>
              <a:rPr lang="en-US" sz="2800" dirty="0" smtClean="0"/>
              <a:t> winter coveralls, boots, gloves, etc.</a:t>
            </a:r>
          </a:p>
          <a:p>
            <a:pPr>
              <a:lnSpc>
                <a:spcPct val="80000"/>
              </a:lnSpc>
            </a:pPr>
            <a:r>
              <a:rPr lang="en-US" sz="2800" b="1" dirty="0" smtClean="0"/>
              <a:t>Use salt wisely</a:t>
            </a:r>
            <a:r>
              <a:rPr lang="en-US" sz="2800" dirty="0" smtClean="0"/>
              <a:t>- Try to minimize spreading salt beyond paved surfaces to minimize damage to grass and plants.</a:t>
            </a:r>
            <a:endParaRPr lang="en-US" sz="2800" b="1" dirty="0" smtClean="0"/>
          </a:p>
          <a:p>
            <a:endParaRPr lang="en-US" dirty="0"/>
          </a:p>
        </p:txBody>
      </p:sp>
      <p:sp>
        <p:nvSpPr>
          <p:cNvPr id="4" name="Title 3"/>
          <p:cNvSpPr>
            <a:spLocks noGrp="1"/>
          </p:cNvSpPr>
          <p:nvPr>
            <p:ph type="ctrTitle"/>
          </p:nvPr>
        </p:nvSpPr>
        <p:spPr>
          <a:xfrm>
            <a:off x="609600" y="304800"/>
            <a:ext cx="6629400" cy="914400"/>
          </a:xfrm>
        </p:spPr>
        <p:txBody>
          <a:bodyPr/>
          <a:lstStyle/>
          <a:p>
            <a:r>
              <a:rPr lang="en-US" dirty="0" smtClean="0"/>
              <a:t>Salt &amp; Anti-skid safety</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Grp="1" noChangeAspect="1" noChangeArrowheads="1"/>
          </p:cNvPicPr>
          <p:nvPr>
            <p:ph idx="1"/>
          </p:nvPr>
        </p:nvPicPr>
        <p:blipFill>
          <a:blip r:embed="rId2" cstate="print"/>
          <a:stretch>
            <a:fillRect/>
          </a:stretch>
        </p:blipFill>
        <p:spPr>
          <a:xfrm>
            <a:off x="533400" y="2310470"/>
            <a:ext cx="8077200" cy="3151459"/>
          </a:xfrm>
          <a:prstGeom prst="roundRect">
            <a:avLst>
              <a:gd name="adj" fmla="val 356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Title 3"/>
          <p:cNvSpPr>
            <a:spLocks noGrp="1"/>
          </p:cNvSpPr>
          <p:nvPr>
            <p:ph type="ctrTitle"/>
          </p:nvPr>
        </p:nvSpPr>
        <p:spPr>
          <a:xfrm>
            <a:off x="609600" y="304800"/>
            <a:ext cx="6629400" cy="914400"/>
          </a:xfrm>
        </p:spPr>
        <p:txBody>
          <a:bodyPr/>
          <a:lstStyle/>
          <a:p>
            <a:r>
              <a:rPr lang="en-US" dirty="0" smtClean="0"/>
              <a:t>How salt works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Winter Weather Safety</a:t>
            </a:r>
            <a:endParaRPr lang="en-US" dirty="0"/>
          </a:p>
        </p:txBody>
      </p:sp>
      <p:grpSp>
        <p:nvGrpSpPr>
          <p:cNvPr id="5" name="Group 4"/>
          <p:cNvGrpSpPr/>
          <p:nvPr/>
        </p:nvGrpSpPr>
        <p:grpSpPr>
          <a:xfrm>
            <a:off x="914400" y="1828359"/>
            <a:ext cx="7239000" cy="4369681"/>
            <a:chOff x="914400" y="1828359"/>
            <a:chExt cx="7239000" cy="4369681"/>
          </a:xfrm>
        </p:grpSpPr>
        <p:sp>
          <p:nvSpPr>
            <p:cNvPr id="6" name="Rectangle 5"/>
            <p:cNvSpPr/>
            <p:nvPr/>
          </p:nvSpPr>
          <p:spPr>
            <a:xfrm>
              <a:off x="914400" y="2034999"/>
              <a:ext cx="7239000" cy="3528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1276350" y="1828359"/>
              <a:ext cx="5067300" cy="413280"/>
            </a:xfrm>
            <a:custGeom>
              <a:avLst/>
              <a:gdLst>
                <a:gd name="connsiteX0" fmla="*/ 0 w 5067300"/>
                <a:gd name="connsiteY0" fmla="*/ 68881 h 413280"/>
                <a:gd name="connsiteX1" fmla="*/ 20175 w 5067300"/>
                <a:gd name="connsiteY1" fmla="*/ 20175 h 413280"/>
                <a:gd name="connsiteX2" fmla="*/ 68881 w 5067300"/>
                <a:gd name="connsiteY2" fmla="*/ 0 h 413280"/>
                <a:gd name="connsiteX3" fmla="*/ 4998419 w 5067300"/>
                <a:gd name="connsiteY3" fmla="*/ 0 h 413280"/>
                <a:gd name="connsiteX4" fmla="*/ 5047125 w 5067300"/>
                <a:gd name="connsiteY4" fmla="*/ 20175 h 413280"/>
                <a:gd name="connsiteX5" fmla="*/ 5067300 w 5067300"/>
                <a:gd name="connsiteY5" fmla="*/ 68881 h 413280"/>
                <a:gd name="connsiteX6" fmla="*/ 5067300 w 5067300"/>
                <a:gd name="connsiteY6" fmla="*/ 344399 h 413280"/>
                <a:gd name="connsiteX7" fmla="*/ 5047125 w 5067300"/>
                <a:gd name="connsiteY7" fmla="*/ 393105 h 413280"/>
                <a:gd name="connsiteX8" fmla="*/ 4998419 w 5067300"/>
                <a:gd name="connsiteY8" fmla="*/ 413280 h 413280"/>
                <a:gd name="connsiteX9" fmla="*/ 68881 w 5067300"/>
                <a:gd name="connsiteY9" fmla="*/ 413280 h 413280"/>
                <a:gd name="connsiteX10" fmla="*/ 20175 w 5067300"/>
                <a:gd name="connsiteY10" fmla="*/ 393105 h 413280"/>
                <a:gd name="connsiteX11" fmla="*/ 0 w 5067300"/>
                <a:gd name="connsiteY11" fmla="*/ 344399 h 413280"/>
                <a:gd name="connsiteX12" fmla="*/ 0 w 5067300"/>
                <a:gd name="connsiteY12"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7300" h="413280">
                  <a:moveTo>
                    <a:pt x="0" y="68881"/>
                  </a:moveTo>
                  <a:cubicBezTo>
                    <a:pt x="0" y="50613"/>
                    <a:pt x="7257" y="33092"/>
                    <a:pt x="20175" y="20175"/>
                  </a:cubicBezTo>
                  <a:cubicBezTo>
                    <a:pt x="33093" y="7257"/>
                    <a:pt x="50613" y="0"/>
                    <a:pt x="68881" y="0"/>
                  </a:cubicBezTo>
                  <a:lnTo>
                    <a:pt x="4998419" y="0"/>
                  </a:lnTo>
                  <a:cubicBezTo>
                    <a:pt x="5016687" y="0"/>
                    <a:pt x="5034208" y="7257"/>
                    <a:pt x="5047125" y="20175"/>
                  </a:cubicBezTo>
                  <a:cubicBezTo>
                    <a:pt x="5060043" y="33093"/>
                    <a:pt x="5067300" y="50613"/>
                    <a:pt x="5067300" y="68881"/>
                  </a:cubicBezTo>
                  <a:lnTo>
                    <a:pt x="5067300" y="344399"/>
                  </a:lnTo>
                  <a:cubicBezTo>
                    <a:pt x="5067300" y="362667"/>
                    <a:pt x="5060043" y="380188"/>
                    <a:pt x="5047125" y="393105"/>
                  </a:cubicBezTo>
                  <a:cubicBezTo>
                    <a:pt x="5034207" y="406023"/>
                    <a:pt x="5016687" y="413280"/>
                    <a:pt x="4998419" y="413280"/>
                  </a:cubicBezTo>
                  <a:lnTo>
                    <a:pt x="68881" y="413280"/>
                  </a:lnTo>
                  <a:cubicBezTo>
                    <a:pt x="50613" y="413280"/>
                    <a:pt x="33092" y="406023"/>
                    <a:pt x="20175" y="393105"/>
                  </a:cubicBezTo>
                  <a:cubicBezTo>
                    <a:pt x="7257" y="380187"/>
                    <a:pt x="0" y="362667"/>
                    <a:pt x="0" y="344399"/>
                  </a:cubicBezTo>
                  <a:lnTo>
                    <a:pt x="0" y="68881"/>
                  </a:lnTo>
                  <a:close/>
                </a:path>
              </a:pathLst>
            </a:custGeom>
            <a:solidFill>
              <a:srgbClr val="003366"/>
            </a:solidFill>
            <a:scene3d>
              <a:camera prst="orthographicFront"/>
              <a:lightRig rig="threePt" dir="t">
                <a:rot lat="0" lon="0" rev="7500000"/>
              </a:lightRig>
            </a:scene3d>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11707" tIns="20175" rIns="211707" bIns="20175" numCol="1" spcCol="1270" anchor="ctr" anchorCtr="0">
              <a:noAutofit/>
            </a:bodyPr>
            <a:lstStyle/>
            <a:p>
              <a:pPr lvl="0" algn="l" defTabSz="622300">
                <a:lnSpc>
                  <a:spcPct val="90000"/>
                </a:lnSpc>
                <a:spcBef>
                  <a:spcPct val="0"/>
                </a:spcBef>
                <a:spcAft>
                  <a:spcPct val="35000"/>
                </a:spcAft>
              </a:pPr>
              <a:r>
                <a:rPr lang="en-US" b="1" kern="1200" dirty="0" smtClean="0">
                  <a:solidFill>
                    <a:schemeClr val="bg1"/>
                  </a:solidFill>
                  <a:latin typeface="Arial Black" pitchFamily="34" charset="0"/>
                </a:rPr>
                <a:t>Stay warm</a:t>
              </a:r>
              <a:endParaRPr lang="en-US" kern="1200" dirty="0">
                <a:solidFill>
                  <a:schemeClr val="bg1"/>
                </a:solidFill>
                <a:latin typeface="Arial Black" pitchFamily="34" charset="0"/>
              </a:endParaRPr>
            </a:p>
          </p:txBody>
        </p:sp>
        <p:sp>
          <p:nvSpPr>
            <p:cNvPr id="8" name="Rectangle 7"/>
            <p:cNvSpPr/>
            <p:nvPr/>
          </p:nvSpPr>
          <p:spPr>
            <a:xfrm>
              <a:off x="914400" y="2670040"/>
              <a:ext cx="7239000" cy="3528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1276350" y="2463399"/>
              <a:ext cx="5067300" cy="413280"/>
            </a:xfrm>
            <a:custGeom>
              <a:avLst/>
              <a:gdLst>
                <a:gd name="connsiteX0" fmla="*/ 0 w 5067300"/>
                <a:gd name="connsiteY0" fmla="*/ 68881 h 413280"/>
                <a:gd name="connsiteX1" fmla="*/ 20175 w 5067300"/>
                <a:gd name="connsiteY1" fmla="*/ 20175 h 413280"/>
                <a:gd name="connsiteX2" fmla="*/ 68881 w 5067300"/>
                <a:gd name="connsiteY2" fmla="*/ 0 h 413280"/>
                <a:gd name="connsiteX3" fmla="*/ 4998419 w 5067300"/>
                <a:gd name="connsiteY3" fmla="*/ 0 h 413280"/>
                <a:gd name="connsiteX4" fmla="*/ 5047125 w 5067300"/>
                <a:gd name="connsiteY4" fmla="*/ 20175 h 413280"/>
                <a:gd name="connsiteX5" fmla="*/ 5067300 w 5067300"/>
                <a:gd name="connsiteY5" fmla="*/ 68881 h 413280"/>
                <a:gd name="connsiteX6" fmla="*/ 5067300 w 5067300"/>
                <a:gd name="connsiteY6" fmla="*/ 344399 h 413280"/>
                <a:gd name="connsiteX7" fmla="*/ 5047125 w 5067300"/>
                <a:gd name="connsiteY7" fmla="*/ 393105 h 413280"/>
                <a:gd name="connsiteX8" fmla="*/ 4998419 w 5067300"/>
                <a:gd name="connsiteY8" fmla="*/ 413280 h 413280"/>
                <a:gd name="connsiteX9" fmla="*/ 68881 w 5067300"/>
                <a:gd name="connsiteY9" fmla="*/ 413280 h 413280"/>
                <a:gd name="connsiteX10" fmla="*/ 20175 w 5067300"/>
                <a:gd name="connsiteY10" fmla="*/ 393105 h 413280"/>
                <a:gd name="connsiteX11" fmla="*/ 0 w 5067300"/>
                <a:gd name="connsiteY11" fmla="*/ 344399 h 413280"/>
                <a:gd name="connsiteX12" fmla="*/ 0 w 5067300"/>
                <a:gd name="connsiteY12"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7300" h="413280">
                  <a:moveTo>
                    <a:pt x="0" y="68881"/>
                  </a:moveTo>
                  <a:cubicBezTo>
                    <a:pt x="0" y="50613"/>
                    <a:pt x="7257" y="33092"/>
                    <a:pt x="20175" y="20175"/>
                  </a:cubicBezTo>
                  <a:cubicBezTo>
                    <a:pt x="33093" y="7257"/>
                    <a:pt x="50613" y="0"/>
                    <a:pt x="68881" y="0"/>
                  </a:cubicBezTo>
                  <a:lnTo>
                    <a:pt x="4998419" y="0"/>
                  </a:lnTo>
                  <a:cubicBezTo>
                    <a:pt x="5016687" y="0"/>
                    <a:pt x="5034208" y="7257"/>
                    <a:pt x="5047125" y="20175"/>
                  </a:cubicBezTo>
                  <a:cubicBezTo>
                    <a:pt x="5060043" y="33093"/>
                    <a:pt x="5067300" y="50613"/>
                    <a:pt x="5067300" y="68881"/>
                  </a:cubicBezTo>
                  <a:lnTo>
                    <a:pt x="5067300" y="344399"/>
                  </a:lnTo>
                  <a:cubicBezTo>
                    <a:pt x="5067300" y="362667"/>
                    <a:pt x="5060043" y="380188"/>
                    <a:pt x="5047125" y="393105"/>
                  </a:cubicBezTo>
                  <a:cubicBezTo>
                    <a:pt x="5034207" y="406023"/>
                    <a:pt x="5016687" y="413280"/>
                    <a:pt x="4998419" y="413280"/>
                  </a:cubicBezTo>
                  <a:lnTo>
                    <a:pt x="68881" y="413280"/>
                  </a:lnTo>
                  <a:cubicBezTo>
                    <a:pt x="50613" y="413280"/>
                    <a:pt x="33092" y="406023"/>
                    <a:pt x="20175" y="393105"/>
                  </a:cubicBezTo>
                  <a:cubicBezTo>
                    <a:pt x="7257" y="380187"/>
                    <a:pt x="0" y="362667"/>
                    <a:pt x="0" y="344399"/>
                  </a:cubicBezTo>
                  <a:lnTo>
                    <a:pt x="0" y="68881"/>
                  </a:lnTo>
                  <a:close/>
                </a:path>
              </a:pathLst>
            </a:custGeom>
            <a:solidFill>
              <a:srgbClr val="003300"/>
            </a:solidFill>
            <a:scene3d>
              <a:camera prst="orthographicFront"/>
              <a:lightRig rig="threePt" dir="t">
                <a:rot lat="0" lon="0" rev="7500000"/>
              </a:lightRig>
            </a:scene3d>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11707" tIns="20175" rIns="211707" bIns="20175" numCol="1" spcCol="1270" anchor="ctr" anchorCtr="0">
              <a:noAutofit/>
            </a:bodyPr>
            <a:lstStyle/>
            <a:p>
              <a:pPr lvl="0" algn="l" defTabSz="622300">
                <a:lnSpc>
                  <a:spcPct val="90000"/>
                </a:lnSpc>
                <a:spcBef>
                  <a:spcPct val="0"/>
                </a:spcBef>
                <a:spcAft>
                  <a:spcPct val="35000"/>
                </a:spcAft>
              </a:pPr>
              <a:r>
                <a:rPr lang="en-US" b="1" kern="1200" smtClean="0">
                  <a:solidFill>
                    <a:schemeClr val="bg1"/>
                  </a:solidFill>
                  <a:latin typeface="Arial Black" pitchFamily="34" charset="0"/>
                </a:rPr>
                <a:t>Avoid slips and falls</a:t>
              </a:r>
              <a:endParaRPr lang="en-US" b="1" kern="1200" dirty="0">
                <a:solidFill>
                  <a:schemeClr val="bg1"/>
                </a:solidFill>
                <a:latin typeface="Arial Black" pitchFamily="34" charset="0"/>
              </a:endParaRPr>
            </a:p>
          </p:txBody>
        </p:sp>
        <p:sp>
          <p:nvSpPr>
            <p:cNvPr id="10" name="Rectangle 9"/>
            <p:cNvSpPr/>
            <p:nvPr/>
          </p:nvSpPr>
          <p:spPr>
            <a:xfrm>
              <a:off x="914400" y="3305080"/>
              <a:ext cx="7239000" cy="3528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1276350" y="3098440"/>
              <a:ext cx="5067300" cy="413280"/>
            </a:xfrm>
            <a:custGeom>
              <a:avLst/>
              <a:gdLst>
                <a:gd name="connsiteX0" fmla="*/ 0 w 5067300"/>
                <a:gd name="connsiteY0" fmla="*/ 68881 h 413280"/>
                <a:gd name="connsiteX1" fmla="*/ 20175 w 5067300"/>
                <a:gd name="connsiteY1" fmla="*/ 20175 h 413280"/>
                <a:gd name="connsiteX2" fmla="*/ 68881 w 5067300"/>
                <a:gd name="connsiteY2" fmla="*/ 0 h 413280"/>
                <a:gd name="connsiteX3" fmla="*/ 4998419 w 5067300"/>
                <a:gd name="connsiteY3" fmla="*/ 0 h 413280"/>
                <a:gd name="connsiteX4" fmla="*/ 5047125 w 5067300"/>
                <a:gd name="connsiteY4" fmla="*/ 20175 h 413280"/>
                <a:gd name="connsiteX5" fmla="*/ 5067300 w 5067300"/>
                <a:gd name="connsiteY5" fmla="*/ 68881 h 413280"/>
                <a:gd name="connsiteX6" fmla="*/ 5067300 w 5067300"/>
                <a:gd name="connsiteY6" fmla="*/ 344399 h 413280"/>
                <a:gd name="connsiteX7" fmla="*/ 5047125 w 5067300"/>
                <a:gd name="connsiteY7" fmla="*/ 393105 h 413280"/>
                <a:gd name="connsiteX8" fmla="*/ 4998419 w 5067300"/>
                <a:gd name="connsiteY8" fmla="*/ 413280 h 413280"/>
                <a:gd name="connsiteX9" fmla="*/ 68881 w 5067300"/>
                <a:gd name="connsiteY9" fmla="*/ 413280 h 413280"/>
                <a:gd name="connsiteX10" fmla="*/ 20175 w 5067300"/>
                <a:gd name="connsiteY10" fmla="*/ 393105 h 413280"/>
                <a:gd name="connsiteX11" fmla="*/ 0 w 5067300"/>
                <a:gd name="connsiteY11" fmla="*/ 344399 h 413280"/>
                <a:gd name="connsiteX12" fmla="*/ 0 w 5067300"/>
                <a:gd name="connsiteY12"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7300" h="413280">
                  <a:moveTo>
                    <a:pt x="0" y="68881"/>
                  </a:moveTo>
                  <a:cubicBezTo>
                    <a:pt x="0" y="50613"/>
                    <a:pt x="7257" y="33092"/>
                    <a:pt x="20175" y="20175"/>
                  </a:cubicBezTo>
                  <a:cubicBezTo>
                    <a:pt x="33093" y="7257"/>
                    <a:pt x="50613" y="0"/>
                    <a:pt x="68881" y="0"/>
                  </a:cubicBezTo>
                  <a:lnTo>
                    <a:pt x="4998419" y="0"/>
                  </a:lnTo>
                  <a:cubicBezTo>
                    <a:pt x="5016687" y="0"/>
                    <a:pt x="5034208" y="7257"/>
                    <a:pt x="5047125" y="20175"/>
                  </a:cubicBezTo>
                  <a:cubicBezTo>
                    <a:pt x="5060043" y="33093"/>
                    <a:pt x="5067300" y="50613"/>
                    <a:pt x="5067300" y="68881"/>
                  </a:cubicBezTo>
                  <a:lnTo>
                    <a:pt x="5067300" y="344399"/>
                  </a:lnTo>
                  <a:cubicBezTo>
                    <a:pt x="5067300" y="362667"/>
                    <a:pt x="5060043" y="380188"/>
                    <a:pt x="5047125" y="393105"/>
                  </a:cubicBezTo>
                  <a:cubicBezTo>
                    <a:pt x="5034207" y="406023"/>
                    <a:pt x="5016687" y="413280"/>
                    <a:pt x="4998419" y="413280"/>
                  </a:cubicBezTo>
                  <a:lnTo>
                    <a:pt x="68881" y="413280"/>
                  </a:lnTo>
                  <a:cubicBezTo>
                    <a:pt x="50613" y="413280"/>
                    <a:pt x="33092" y="406023"/>
                    <a:pt x="20175" y="393105"/>
                  </a:cubicBezTo>
                  <a:cubicBezTo>
                    <a:pt x="7257" y="380187"/>
                    <a:pt x="0" y="362667"/>
                    <a:pt x="0" y="344399"/>
                  </a:cubicBezTo>
                  <a:lnTo>
                    <a:pt x="0" y="68881"/>
                  </a:lnTo>
                  <a:close/>
                </a:path>
              </a:pathLst>
            </a:custGeom>
            <a:solidFill>
              <a:srgbClr val="660066"/>
            </a:solidFill>
            <a:scene3d>
              <a:camera prst="orthographicFront"/>
              <a:lightRig rig="threePt" dir="t">
                <a:rot lat="0" lon="0" rev="7500000"/>
              </a:lightRig>
            </a:scene3d>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11707" tIns="20175" rIns="211707" bIns="20175" numCol="1" spcCol="1270" anchor="ctr" anchorCtr="0">
              <a:noAutofit/>
            </a:bodyPr>
            <a:lstStyle/>
            <a:p>
              <a:pPr lvl="0" algn="l" defTabSz="622300">
                <a:lnSpc>
                  <a:spcPct val="90000"/>
                </a:lnSpc>
                <a:spcBef>
                  <a:spcPct val="0"/>
                </a:spcBef>
                <a:spcAft>
                  <a:spcPct val="35000"/>
                </a:spcAft>
              </a:pPr>
              <a:r>
                <a:rPr lang="en-US" b="1" kern="1200" dirty="0" smtClean="0">
                  <a:solidFill>
                    <a:schemeClr val="bg1"/>
                  </a:solidFill>
                  <a:latin typeface="Arial Black" pitchFamily="34" charset="0"/>
                </a:rPr>
                <a:t>Use care when shoveling snow</a:t>
              </a:r>
              <a:endParaRPr lang="en-US" b="1" kern="1200" dirty="0">
                <a:solidFill>
                  <a:schemeClr val="bg1"/>
                </a:solidFill>
                <a:latin typeface="Arial Black" pitchFamily="34" charset="0"/>
              </a:endParaRPr>
            </a:p>
          </p:txBody>
        </p:sp>
        <p:sp>
          <p:nvSpPr>
            <p:cNvPr id="12" name="Rectangle 11"/>
            <p:cNvSpPr/>
            <p:nvPr/>
          </p:nvSpPr>
          <p:spPr>
            <a:xfrm>
              <a:off x="914400" y="3940120"/>
              <a:ext cx="7239000" cy="3528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1276350" y="3733480"/>
              <a:ext cx="5067300" cy="413280"/>
            </a:xfrm>
            <a:custGeom>
              <a:avLst/>
              <a:gdLst>
                <a:gd name="connsiteX0" fmla="*/ 0 w 5067300"/>
                <a:gd name="connsiteY0" fmla="*/ 68881 h 413280"/>
                <a:gd name="connsiteX1" fmla="*/ 20175 w 5067300"/>
                <a:gd name="connsiteY1" fmla="*/ 20175 h 413280"/>
                <a:gd name="connsiteX2" fmla="*/ 68881 w 5067300"/>
                <a:gd name="connsiteY2" fmla="*/ 0 h 413280"/>
                <a:gd name="connsiteX3" fmla="*/ 4998419 w 5067300"/>
                <a:gd name="connsiteY3" fmla="*/ 0 h 413280"/>
                <a:gd name="connsiteX4" fmla="*/ 5047125 w 5067300"/>
                <a:gd name="connsiteY4" fmla="*/ 20175 h 413280"/>
                <a:gd name="connsiteX5" fmla="*/ 5067300 w 5067300"/>
                <a:gd name="connsiteY5" fmla="*/ 68881 h 413280"/>
                <a:gd name="connsiteX6" fmla="*/ 5067300 w 5067300"/>
                <a:gd name="connsiteY6" fmla="*/ 344399 h 413280"/>
                <a:gd name="connsiteX7" fmla="*/ 5047125 w 5067300"/>
                <a:gd name="connsiteY7" fmla="*/ 393105 h 413280"/>
                <a:gd name="connsiteX8" fmla="*/ 4998419 w 5067300"/>
                <a:gd name="connsiteY8" fmla="*/ 413280 h 413280"/>
                <a:gd name="connsiteX9" fmla="*/ 68881 w 5067300"/>
                <a:gd name="connsiteY9" fmla="*/ 413280 h 413280"/>
                <a:gd name="connsiteX10" fmla="*/ 20175 w 5067300"/>
                <a:gd name="connsiteY10" fmla="*/ 393105 h 413280"/>
                <a:gd name="connsiteX11" fmla="*/ 0 w 5067300"/>
                <a:gd name="connsiteY11" fmla="*/ 344399 h 413280"/>
                <a:gd name="connsiteX12" fmla="*/ 0 w 5067300"/>
                <a:gd name="connsiteY12"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7300" h="413280">
                  <a:moveTo>
                    <a:pt x="0" y="68881"/>
                  </a:moveTo>
                  <a:cubicBezTo>
                    <a:pt x="0" y="50613"/>
                    <a:pt x="7257" y="33092"/>
                    <a:pt x="20175" y="20175"/>
                  </a:cubicBezTo>
                  <a:cubicBezTo>
                    <a:pt x="33093" y="7257"/>
                    <a:pt x="50613" y="0"/>
                    <a:pt x="68881" y="0"/>
                  </a:cubicBezTo>
                  <a:lnTo>
                    <a:pt x="4998419" y="0"/>
                  </a:lnTo>
                  <a:cubicBezTo>
                    <a:pt x="5016687" y="0"/>
                    <a:pt x="5034208" y="7257"/>
                    <a:pt x="5047125" y="20175"/>
                  </a:cubicBezTo>
                  <a:cubicBezTo>
                    <a:pt x="5060043" y="33093"/>
                    <a:pt x="5067300" y="50613"/>
                    <a:pt x="5067300" y="68881"/>
                  </a:cubicBezTo>
                  <a:lnTo>
                    <a:pt x="5067300" y="344399"/>
                  </a:lnTo>
                  <a:cubicBezTo>
                    <a:pt x="5067300" y="362667"/>
                    <a:pt x="5060043" y="380188"/>
                    <a:pt x="5047125" y="393105"/>
                  </a:cubicBezTo>
                  <a:cubicBezTo>
                    <a:pt x="5034207" y="406023"/>
                    <a:pt x="5016687" y="413280"/>
                    <a:pt x="4998419" y="413280"/>
                  </a:cubicBezTo>
                  <a:lnTo>
                    <a:pt x="68881" y="413280"/>
                  </a:lnTo>
                  <a:cubicBezTo>
                    <a:pt x="50613" y="413280"/>
                    <a:pt x="33092" y="406023"/>
                    <a:pt x="20175" y="393105"/>
                  </a:cubicBezTo>
                  <a:cubicBezTo>
                    <a:pt x="7257" y="380187"/>
                    <a:pt x="0" y="362667"/>
                    <a:pt x="0" y="344399"/>
                  </a:cubicBezTo>
                  <a:lnTo>
                    <a:pt x="0" y="68881"/>
                  </a:lnTo>
                  <a:close/>
                </a:path>
              </a:pathLst>
            </a:custGeom>
            <a:solidFill>
              <a:srgbClr val="663300"/>
            </a:solidFill>
            <a:scene3d>
              <a:camera prst="orthographicFront"/>
              <a:lightRig rig="threePt" dir="t">
                <a:rot lat="0" lon="0" rev="7500000"/>
              </a:lightRig>
            </a:scene3d>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11707" tIns="20175" rIns="211707" bIns="20175" numCol="1" spcCol="1270" anchor="ctr" anchorCtr="0">
              <a:noAutofit/>
            </a:bodyPr>
            <a:lstStyle/>
            <a:p>
              <a:pPr lvl="0" algn="l" defTabSz="622300">
                <a:lnSpc>
                  <a:spcPct val="90000"/>
                </a:lnSpc>
                <a:spcBef>
                  <a:spcPct val="0"/>
                </a:spcBef>
                <a:spcAft>
                  <a:spcPct val="35000"/>
                </a:spcAft>
              </a:pPr>
              <a:r>
                <a:rPr lang="en-US" b="1" kern="1200" smtClean="0">
                  <a:solidFill>
                    <a:schemeClr val="bg1"/>
                  </a:solidFill>
                  <a:latin typeface="Arial Black" pitchFamily="34" charset="0"/>
                </a:rPr>
                <a:t>Operate snow blowers safely</a:t>
              </a:r>
              <a:endParaRPr lang="en-US" b="1" kern="1200" dirty="0">
                <a:solidFill>
                  <a:schemeClr val="bg1"/>
                </a:solidFill>
                <a:latin typeface="Arial Black" pitchFamily="34" charset="0"/>
              </a:endParaRPr>
            </a:p>
          </p:txBody>
        </p:sp>
        <p:sp>
          <p:nvSpPr>
            <p:cNvPr id="14" name="Rectangle 13"/>
            <p:cNvSpPr/>
            <p:nvPr/>
          </p:nvSpPr>
          <p:spPr>
            <a:xfrm>
              <a:off x="914400" y="4575160"/>
              <a:ext cx="7239000" cy="3528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15" name="Freeform 14"/>
            <p:cNvSpPr/>
            <p:nvPr/>
          </p:nvSpPr>
          <p:spPr>
            <a:xfrm>
              <a:off x="1276350" y="4368519"/>
              <a:ext cx="5067300" cy="413280"/>
            </a:xfrm>
            <a:custGeom>
              <a:avLst/>
              <a:gdLst>
                <a:gd name="connsiteX0" fmla="*/ 0 w 5067300"/>
                <a:gd name="connsiteY0" fmla="*/ 68881 h 413280"/>
                <a:gd name="connsiteX1" fmla="*/ 20175 w 5067300"/>
                <a:gd name="connsiteY1" fmla="*/ 20175 h 413280"/>
                <a:gd name="connsiteX2" fmla="*/ 68881 w 5067300"/>
                <a:gd name="connsiteY2" fmla="*/ 0 h 413280"/>
                <a:gd name="connsiteX3" fmla="*/ 4998419 w 5067300"/>
                <a:gd name="connsiteY3" fmla="*/ 0 h 413280"/>
                <a:gd name="connsiteX4" fmla="*/ 5047125 w 5067300"/>
                <a:gd name="connsiteY4" fmla="*/ 20175 h 413280"/>
                <a:gd name="connsiteX5" fmla="*/ 5067300 w 5067300"/>
                <a:gd name="connsiteY5" fmla="*/ 68881 h 413280"/>
                <a:gd name="connsiteX6" fmla="*/ 5067300 w 5067300"/>
                <a:gd name="connsiteY6" fmla="*/ 344399 h 413280"/>
                <a:gd name="connsiteX7" fmla="*/ 5047125 w 5067300"/>
                <a:gd name="connsiteY7" fmla="*/ 393105 h 413280"/>
                <a:gd name="connsiteX8" fmla="*/ 4998419 w 5067300"/>
                <a:gd name="connsiteY8" fmla="*/ 413280 h 413280"/>
                <a:gd name="connsiteX9" fmla="*/ 68881 w 5067300"/>
                <a:gd name="connsiteY9" fmla="*/ 413280 h 413280"/>
                <a:gd name="connsiteX10" fmla="*/ 20175 w 5067300"/>
                <a:gd name="connsiteY10" fmla="*/ 393105 h 413280"/>
                <a:gd name="connsiteX11" fmla="*/ 0 w 5067300"/>
                <a:gd name="connsiteY11" fmla="*/ 344399 h 413280"/>
                <a:gd name="connsiteX12" fmla="*/ 0 w 5067300"/>
                <a:gd name="connsiteY12"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7300" h="413280">
                  <a:moveTo>
                    <a:pt x="0" y="68881"/>
                  </a:moveTo>
                  <a:cubicBezTo>
                    <a:pt x="0" y="50613"/>
                    <a:pt x="7257" y="33092"/>
                    <a:pt x="20175" y="20175"/>
                  </a:cubicBezTo>
                  <a:cubicBezTo>
                    <a:pt x="33093" y="7257"/>
                    <a:pt x="50613" y="0"/>
                    <a:pt x="68881" y="0"/>
                  </a:cubicBezTo>
                  <a:lnTo>
                    <a:pt x="4998419" y="0"/>
                  </a:lnTo>
                  <a:cubicBezTo>
                    <a:pt x="5016687" y="0"/>
                    <a:pt x="5034208" y="7257"/>
                    <a:pt x="5047125" y="20175"/>
                  </a:cubicBezTo>
                  <a:cubicBezTo>
                    <a:pt x="5060043" y="33093"/>
                    <a:pt x="5067300" y="50613"/>
                    <a:pt x="5067300" y="68881"/>
                  </a:cubicBezTo>
                  <a:lnTo>
                    <a:pt x="5067300" y="344399"/>
                  </a:lnTo>
                  <a:cubicBezTo>
                    <a:pt x="5067300" y="362667"/>
                    <a:pt x="5060043" y="380188"/>
                    <a:pt x="5047125" y="393105"/>
                  </a:cubicBezTo>
                  <a:cubicBezTo>
                    <a:pt x="5034207" y="406023"/>
                    <a:pt x="5016687" y="413280"/>
                    <a:pt x="4998419" y="413280"/>
                  </a:cubicBezTo>
                  <a:lnTo>
                    <a:pt x="68881" y="413280"/>
                  </a:lnTo>
                  <a:cubicBezTo>
                    <a:pt x="50613" y="413280"/>
                    <a:pt x="33092" y="406023"/>
                    <a:pt x="20175" y="393105"/>
                  </a:cubicBezTo>
                  <a:cubicBezTo>
                    <a:pt x="7257" y="380187"/>
                    <a:pt x="0" y="362667"/>
                    <a:pt x="0" y="344399"/>
                  </a:cubicBezTo>
                  <a:lnTo>
                    <a:pt x="0" y="68881"/>
                  </a:lnTo>
                  <a:close/>
                </a:path>
              </a:pathLst>
            </a:custGeom>
            <a:solidFill>
              <a:srgbClr val="FF0000"/>
            </a:solidFill>
            <a:scene3d>
              <a:camera prst="orthographicFront"/>
              <a:lightRig rig="threePt" dir="t">
                <a:rot lat="0" lon="0" rev="7500000"/>
              </a:lightRig>
            </a:scene3d>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11707" tIns="20175" rIns="211707" bIns="20175" numCol="1" spcCol="1270" anchor="ctr" anchorCtr="0">
              <a:noAutofit/>
            </a:bodyPr>
            <a:lstStyle/>
            <a:p>
              <a:pPr lvl="0" algn="l" defTabSz="622300">
                <a:lnSpc>
                  <a:spcPct val="90000"/>
                </a:lnSpc>
                <a:spcBef>
                  <a:spcPct val="0"/>
                </a:spcBef>
                <a:spcAft>
                  <a:spcPct val="35000"/>
                </a:spcAft>
              </a:pPr>
              <a:r>
                <a:rPr lang="en-US" b="1" kern="1200" smtClean="0">
                  <a:solidFill>
                    <a:schemeClr val="bg1"/>
                  </a:solidFill>
                  <a:latin typeface="Arial Black" pitchFamily="34" charset="0"/>
                </a:rPr>
                <a:t>Plowing safety</a:t>
              </a:r>
              <a:endParaRPr lang="en-US" b="1" kern="1200" dirty="0">
                <a:solidFill>
                  <a:schemeClr val="bg1"/>
                </a:solidFill>
                <a:latin typeface="Arial Black" pitchFamily="34" charset="0"/>
              </a:endParaRPr>
            </a:p>
          </p:txBody>
        </p:sp>
        <p:sp>
          <p:nvSpPr>
            <p:cNvPr id="16" name="Rectangle 15"/>
            <p:cNvSpPr/>
            <p:nvPr/>
          </p:nvSpPr>
          <p:spPr>
            <a:xfrm>
              <a:off x="914400" y="5210200"/>
              <a:ext cx="7239000" cy="3528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17" name="Freeform 16"/>
            <p:cNvSpPr/>
            <p:nvPr/>
          </p:nvSpPr>
          <p:spPr>
            <a:xfrm>
              <a:off x="1276350" y="5003560"/>
              <a:ext cx="5067300" cy="413280"/>
            </a:xfrm>
            <a:custGeom>
              <a:avLst/>
              <a:gdLst>
                <a:gd name="connsiteX0" fmla="*/ 0 w 5067300"/>
                <a:gd name="connsiteY0" fmla="*/ 68881 h 413280"/>
                <a:gd name="connsiteX1" fmla="*/ 20175 w 5067300"/>
                <a:gd name="connsiteY1" fmla="*/ 20175 h 413280"/>
                <a:gd name="connsiteX2" fmla="*/ 68881 w 5067300"/>
                <a:gd name="connsiteY2" fmla="*/ 0 h 413280"/>
                <a:gd name="connsiteX3" fmla="*/ 4998419 w 5067300"/>
                <a:gd name="connsiteY3" fmla="*/ 0 h 413280"/>
                <a:gd name="connsiteX4" fmla="*/ 5047125 w 5067300"/>
                <a:gd name="connsiteY4" fmla="*/ 20175 h 413280"/>
                <a:gd name="connsiteX5" fmla="*/ 5067300 w 5067300"/>
                <a:gd name="connsiteY5" fmla="*/ 68881 h 413280"/>
                <a:gd name="connsiteX6" fmla="*/ 5067300 w 5067300"/>
                <a:gd name="connsiteY6" fmla="*/ 344399 h 413280"/>
                <a:gd name="connsiteX7" fmla="*/ 5047125 w 5067300"/>
                <a:gd name="connsiteY7" fmla="*/ 393105 h 413280"/>
                <a:gd name="connsiteX8" fmla="*/ 4998419 w 5067300"/>
                <a:gd name="connsiteY8" fmla="*/ 413280 h 413280"/>
                <a:gd name="connsiteX9" fmla="*/ 68881 w 5067300"/>
                <a:gd name="connsiteY9" fmla="*/ 413280 h 413280"/>
                <a:gd name="connsiteX10" fmla="*/ 20175 w 5067300"/>
                <a:gd name="connsiteY10" fmla="*/ 393105 h 413280"/>
                <a:gd name="connsiteX11" fmla="*/ 0 w 5067300"/>
                <a:gd name="connsiteY11" fmla="*/ 344399 h 413280"/>
                <a:gd name="connsiteX12" fmla="*/ 0 w 5067300"/>
                <a:gd name="connsiteY12"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7300" h="413280">
                  <a:moveTo>
                    <a:pt x="0" y="68881"/>
                  </a:moveTo>
                  <a:cubicBezTo>
                    <a:pt x="0" y="50613"/>
                    <a:pt x="7257" y="33092"/>
                    <a:pt x="20175" y="20175"/>
                  </a:cubicBezTo>
                  <a:cubicBezTo>
                    <a:pt x="33093" y="7257"/>
                    <a:pt x="50613" y="0"/>
                    <a:pt x="68881" y="0"/>
                  </a:cubicBezTo>
                  <a:lnTo>
                    <a:pt x="4998419" y="0"/>
                  </a:lnTo>
                  <a:cubicBezTo>
                    <a:pt x="5016687" y="0"/>
                    <a:pt x="5034208" y="7257"/>
                    <a:pt x="5047125" y="20175"/>
                  </a:cubicBezTo>
                  <a:cubicBezTo>
                    <a:pt x="5060043" y="33093"/>
                    <a:pt x="5067300" y="50613"/>
                    <a:pt x="5067300" y="68881"/>
                  </a:cubicBezTo>
                  <a:lnTo>
                    <a:pt x="5067300" y="344399"/>
                  </a:lnTo>
                  <a:cubicBezTo>
                    <a:pt x="5067300" y="362667"/>
                    <a:pt x="5060043" y="380188"/>
                    <a:pt x="5047125" y="393105"/>
                  </a:cubicBezTo>
                  <a:cubicBezTo>
                    <a:pt x="5034207" y="406023"/>
                    <a:pt x="5016687" y="413280"/>
                    <a:pt x="4998419" y="413280"/>
                  </a:cubicBezTo>
                  <a:lnTo>
                    <a:pt x="68881" y="413280"/>
                  </a:lnTo>
                  <a:cubicBezTo>
                    <a:pt x="50613" y="413280"/>
                    <a:pt x="33092" y="406023"/>
                    <a:pt x="20175" y="393105"/>
                  </a:cubicBezTo>
                  <a:cubicBezTo>
                    <a:pt x="7257" y="380187"/>
                    <a:pt x="0" y="362667"/>
                    <a:pt x="0" y="344399"/>
                  </a:cubicBezTo>
                  <a:lnTo>
                    <a:pt x="0" y="68881"/>
                  </a:lnTo>
                  <a:close/>
                </a:path>
              </a:pathLst>
            </a:custGeom>
            <a:solidFill>
              <a:srgbClr val="FF9900"/>
            </a:solidFill>
            <a:scene3d>
              <a:camera prst="orthographicFront"/>
              <a:lightRig rig="threePt" dir="t">
                <a:rot lat="0" lon="0" rev="7500000"/>
              </a:lightRig>
            </a:scene3d>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11707" tIns="20175" rIns="211707" bIns="20175" numCol="1" spcCol="1270" anchor="ctr" anchorCtr="0">
              <a:noAutofit/>
            </a:bodyPr>
            <a:lstStyle/>
            <a:p>
              <a:pPr lvl="0" algn="l" defTabSz="622300">
                <a:lnSpc>
                  <a:spcPct val="90000"/>
                </a:lnSpc>
                <a:spcBef>
                  <a:spcPct val="0"/>
                </a:spcBef>
                <a:spcAft>
                  <a:spcPct val="35000"/>
                </a:spcAft>
              </a:pPr>
              <a:r>
                <a:rPr lang="en-US" b="1" kern="1200" smtClean="0">
                  <a:solidFill>
                    <a:schemeClr val="bg1"/>
                  </a:solidFill>
                  <a:latin typeface="Arial Black" pitchFamily="34" charset="0"/>
                </a:rPr>
                <a:t>Safety when applying salt/antiskid</a:t>
              </a:r>
              <a:endParaRPr lang="en-US" b="1" kern="1200" dirty="0">
                <a:solidFill>
                  <a:schemeClr val="bg1"/>
                </a:solidFill>
                <a:latin typeface="Arial Black" pitchFamily="34" charset="0"/>
              </a:endParaRPr>
            </a:p>
          </p:txBody>
        </p:sp>
        <p:sp>
          <p:nvSpPr>
            <p:cNvPr id="18" name="Rectangle 17"/>
            <p:cNvSpPr/>
            <p:nvPr/>
          </p:nvSpPr>
          <p:spPr>
            <a:xfrm>
              <a:off x="914400" y="5845240"/>
              <a:ext cx="7239000" cy="3528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sp>
        <p:sp>
          <p:nvSpPr>
            <p:cNvPr id="19" name="Freeform 18"/>
            <p:cNvSpPr/>
            <p:nvPr/>
          </p:nvSpPr>
          <p:spPr>
            <a:xfrm>
              <a:off x="1276350" y="5638600"/>
              <a:ext cx="5067300" cy="413280"/>
            </a:xfrm>
            <a:custGeom>
              <a:avLst/>
              <a:gdLst>
                <a:gd name="connsiteX0" fmla="*/ 0 w 5067300"/>
                <a:gd name="connsiteY0" fmla="*/ 68881 h 413280"/>
                <a:gd name="connsiteX1" fmla="*/ 20175 w 5067300"/>
                <a:gd name="connsiteY1" fmla="*/ 20175 h 413280"/>
                <a:gd name="connsiteX2" fmla="*/ 68881 w 5067300"/>
                <a:gd name="connsiteY2" fmla="*/ 0 h 413280"/>
                <a:gd name="connsiteX3" fmla="*/ 4998419 w 5067300"/>
                <a:gd name="connsiteY3" fmla="*/ 0 h 413280"/>
                <a:gd name="connsiteX4" fmla="*/ 5047125 w 5067300"/>
                <a:gd name="connsiteY4" fmla="*/ 20175 h 413280"/>
                <a:gd name="connsiteX5" fmla="*/ 5067300 w 5067300"/>
                <a:gd name="connsiteY5" fmla="*/ 68881 h 413280"/>
                <a:gd name="connsiteX6" fmla="*/ 5067300 w 5067300"/>
                <a:gd name="connsiteY6" fmla="*/ 344399 h 413280"/>
                <a:gd name="connsiteX7" fmla="*/ 5047125 w 5067300"/>
                <a:gd name="connsiteY7" fmla="*/ 393105 h 413280"/>
                <a:gd name="connsiteX8" fmla="*/ 4998419 w 5067300"/>
                <a:gd name="connsiteY8" fmla="*/ 413280 h 413280"/>
                <a:gd name="connsiteX9" fmla="*/ 68881 w 5067300"/>
                <a:gd name="connsiteY9" fmla="*/ 413280 h 413280"/>
                <a:gd name="connsiteX10" fmla="*/ 20175 w 5067300"/>
                <a:gd name="connsiteY10" fmla="*/ 393105 h 413280"/>
                <a:gd name="connsiteX11" fmla="*/ 0 w 5067300"/>
                <a:gd name="connsiteY11" fmla="*/ 344399 h 413280"/>
                <a:gd name="connsiteX12" fmla="*/ 0 w 5067300"/>
                <a:gd name="connsiteY12"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7300" h="413280">
                  <a:moveTo>
                    <a:pt x="0" y="68881"/>
                  </a:moveTo>
                  <a:cubicBezTo>
                    <a:pt x="0" y="50613"/>
                    <a:pt x="7257" y="33092"/>
                    <a:pt x="20175" y="20175"/>
                  </a:cubicBezTo>
                  <a:cubicBezTo>
                    <a:pt x="33093" y="7257"/>
                    <a:pt x="50613" y="0"/>
                    <a:pt x="68881" y="0"/>
                  </a:cubicBezTo>
                  <a:lnTo>
                    <a:pt x="4998419" y="0"/>
                  </a:lnTo>
                  <a:cubicBezTo>
                    <a:pt x="5016687" y="0"/>
                    <a:pt x="5034208" y="7257"/>
                    <a:pt x="5047125" y="20175"/>
                  </a:cubicBezTo>
                  <a:cubicBezTo>
                    <a:pt x="5060043" y="33093"/>
                    <a:pt x="5067300" y="50613"/>
                    <a:pt x="5067300" y="68881"/>
                  </a:cubicBezTo>
                  <a:lnTo>
                    <a:pt x="5067300" y="344399"/>
                  </a:lnTo>
                  <a:cubicBezTo>
                    <a:pt x="5067300" y="362667"/>
                    <a:pt x="5060043" y="380188"/>
                    <a:pt x="5047125" y="393105"/>
                  </a:cubicBezTo>
                  <a:cubicBezTo>
                    <a:pt x="5034207" y="406023"/>
                    <a:pt x="5016687" y="413280"/>
                    <a:pt x="4998419" y="413280"/>
                  </a:cubicBezTo>
                  <a:lnTo>
                    <a:pt x="68881" y="413280"/>
                  </a:lnTo>
                  <a:cubicBezTo>
                    <a:pt x="50613" y="413280"/>
                    <a:pt x="33092" y="406023"/>
                    <a:pt x="20175" y="393105"/>
                  </a:cubicBezTo>
                  <a:cubicBezTo>
                    <a:pt x="7257" y="380187"/>
                    <a:pt x="0" y="362667"/>
                    <a:pt x="0" y="344399"/>
                  </a:cubicBezTo>
                  <a:lnTo>
                    <a:pt x="0" y="68881"/>
                  </a:lnTo>
                  <a:close/>
                </a:path>
              </a:pathLst>
            </a:custGeom>
            <a:solidFill>
              <a:srgbClr val="0000FF"/>
            </a:solidFill>
            <a:scene3d>
              <a:camera prst="orthographicFront"/>
              <a:lightRig rig="threePt" dir="t">
                <a:rot lat="0" lon="0" rev="7500000"/>
              </a:lightRig>
            </a:scene3d>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11707" tIns="20175" rIns="211707" bIns="20175" numCol="1" spcCol="1270" anchor="ctr" anchorCtr="0">
              <a:noAutofit/>
            </a:bodyPr>
            <a:lstStyle/>
            <a:p>
              <a:pPr lvl="0" algn="l" defTabSz="622300">
                <a:lnSpc>
                  <a:spcPct val="90000"/>
                </a:lnSpc>
                <a:spcBef>
                  <a:spcPct val="0"/>
                </a:spcBef>
                <a:spcAft>
                  <a:spcPct val="35000"/>
                </a:spcAft>
              </a:pPr>
              <a:r>
                <a:rPr lang="en-US" b="1" kern="1200" smtClean="0">
                  <a:solidFill>
                    <a:schemeClr val="bg1"/>
                  </a:solidFill>
                  <a:latin typeface="Arial Black" pitchFamily="34" charset="0"/>
                </a:rPr>
                <a:t>Summary</a:t>
              </a:r>
              <a:endParaRPr lang="en-US" b="1" kern="1200" dirty="0">
                <a:solidFill>
                  <a:schemeClr val="bg1"/>
                </a:solidFill>
                <a:latin typeface="Arial Black" pitchFamily="34"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457200" y="2286000"/>
            <a:ext cx="8305800" cy="3468078"/>
            <a:chOff x="228600" y="2362200"/>
            <a:chExt cx="8686800" cy="3696678"/>
          </a:xfrm>
        </p:grpSpPr>
        <p:sp>
          <p:nvSpPr>
            <p:cNvPr id="5" name="Right Brace 4"/>
            <p:cNvSpPr/>
            <p:nvPr/>
          </p:nvSpPr>
          <p:spPr bwMode="auto">
            <a:xfrm>
              <a:off x="1929414" y="2362200"/>
              <a:ext cx="1180730" cy="3696678"/>
            </a:xfrm>
            <a:prstGeom prst="rightBrace">
              <a:avLst/>
            </a:prstGeom>
            <a:ln w="76200">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Black" pitchFamily="34" charset="0"/>
                <a:cs typeface="Arial" charset="0"/>
              </a:endParaRPr>
            </a:p>
          </p:txBody>
        </p:sp>
        <p:sp>
          <p:nvSpPr>
            <p:cNvPr id="6" name="Rectangle 2"/>
            <p:cNvSpPr txBox="1">
              <a:spLocks noChangeArrowheads="1"/>
            </p:cNvSpPr>
            <p:nvPr/>
          </p:nvSpPr>
          <p:spPr>
            <a:xfrm>
              <a:off x="2907437" y="2514600"/>
              <a:ext cx="3204839" cy="3438770"/>
            </a:xfrm>
            <a:prstGeom prst="ellipse">
              <a:avLst/>
            </a:prstGeom>
            <a:solidFill>
              <a:srgbClr val="002060"/>
            </a:solidFill>
            <a:ln w="76200" cap="flat" cmpd="sng" algn="ctr">
              <a:solidFill>
                <a:srgbClr val="FF0000"/>
              </a:solidFill>
              <a:prstDash val="solid"/>
            </a:ln>
          </p:spPr>
          <p:style>
            <a:lnRef idx="3">
              <a:schemeClr val="lt1"/>
            </a:lnRef>
            <a:fillRef idx="1">
              <a:schemeClr val="accent6"/>
            </a:fillRef>
            <a:effectRef idx="1">
              <a:schemeClr val="accent6"/>
            </a:effectRef>
            <a:fontRef idx="minor">
              <a:schemeClr val="lt1"/>
            </a:fontRef>
          </p:style>
          <p:txBody>
            <a:bodyPr spcFirstLastPara="1" bIns="91440" numCol="1" anchor="b" anchorCtr="0">
              <a:prstTxWarp prst="textArchUp">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tx1"/>
                </a:solidFill>
                <a:effectLst/>
                <a:uLnTx/>
                <a:uFillTx/>
                <a:latin typeface="Arial Black" pitchFamily="34" charset="0"/>
              </a:endParaRPr>
            </a:p>
          </p:txBody>
        </p:sp>
        <p:grpSp>
          <p:nvGrpSpPr>
            <p:cNvPr id="7" name="Group 6"/>
            <p:cNvGrpSpPr/>
            <p:nvPr/>
          </p:nvGrpSpPr>
          <p:grpSpPr>
            <a:xfrm>
              <a:off x="228600" y="2514600"/>
              <a:ext cx="8686800" cy="3352800"/>
              <a:chOff x="609600" y="2971800"/>
              <a:chExt cx="7848600" cy="2971799"/>
            </a:xfrm>
          </p:grpSpPr>
          <p:sp>
            <p:nvSpPr>
              <p:cNvPr id="8" name="Flowchart: Alternate Process 7"/>
              <p:cNvSpPr/>
              <p:nvPr/>
            </p:nvSpPr>
            <p:spPr>
              <a:xfrm>
                <a:off x="6629400" y="4191000"/>
                <a:ext cx="1828800" cy="533400"/>
              </a:xfrm>
              <a:prstGeom prst="flowChartAlternateProcess">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3534" tIns="243534" rIns="243534" bIns="243534" numCol="1" spcCol="1270" anchor="ctr" anchorCtr="0">
                <a:noAutofit/>
              </a:bodyPr>
              <a:lstStyle/>
              <a:p>
                <a:pPr lvl="0" algn="ctr" defTabSz="622300">
                  <a:lnSpc>
                    <a:spcPct val="90000"/>
                  </a:lnSpc>
                  <a:spcBef>
                    <a:spcPct val="0"/>
                  </a:spcBef>
                  <a:spcAft>
                    <a:spcPct val="35000"/>
                  </a:spcAft>
                </a:pPr>
                <a:r>
                  <a:rPr lang="en-US" sz="1400" b="1" kern="1200" smtClean="0">
                    <a:latin typeface="Arial Black" pitchFamily="34" charset="0"/>
                  </a:rPr>
                  <a:t>Stay warm</a:t>
                </a:r>
                <a:endParaRPr lang="en-US" sz="1400" kern="1200">
                  <a:latin typeface="Arial Black" pitchFamily="34" charset="0"/>
                </a:endParaRPr>
              </a:p>
            </p:txBody>
          </p:sp>
          <p:sp>
            <p:nvSpPr>
              <p:cNvPr id="9" name="Flowchart: Alternate Process 8"/>
              <p:cNvSpPr/>
              <p:nvPr/>
            </p:nvSpPr>
            <p:spPr>
              <a:xfrm>
                <a:off x="609600" y="5029200"/>
                <a:ext cx="1828800" cy="914399"/>
              </a:xfrm>
              <a:prstGeom prst="flowChartAlternateProcess">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3534" tIns="243534" rIns="243534" bIns="243534" numCol="1" spcCol="1270" anchor="ctr" anchorCtr="0">
                <a:noAutofit/>
              </a:bodyPr>
              <a:lstStyle/>
              <a:p>
                <a:pPr lvl="0" algn="ctr" defTabSz="622300">
                  <a:lnSpc>
                    <a:spcPct val="90000"/>
                  </a:lnSpc>
                  <a:spcBef>
                    <a:spcPct val="0"/>
                  </a:spcBef>
                  <a:spcAft>
                    <a:spcPct val="35000"/>
                  </a:spcAft>
                </a:pPr>
                <a:r>
                  <a:rPr lang="en-US" sz="1400" b="1" kern="1200" smtClean="0">
                    <a:latin typeface="Arial Black" pitchFamily="34" charset="0"/>
                  </a:rPr>
                  <a:t>Avoid slips and falls</a:t>
                </a:r>
                <a:endParaRPr lang="en-US" sz="1400" b="1" kern="1200" dirty="0">
                  <a:latin typeface="Arial Black" pitchFamily="34" charset="0"/>
                </a:endParaRPr>
              </a:p>
            </p:txBody>
          </p:sp>
          <p:sp>
            <p:nvSpPr>
              <p:cNvPr id="10" name="Flowchart: Alternate Process 9"/>
              <p:cNvSpPr/>
              <p:nvPr/>
            </p:nvSpPr>
            <p:spPr>
              <a:xfrm>
                <a:off x="6629400" y="2971800"/>
                <a:ext cx="1828800" cy="914400"/>
              </a:xfrm>
              <a:prstGeom prst="flowChartAlternateProcess">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3534" tIns="243534" rIns="243534" bIns="243534" numCol="1" spcCol="1270" anchor="ctr" anchorCtr="0">
                <a:noAutofit/>
              </a:bodyPr>
              <a:lstStyle/>
              <a:p>
                <a:pPr lvl="0" algn="ctr" defTabSz="622300">
                  <a:lnSpc>
                    <a:spcPct val="90000"/>
                  </a:lnSpc>
                  <a:spcBef>
                    <a:spcPct val="0"/>
                  </a:spcBef>
                  <a:spcAft>
                    <a:spcPct val="35000"/>
                  </a:spcAft>
                </a:pPr>
                <a:r>
                  <a:rPr lang="en-US" sz="1400" b="1" kern="1200" dirty="0" smtClean="0">
                    <a:latin typeface="Arial Black" pitchFamily="34" charset="0"/>
                  </a:rPr>
                  <a:t>Use care when shoveling snow</a:t>
                </a:r>
                <a:endParaRPr lang="en-US" sz="1400" b="1" kern="1200" dirty="0">
                  <a:latin typeface="Arial Black" pitchFamily="34" charset="0"/>
                </a:endParaRPr>
              </a:p>
            </p:txBody>
          </p:sp>
          <p:sp>
            <p:nvSpPr>
              <p:cNvPr id="11" name="Flowchart: Alternate Process 10"/>
              <p:cNvSpPr/>
              <p:nvPr/>
            </p:nvSpPr>
            <p:spPr>
              <a:xfrm>
                <a:off x="6629400" y="5029200"/>
                <a:ext cx="1828800" cy="914399"/>
              </a:xfrm>
              <a:prstGeom prst="flowChartAlternateProcess">
                <a:avLst/>
              </a:prstGeom>
              <a:solidFill>
                <a:srgbClr val="00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3534" tIns="243534" rIns="243534" bIns="243534" numCol="1" spcCol="1270" anchor="ctr" anchorCtr="0">
                <a:noAutofit/>
              </a:bodyPr>
              <a:lstStyle/>
              <a:p>
                <a:pPr lvl="0" algn="ctr" defTabSz="622300">
                  <a:lnSpc>
                    <a:spcPct val="90000"/>
                  </a:lnSpc>
                  <a:spcBef>
                    <a:spcPct val="0"/>
                  </a:spcBef>
                  <a:spcAft>
                    <a:spcPct val="35000"/>
                  </a:spcAft>
                </a:pPr>
                <a:r>
                  <a:rPr lang="en-US" sz="1400" b="1" kern="1200" dirty="0" smtClean="0">
                    <a:latin typeface="Arial Black" pitchFamily="34" charset="0"/>
                  </a:rPr>
                  <a:t>Operate snow blowers safely</a:t>
                </a:r>
                <a:endParaRPr lang="en-US" sz="1400" b="1" kern="1200" dirty="0">
                  <a:latin typeface="Arial Black" pitchFamily="34" charset="0"/>
                </a:endParaRPr>
              </a:p>
            </p:txBody>
          </p:sp>
          <p:sp>
            <p:nvSpPr>
              <p:cNvPr id="12" name="Flowchart: Alternate Process 11"/>
              <p:cNvSpPr/>
              <p:nvPr/>
            </p:nvSpPr>
            <p:spPr>
              <a:xfrm>
                <a:off x="609600" y="4191000"/>
                <a:ext cx="1828800" cy="457200"/>
              </a:xfrm>
              <a:prstGeom prst="flowChartAlternateProcess">
                <a:avLst/>
              </a:prstGeom>
              <a:solidFill>
                <a:srgbClr val="FF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3534" tIns="243534" rIns="243534" bIns="243534" numCol="1" spcCol="1270" anchor="ctr" anchorCtr="0">
                <a:noAutofit/>
              </a:bodyPr>
              <a:lstStyle/>
              <a:p>
                <a:pPr lvl="0" algn="ctr" defTabSz="622300">
                  <a:lnSpc>
                    <a:spcPct val="90000"/>
                  </a:lnSpc>
                  <a:spcBef>
                    <a:spcPct val="0"/>
                  </a:spcBef>
                  <a:spcAft>
                    <a:spcPct val="35000"/>
                  </a:spcAft>
                </a:pPr>
                <a:r>
                  <a:rPr lang="en-US" sz="1400" b="1" kern="1200" smtClean="0">
                    <a:latin typeface="Arial Black" pitchFamily="34" charset="0"/>
                  </a:rPr>
                  <a:t>Plow safely</a:t>
                </a:r>
                <a:endParaRPr lang="en-US" sz="1400" b="1" kern="1200" dirty="0">
                  <a:latin typeface="Arial Black" pitchFamily="34" charset="0"/>
                </a:endParaRPr>
              </a:p>
            </p:txBody>
          </p:sp>
          <p:sp>
            <p:nvSpPr>
              <p:cNvPr id="13" name="Flowchart: Alternate Process 12"/>
              <p:cNvSpPr/>
              <p:nvPr/>
            </p:nvSpPr>
            <p:spPr>
              <a:xfrm>
                <a:off x="609600" y="2971800"/>
                <a:ext cx="1828800" cy="974909"/>
              </a:xfrm>
              <a:prstGeom prst="flowChartAlternateProcess">
                <a:avLst/>
              </a:prstGeom>
              <a:solidFill>
                <a:srgbClr val="66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3534" tIns="243534" rIns="243534" bIns="243534" numCol="1" spcCol="1270" anchor="ctr" anchorCtr="0">
                <a:noAutofit/>
              </a:bodyPr>
              <a:lstStyle/>
              <a:p>
                <a:pPr lvl="0" algn="ctr" defTabSz="622300">
                  <a:lnSpc>
                    <a:spcPct val="90000"/>
                  </a:lnSpc>
                  <a:spcBef>
                    <a:spcPct val="0"/>
                  </a:spcBef>
                  <a:spcAft>
                    <a:spcPct val="35000"/>
                  </a:spcAft>
                </a:pPr>
                <a:r>
                  <a:rPr lang="en-US" sz="1400" b="1" kern="1200" dirty="0" smtClean="0">
                    <a:latin typeface="Arial Black" pitchFamily="34" charset="0"/>
                  </a:rPr>
                  <a:t>Be safe when applying salt &amp; antiskid</a:t>
                </a:r>
                <a:endParaRPr lang="en-US" sz="1400" b="1" kern="1200" dirty="0">
                  <a:latin typeface="Arial Black" pitchFamily="34" charset="0"/>
                </a:endParaRPr>
              </a:p>
            </p:txBody>
          </p:sp>
        </p:grpSp>
        <p:sp>
          <p:nvSpPr>
            <p:cNvPr id="14" name="Right Brace 13"/>
            <p:cNvSpPr/>
            <p:nvPr/>
          </p:nvSpPr>
          <p:spPr bwMode="auto">
            <a:xfrm rot="10800000">
              <a:off x="5891815" y="2362200"/>
              <a:ext cx="1180730" cy="3696678"/>
            </a:xfrm>
            <a:prstGeom prst="rightBrace">
              <a:avLst/>
            </a:prstGeom>
            <a:ln w="76200">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Black" pitchFamily="34" charset="0"/>
                <a:cs typeface="Arial" charset="0"/>
              </a:endParaRPr>
            </a:p>
          </p:txBody>
        </p:sp>
        <p:pic>
          <p:nvPicPr>
            <p:cNvPr id="16" name="Picture 4" descr="C:\Users\Dad\AppData\Local\Microsoft\Windows\Temporary Internet Files\Content.IE5\9NXP6VMV\MC900439774[1].png"/>
            <p:cNvPicPr>
              <a:picLocks noChangeAspect="1" noChangeArrowheads="1"/>
            </p:cNvPicPr>
            <p:nvPr/>
          </p:nvPicPr>
          <p:blipFill>
            <a:blip r:embed="rId2" cstate="print"/>
            <a:srcRect/>
            <a:stretch>
              <a:fillRect/>
            </a:stretch>
          </p:blipFill>
          <p:spPr bwMode="auto">
            <a:xfrm>
              <a:off x="3658873" y="3352800"/>
              <a:ext cx="1708343" cy="1633416"/>
            </a:xfrm>
            <a:prstGeom prst="rect">
              <a:avLst/>
            </a:prstGeom>
            <a:noFill/>
          </p:spPr>
        </p:pic>
      </p:grpSp>
      <p:sp>
        <p:nvSpPr>
          <p:cNvPr id="18" name="Rectangle 17"/>
          <p:cNvSpPr/>
          <p:nvPr/>
        </p:nvSpPr>
        <p:spPr>
          <a:xfrm>
            <a:off x="2971800" y="2814934"/>
            <a:ext cx="3124200" cy="4881266"/>
          </a:xfrm>
          <a:prstGeom prst="rect">
            <a:avLst/>
          </a:prstGeom>
          <a:noFill/>
        </p:spPr>
        <p:txBody>
          <a:bodyPr wrap="none" lIns="91440" tIns="45720" rIns="91440" bIns="45720">
            <a:prstTxWarp prst="textArchUp">
              <a:avLst>
                <a:gd name="adj" fmla="val 10770742"/>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WINTER SAFETY</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2971800" y="2362200"/>
            <a:ext cx="3111744" cy="3128665"/>
          </a:xfrm>
          <a:prstGeom prst="rect">
            <a:avLst/>
          </a:prstGeom>
          <a:noFill/>
        </p:spPr>
        <p:txBody>
          <a:bodyPr wrap="none" lIns="91440" tIns="45720" rIns="91440" bIns="45720">
            <a:prstTxWarp prst="textArch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SUMMARY</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 name="Rectangle 19"/>
          <p:cNvSpPr/>
          <p:nvPr/>
        </p:nvSpPr>
        <p:spPr>
          <a:xfrm>
            <a:off x="457201" y="381001"/>
            <a:ext cx="6934199"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en-US" sz="7200" b="1" cap="none" spc="0" dirty="0" smtClean="0">
                <a:ln w="11430"/>
                <a:solidFill>
                  <a:srgbClr val="00B0F0"/>
                </a:solidFill>
                <a:effectLst>
                  <a:outerShdw blurRad="50800" dist="39000" dir="5460000" algn="tl">
                    <a:srgbClr val="000000">
                      <a:alpha val="38000"/>
                    </a:srgbClr>
                  </a:outerShdw>
                </a:effectLst>
                <a:latin typeface="Arial Black" pitchFamily="34" charset="0"/>
              </a:rPr>
              <a:t>WORK SAFE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sz="4800" b="1" dirty="0" smtClean="0">
                <a:ln w="11430"/>
                <a:solidFill>
                  <a:srgbClr val="0070C0"/>
                </a:solidFill>
                <a:effectLst>
                  <a:outerShdw blurRad="80000" dist="40000" dir="5040000" algn="tl">
                    <a:srgbClr val="000000">
                      <a:alpha val="30000"/>
                    </a:srgbClr>
                  </a:outerShdw>
                </a:effectLst>
                <a:latin typeface="Arial Black" pitchFamily="34" charset="0"/>
              </a:rPr>
              <a:t>WORK SAFE – BE SAFE</a:t>
            </a:r>
            <a:endParaRPr lang="en-US" sz="4800" b="1" dirty="0">
              <a:ln w="11430"/>
              <a:solidFill>
                <a:srgbClr val="0070C0"/>
              </a:solidFill>
              <a:effectLst>
                <a:outerShdw blurRad="80000" dist="40000" dir="5040000" algn="tl">
                  <a:srgbClr val="000000">
                    <a:alpha val="30000"/>
                  </a:srgbClr>
                </a:outerShdw>
              </a:effectLst>
              <a:latin typeface="Arial Black" pitchFamily="34" charset="0"/>
            </a:endParaRPr>
          </a:p>
        </p:txBody>
      </p:sp>
      <p:pic>
        <p:nvPicPr>
          <p:cNvPr id="5" name="Picture 5" descr="http://www.northeastsafety.com/images/safetycheck.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9851" y="3201448"/>
            <a:ext cx="3492149" cy="350415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381000"/>
            <a:ext cx="3352800" cy="914400"/>
          </a:xfrm>
        </p:spPr>
        <p:txBody>
          <a:bodyPr/>
          <a:lstStyle/>
          <a:p>
            <a:r>
              <a:rPr lang="en-US" dirty="0" smtClean="0">
                <a:solidFill>
                  <a:srgbClr val="00B0F0"/>
                </a:solidFill>
              </a:rPr>
              <a:t>STAY WARM </a:t>
            </a:r>
            <a:endParaRPr lang="en-US" dirty="0"/>
          </a:p>
        </p:txBody>
      </p:sp>
      <p:grpSp>
        <p:nvGrpSpPr>
          <p:cNvPr id="5" name="Group 4"/>
          <p:cNvGrpSpPr/>
          <p:nvPr/>
        </p:nvGrpSpPr>
        <p:grpSpPr>
          <a:xfrm>
            <a:off x="4648200" y="457200"/>
            <a:ext cx="2362200" cy="914400"/>
            <a:chOff x="152400" y="609600"/>
            <a:chExt cx="2362200" cy="1066800"/>
          </a:xfrm>
        </p:grpSpPr>
        <p:sp>
          <p:nvSpPr>
            <p:cNvPr id="6" name="Rectangle 5"/>
            <p:cNvSpPr/>
            <p:nvPr/>
          </p:nvSpPr>
          <p:spPr>
            <a:xfrm>
              <a:off x="1447800" y="609600"/>
              <a:ext cx="964869" cy="368127"/>
            </a:xfrm>
            <a:prstGeom prst="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51154" tIns="251154" rIns="251154" bIns="251154" numCol="1" spcCol="1270" anchor="ctr" anchorCtr="0">
              <a:noAutofit/>
            </a:bodyPr>
            <a:lstStyle/>
            <a:p>
              <a:pPr lvl="0" algn="ctr" defTabSz="1200150">
                <a:lnSpc>
                  <a:spcPct val="90000"/>
                </a:lnSpc>
                <a:spcBef>
                  <a:spcPct val="0"/>
                </a:spcBef>
                <a:spcAft>
                  <a:spcPct val="35000"/>
                </a:spcAft>
              </a:pPr>
              <a:r>
                <a:rPr lang="en-US" sz="1200" b="1" kern="1200" dirty="0" smtClean="0"/>
                <a:t>COLD</a:t>
              </a:r>
              <a:endParaRPr lang="en-US" sz="1200" b="1" kern="1200" dirty="0"/>
            </a:p>
          </p:txBody>
        </p:sp>
        <p:sp>
          <p:nvSpPr>
            <p:cNvPr id="7" name="Rectangle 6"/>
            <p:cNvSpPr/>
            <p:nvPr/>
          </p:nvSpPr>
          <p:spPr>
            <a:xfrm>
              <a:off x="304800" y="609600"/>
              <a:ext cx="964869" cy="351692"/>
            </a:xfrm>
            <a:prstGeom prst="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51154" tIns="251154" rIns="251154" bIns="251154" numCol="1" spcCol="1270" anchor="ctr" anchorCtr="0">
              <a:noAutofit/>
            </a:bodyPr>
            <a:lstStyle/>
            <a:p>
              <a:pPr lvl="0" algn="ctr" defTabSz="1200150">
                <a:lnSpc>
                  <a:spcPct val="90000"/>
                </a:lnSpc>
                <a:spcBef>
                  <a:spcPct val="0"/>
                </a:spcBef>
                <a:spcAft>
                  <a:spcPct val="35000"/>
                </a:spcAft>
              </a:pPr>
              <a:r>
                <a:rPr lang="en-US" sz="1200" b="1" kern="1200" dirty="0" smtClean="0"/>
                <a:t>WIND</a:t>
              </a:r>
              <a:endParaRPr lang="en-US" sz="1200" b="1" kern="1200" dirty="0"/>
            </a:p>
          </p:txBody>
        </p:sp>
        <p:sp>
          <p:nvSpPr>
            <p:cNvPr id="8" name="Flowchart: Process 7"/>
            <p:cNvSpPr/>
            <p:nvPr/>
          </p:nvSpPr>
          <p:spPr>
            <a:xfrm>
              <a:off x="152400" y="1172070"/>
              <a:ext cx="2362200" cy="504330"/>
            </a:xfrm>
            <a:prstGeom prst="flowChartProcess">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469288" tIns="469288" rIns="469288" bIns="469288" numCol="1" spcCol="1270" anchor="ctr" anchorCtr="0">
              <a:noAutofit/>
            </a:bodyPr>
            <a:lstStyle/>
            <a:p>
              <a:pPr lvl="0" algn="ctr" defTabSz="1244600">
                <a:lnSpc>
                  <a:spcPct val="90000"/>
                </a:lnSpc>
                <a:spcBef>
                  <a:spcPct val="0"/>
                </a:spcBef>
                <a:spcAft>
                  <a:spcPct val="35000"/>
                </a:spcAft>
              </a:pPr>
              <a:r>
                <a:rPr lang="en-US" sz="1600" kern="1200" dirty="0" smtClean="0">
                  <a:latin typeface="Arial Black" pitchFamily="34" charset="0"/>
                </a:rPr>
                <a:t>FROSTBITE</a:t>
              </a:r>
              <a:endParaRPr lang="en-US" sz="1600" kern="1200" dirty="0">
                <a:latin typeface="Arial Black" pitchFamily="34" charset="0"/>
              </a:endParaRPr>
            </a:p>
          </p:txBody>
        </p:sp>
        <p:cxnSp>
          <p:nvCxnSpPr>
            <p:cNvPr id="9" name="Straight Connector 8"/>
            <p:cNvCxnSpPr/>
            <p:nvPr/>
          </p:nvCxnSpPr>
          <p:spPr bwMode="auto">
            <a:xfrm>
              <a:off x="289560" y="1090246"/>
              <a:ext cx="2072640" cy="0"/>
            </a:xfrm>
            <a:prstGeom prst="line">
              <a:avLst/>
            </a:prstGeom>
            <a:ln w="76200">
              <a:solidFill>
                <a:srgbClr val="0000FF"/>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0" name="Freeform 9"/>
            <p:cNvSpPr/>
            <p:nvPr/>
          </p:nvSpPr>
          <p:spPr>
            <a:xfrm>
              <a:off x="1143000" y="609600"/>
              <a:ext cx="437704" cy="377637"/>
            </a:xfrm>
            <a:custGeom>
              <a:avLst/>
              <a:gdLst>
                <a:gd name="connsiteX0" fmla="*/ 113845 w 858887"/>
                <a:gd name="connsiteY0" fmla="*/ 328438 h 858887"/>
                <a:gd name="connsiteX1" fmla="*/ 328438 w 858887"/>
                <a:gd name="connsiteY1" fmla="*/ 328438 h 858887"/>
                <a:gd name="connsiteX2" fmla="*/ 328438 w 858887"/>
                <a:gd name="connsiteY2" fmla="*/ 113845 h 858887"/>
                <a:gd name="connsiteX3" fmla="*/ 530449 w 858887"/>
                <a:gd name="connsiteY3" fmla="*/ 113845 h 858887"/>
                <a:gd name="connsiteX4" fmla="*/ 530449 w 858887"/>
                <a:gd name="connsiteY4" fmla="*/ 328438 h 858887"/>
                <a:gd name="connsiteX5" fmla="*/ 745042 w 858887"/>
                <a:gd name="connsiteY5" fmla="*/ 328438 h 858887"/>
                <a:gd name="connsiteX6" fmla="*/ 745042 w 858887"/>
                <a:gd name="connsiteY6" fmla="*/ 530449 h 858887"/>
                <a:gd name="connsiteX7" fmla="*/ 530449 w 858887"/>
                <a:gd name="connsiteY7" fmla="*/ 530449 h 858887"/>
                <a:gd name="connsiteX8" fmla="*/ 530449 w 858887"/>
                <a:gd name="connsiteY8" fmla="*/ 745042 h 858887"/>
                <a:gd name="connsiteX9" fmla="*/ 328438 w 858887"/>
                <a:gd name="connsiteY9" fmla="*/ 745042 h 858887"/>
                <a:gd name="connsiteX10" fmla="*/ 328438 w 858887"/>
                <a:gd name="connsiteY10" fmla="*/ 530449 h 858887"/>
                <a:gd name="connsiteX11" fmla="*/ 113845 w 858887"/>
                <a:gd name="connsiteY11" fmla="*/ 530449 h 858887"/>
                <a:gd name="connsiteX12" fmla="*/ 113845 w 858887"/>
                <a:gd name="connsiteY12" fmla="*/ 328438 h 85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8887" h="858887">
                  <a:moveTo>
                    <a:pt x="113845" y="328438"/>
                  </a:moveTo>
                  <a:lnTo>
                    <a:pt x="328438" y="328438"/>
                  </a:lnTo>
                  <a:lnTo>
                    <a:pt x="328438" y="113845"/>
                  </a:lnTo>
                  <a:lnTo>
                    <a:pt x="530449" y="113845"/>
                  </a:lnTo>
                  <a:lnTo>
                    <a:pt x="530449" y="328438"/>
                  </a:lnTo>
                  <a:lnTo>
                    <a:pt x="745042" y="328438"/>
                  </a:lnTo>
                  <a:lnTo>
                    <a:pt x="745042" y="530449"/>
                  </a:lnTo>
                  <a:lnTo>
                    <a:pt x="530449" y="530449"/>
                  </a:lnTo>
                  <a:lnTo>
                    <a:pt x="530449" y="745042"/>
                  </a:lnTo>
                  <a:lnTo>
                    <a:pt x="328438" y="745042"/>
                  </a:lnTo>
                  <a:lnTo>
                    <a:pt x="328438" y="530449"/>
                  </a:lnTo>
                  <a:lnTo>
                    <a:pt x="113845" y="530449"/>
                  </a:lnTo>
                  <a:lnTo>
                    <a:pt x="113845" y="328438"/>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txBody>
            <a:bodyPr spcFirstLastPara="0" vert="horz" wrap="square" lIns="113845" tIns="328438" rIns="113845" bIns="328438" numCol="1" spcCol="1270" anchor="ctr" anchorCtr="0">
              <a:noAutofit/>
            </a:bodyPr>
            <a:lstStyle/>
            <a:p>
              <a:pPr lvl="0" algn="ctr" defTabSz="666750">
                <a:lnSpc>
                  <a:spcPct val="90000"/>
                </a:lnSpc>
                <a:spcBef>
                  <a:spcPct val="0"/>
                </a:spcBef>
                <a:spcAft>
                  <a:spcPct val="35000"/>
                </a:spcAft>
              </a:pPr>
              <a:endParaRPr lang="en-US" sz="1500" kern="1200"/>
            </a:p>
          </p:txBody>
        </p:sp>
      </p:grpSp>
      <p:pic>
        <p:nvPicPr>
          <p:cNvPr id="11" name="Picture 2" descr="http://www.spokaneriverhog.org/html_pages/windchillchart_files/windchillchart_img_2.jpg"/>
          <p:cNvPicPr>
            <a:picLocks noChangeAspect="1" noChangeArrowheads="1"/>
          </p:cNvPicPr>
          <p:nvPr/>
        </p:nvPicPr>
        <p:blipFill>
          <a:blip r:embed="rId2" cstate="print"/>
          <a:srcRect/>
          <a:stretch>
            <a:fillRect/>
          </a:stretch>
        </p:blipFill>
        <p:spPr bwMode="auto">
          <a:xfrm>
            <a:off x="457201" y="1828800"/>
            <a:ext cx="8229600" cy="4413100"/>
          </a:xfrm>
          <a:prstGeom prst="roundRect">
            <a:avLst>
              <a:gd name="adj" fmla="val 5444"/>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572000"/>
          </a:xfrm>
        </p:spPr>
        <p:txBody>
          <a:bodyPr>
            <a:noAutofit/>
          </a:bodyPr>
          <a:lstStyle/>
          <a:p>
            <a:r>
              <a:rPr lang="en-US" sz="2000" b="1" dirty="0" smtClean="0"/>
              <a:t>Clothing should protect you from cold, wind, and precipitation and should also provide ventilation—be "breathable".</a:t>
            </a:r>
          </a:p>
          <a:p>
            <a:r>
              <a:rPr lang="en-US" sz="2000" b="1" dirty="0" smtClean="0"/>
              <a:t>Protect head, feet, hands, and face.  Keep dry.</a:t>
            </a:r>
          </a:p>
          <a:p>
            <a:r>
              <a:rPr lang="en-US" sz="2000" b="1" dirty="0" smtClean="0"/>
              <a:t>Cover your head.  Up to 40 percent of body heat can be lost when the head is exposed.</a:t>
            </a:r>
          </a:p>
          <a:p>
            <a:r>
              <a:rPr lang="en-US" sz="2000" b="1" dirty="0" smtClean="0"/>
              <a:t>Footgear should be insulated to protect against cold and dampness.</a:t>
            </a:r>
          </a:p>
          <a:p>
            <a:r>
              <a:rPr lang="en-US" sz="2000" b="1" dirty="0" smtClean="0"/>
              <a:t>Dress in layers, wearing warm, waterproof/resistant clothing.</a:t>
            </a:r>
          </a:p>
          <a:p>
            <a:pPr lvl="1">
              <a:buFont typeface="Wingdings" pitchFamily="2" charset="2"/>
              <a:buChar char="Ø"/>
            </a:pPr>
            <a:r>
              <a:rPr lang="en-US" sz="1800" b="1" dirty="0" smtClean="0"/>
              <a:t>An outer layer to break the wind and allow some ventilation (like Gore-Tex® or nylon).</a:t>
            </a:r>
          </a:p>
          <a:p>
            <a:pPr lvl="1">
              <a:buFont typeface="Wingdings" pitchFamily="2" charset="2"/>
              <a:buChar char="Ø"/>
            </a:pPr>
            <a:r>
              <a:rPr lang="en-US" sz="1800" b="1" dirty="0" smtClean="0"/>
              <a:t>A middle layer of wool or synthetic fabric to absorb sweat and retain insulation in a damp environment. Down is a useful lightweight insulator; however, it is ineffective once it becomes wet.</a:t>
            </a:r>
          </a:p>
          <a:p>
            <a:pPr lvl="1">
              <a:buFont typeface="Wingdings" pitchFamily="2" charset="2"/>
              <a:buChar char="Ø"/>
            </a:pPr>
            <a:r>
              <a:rPr lang="en-US" sz="1800" b="1" dirty="0" smtClean="0"/>
              <a:t>An inner layer of synthetic weave to allow ventilation. Synthetic materials are ideal because they keep you warm and dry.</a:t>
            </a:r>
          </a:p>
          <a:p>
            <a:endParaRPr lang="en-US" sz="2000" b="1" dirty="0"/>
          </a:p>
        </p:txBody>
      </p:sp>
      <p:sp>
        <p:nvSpPr>
          <p:cNvPr id="4" name="Title 3"/>
          <p:cNvSpPr>
            <a:spLocks noGrp="1"/>
          </p:cNvSpPr>
          <p:nvPr>
            <p:ph type="ctrTitle"/>
          </p:nvPr>
        </p:nvSpPr>
        <p:spPr>
          <a:xfrm>
            <a:off x="457200" y="381000"/>
            <a:ext cx="6934200" cy="914400"/>
          </a:xfrm>
        </p:spPr>
        <p:txBody>
          <a:bodyPr>
            <a:normAutofit fontScale="90000"/>
          </a:bodyPr>
          <a:lstStyle/>
          <a:p>
            <a:pPr algn="ctr"/>
            <a:r>
              <a:rPr lang="en-US" dirty="0" smtClean="0">
                <a:solidFill>
                  <a:schemeClr val="bg1"/>
                </a:solidFill>
              </a:rPr>
              <a:t>WEAR THE RIGHT CLOTHING</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82000" cy="5105400"/>
          </a:xfrm>
        </p:spPr>
        <p:txBody>
          <a:bodyPr>
            <a:normAutofit fontScale="70000" lnSpcReduction="20000"/>
          </a:bodyPr>
          <a:lstStyle/>
          <a:p>
            <a:r>
              <a:rPr lang="en-US" sz="3100" b="1" dirty="0" smtClean="0"/>
              <a:t>What Happens to the Body:</a:t>
            </a:r>
          </a:p>
          <a:p>
            <a:pPr lvl="1"/>
            <a:r>
              <a:rPr lang="en-US" sz="2600" dirty="0" smtClean="0"/>
              <a:t>Freezing in deep layers of skin and tissue.  Pale waxy-white skin colors.  Skin becomes hard and numb; usually affects the fingers, hands, toes, feet, ears and nose.</a:t>
            </a:r>
          </a:p>
          <a:p>
            <a:r>
              <a:rPr lang="en-US" sz="3100" b="1" dirty="0" smtClean="0"/>
              <a:t>What Should be Done?</a:t>
            </a:r>
          </a:p>
          <a:p>
            <a:pPr lvl="1">
              <a:lnSpc>
                <a:spcPct val="80000"/>
              </a:lnSpc>
            </a:pPr>
            <a:r>
              <a:rPr lang="en-US" sz="2600" dirty="0" smtClean="0"/>
              <a:t>Move the person to a warm dry area.  Don’t leave the person alone.</a:t>
            </a:r>
          </a:p>
          <a:p>
            <a:pPr lvl="1">
              <a:lnSpc>
                <a:spcPct val="80000"/>
              </a:lnSpc>
            </a:pPr>
            <a:r>
              <a:rPr lang="en-US" sz="2600" dirty="0" smtClean="0"/>
              <a:t>Remove any wet or tight clothing that may cut off the blood flow to the affected areas.</a:t>
            </a:r>
          </a:p>
          <a:p>
            <a:pPr>
              <a:lnSpc>
                <a:spcPct val="80000"/>
              </a:lnSpc>
            </a:pPr>
            <a:r>
              <a:rPr lang="en-US" sz="3400" b="1" i="1" u="sng" dirty="0" smtClean="0"/>
              <a:t>DO NOT rub the affected area, </a:t>
            </a:r>
          </a:p>
          <a:p>
            <a:pPr lvl="1">
              <a:lnSpc>
                <a:spcPct val="80000"/>
              </a:lnSpc>
            </a:pPr>
            <a:r>
              <a:rPr lang="en-US" sz="2600" dirty="0" smtClean="0"/>
              <a:t>rubbing causes damage to the skin and tissue.</a:t>
            </a:r>
          </a:p>
          <a:p>
            <a:pPr>
              <a:lnSpc>
                <a:spcPct val="80000"/>
              </a:lnSpc>
            </a:pPr>
            <a:r>
              <a:rPr lang="en-US" sz="3400" b="1" dirty="0" smtClean="0"/>
              <a:t>Gently</a:t>
            </a:r>
            <a:r>
              <a:rPr lang="en-US" sz="3400" dirty="0" smtClean="0"/>
              <a:t> place the affected area in a warm (105</a:t>
            </a:r>
            <a:r>
              <a:rPr lang="en-US" sz="3400" baseline="30000" dirty="0" smtClean="0"/>
              <a:t>o</a:t>
            </a:r>
            <a:r>
              <a:rPr lang="en-US" sz="3400" dirty="0" smtClean="0"/>
              <a:t>F) water bath and monitor the water temperature to </a:t>
            </a:r>
            <a:r>
              <a:rPr lang="en-US" sz="3400" b="1" dirty="0" smtClean="0"/>
              <a:t>slowly</a:t>
            </a:r>
            <a:r>
              <a:rPr lang="en-US" sz="3400" dirty="0" smtClean="0"/>
              <a:t> warm the tissue.  Don’t pour warm water directly on the affected area because it will warm the tissue too fast causing tissue damage.  Warming takes about 25-40 minutes.</a:t>
            </a:r>
          </a:p>
          <a:p>
            <a:pPr>
              <a:lnSpc>
                <a:spcPct val="80000"/>
              </a:lnSpc>
            </a:pPr>
            <a:r>
              <a:rPr lang="en-US" sz="3400" dirty="0" smtClean="0"/>
              <a:t>After the affected area has been warmed, it may become puffy and blister.  The affected area may have a burning feeling or numbness.  When normal feeling, movement and skin color have returned, the affected area should be dried and wrapped to keep it warm.  </a:t>
            </a:r>
            <a:r>
              <a:rPr lang="en-US" sz="3400" b="1" dirty="0" smtClean="0"/>
              <a:t>NOTE: </a:t>
            </a:r>
            <a:r>
              <a:rPr lang="en-US" sz="3400" dirty="0" smtClean="0"/>
              <a:t>If there is a change the area may get cold again, do not warm the skin.  If the skin is warmed and then becomes cold again, it will cause severe tissue damage.</a:t>
            </a:r>
          </a:p>
          <a:p>
            <a:pPr algn="ctr">
              <a:lnSpc>
                <a:spcPct val="80000"/>
              </a:lnSpc>
            </a:pPr>
            <a:r>
              <a:rPr lang="en-US" sz="2800" b="1" dirty="0" smtClean="0">
                <a:solidFill>
                  <a:srgbClr val="FF0000"/>
                </a:solidFill>
              </a:rPr>
              <a:t>Seek medical attention as soon as possible.</a:t>
            </a:r>
          </a:p>
          <a:p>
            <a:endParaRPr lang="en-US" dirty="0"/>
          </a:p>
        </p:txBody>
      </p:sp>
      <p:sp>
        <p:nvSpPr>
          <p:cNvPr id="4" name="Title 3"/>
          <p:cNvSpPr>
            <a:spLocks noGrp="1"/>
          </p:cNvSpPr>
          <p:nvPr>
            <p:ph type="ctrTitle"/>
          </p:nvPr>
        </p:nvSpPr>
        <p:spPr/>
        <p:txBody>
          <a:bodyPr/>
          <a:lstStyle/>
          <a:p>
            <a:r>
              <a:rPr lang="en-US" dirty="0" smtClean="0">
                <a:solidFill>
                  <a:schemeClr val="bg1"/>
                </a:solidFill>
              </a:rPr>
              <a:t>FROST BITE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382000" cy="4724400"/>
          </a:xfrm>
        </p:spPr>
        <p:txBody>
          <a:bodyPr>
            <a:normAutofit fontScale="55000" lnSpcReduction="20000"/>
          </a:bodyPr>
          <a:lstStyle/>
          <a:p>
            <a:pPr>
              <a:lnSpc>
                <a:spcPct val="80000"/>
              </a:lnSpc>
              <a:buFontTx/>
              <a:buNone/>
            </a:pPr>
            <a:r>
              <a:rPr lang="en-US" sz="3200" b="1" dirty="0" smtClean="0"/>
              <a:t>What Happens to the Body:</a:t>
            </a:r>
          </a:p>
          <a:p>
            <a:pPr>
              <a:lnSpc>
                <a:spcPct val="80000"/>
              </a:lnSpc>
              <a:buFontTx/>
              <a:buNone/>
            </a:pPr>
            <a:r>
              <a:rPr lang="en-US" sz="2800" dirty="0" smtClean="0"/>
              <a:t>	Normal body temperature (98.6</a:t>
            </a:r>
            <a:r>
              <a:rPr lang="en-US" sz="2800" baseline="30000" dirty="0" smtClean="0"/>
              <a:t>o</a:t>
            </a:r>
            <a:r>
              <a:rPr lang="en-US" sz="2800" dirty="0" smtClean="0"/>
              <a:t>F) drops to or below 95</a:t>
            </a:r>
            <a:r>
              <a:rPr lang="en-US" sz="2800" baseline="30000" dirty="0" smtClean="0"/>
              <a:t>o</a:t>
            </a:r>
            <a:r>
              <a:rPr lang="en-US" sz="2800" dirty="0" smtClean="0"/>
              <a:t>F.  Fatigue or drowsiness; uncontrolled shivering; cool bluish skin; slurred speech; clumsy movements; irritable, irrational or confused behavior.</a:t>
            </a:r>
          </a:p>
          <a:p>
            <a:pPr>
              <a:lnSpc>
                <a:spcPct val="80000"/>
              </a:lnSpc>
              <a:buFontTx/>
              <a:buNone/>
            </a:pPr>
            <a:r>
              <a:rPr lang="en-US" sz="3200" b="1" dirty="0" smtClean="0"/>
              <a:t>What Should be Done?  (land temperatures)</a:t>
            </a:r>
          </a:p>
          <a:p>
            <a:pPr>
              <a:lnSpc>
                <a:spcPct val="80000"/>
              </a:lnSpc>
            </a:pPr>
            <a:r>
              <a:rPr lang="en-US" sz="2800" dirty="0" smtClean="0"/>
              <a:t>Call for emergency help (e.g. Ambulance or Call 911).</a:t>
            </a:r>
          </a:p>
          <a:p>
            <a:pPr>
              <a:lnSpc>
                <a:spcPct val="80000"/>
              </a:lnSpc>
            </a:pPr>
            <a:r>
              <a:rPr lang="en-US" sz="2800" dirty="0" smtClean="0"/>
              <a:t>Move the person to a warm dry area.  Don’t leave the person alone. Remove any wet clothing and replace with warm, dry clothing or wrap the person in blankets.</a:t>
            </a:r>
          </a:p>
          <a:p>
            <a:pPr>
              <a:lnSpc>
                <a:spcPct val="80000"/>
              </a:lnSpc>
            </a:pPr>
            <a:r>
              <a:rPr lang="en-US" sz="2800" dirty="0" smtClean="0"/>
              <a:t>Have the person drink warm, sweet drinks (sugar water or sports type drinks) if they are alert.  </a:t>
            </a:r>
            <a:r>
              <a:rPr lang="en-US" sz="2800" b="1" dirty="0" smtClean="0"/>
              <a:t>Avoid drinks with caffeine </a:t>
            </a:r>
            <a:r>
              <a:rPr lang="en-US" sz="2800" dirty="0" smtClean="0"/>
              <a:t>(coffee, tea, or hot chocolate) or alcohol.</a:t>
            </a:r>
          </a:p>
          <a:p>
            <a:pPr>
              <a:lnSpc>
                <a:spcPct val="80000"/>
              </a:lnSpc>
            </a:pPr>
            <a:r>
              <a:rPr lang="en-US" sz="2800" dirty="0" smtClean="0"/>
              <a:t>Have the person move their arms and legs to create muscle heat.  If they are unable to do this, place warm bottles or hot packs in the arm pits, groin, neck and head areas.  </a:t>
            </a:r>
            <a:r>
              <a:rPr lang="en-US" sz="2800" b="1" dirty="0" smtClean="0"/>
              <a:t>DO NOT</a:t>
            </a:r>
            <a:r>
              <a:rPr lang="en-US" sz="2800" dirty="0" smtClean="0"/>
              <a:t> rub the persons body or place them in warm water bath.  This may stop their heart.</a:t>
            </a:r>
          </a:p>
          <a:p>
            <a:pPr>
              <a:lnSpc>
                <a:spcPct val="80000"/>
              </a:lnSpc>
              <a:buFontTx/>
              <a:buNone/>
            </a:pPr>
            <a:endParaRPr lang="en-US" sz="2800" dirty="0" smtClean="0"/>
          </a:p>
          <a:p>
            <a:pPr>
              <a:lnSpc>
                <a:spcPct val="80000"/>
              </a:lnSpc>
              <a:buFontTx/>
              <a:buNone/>
            </a:pPr>
            <a:r>
              <a:rPr lang="en-US" sz="3200" b="1" dirty="0" smtClean="0"/>
              <a:t>What Should be Done?  (water temperatures)</a:t>
            </a:r>
          </a:p>
          <a:p>
            <a:pPr>
              <a:lnSpc>
                <a:spcPct val="80000"/>
              </a:lnSpc>
            </a:pPr>
            <a:r>
              <a:rPr lang="en-US" sz="2800" dirty="0" smtClean="0"/>
              <a:t>Call for emergency help (e.g. Ambulance or Call 911).  Body heat is lost up to 25 times faster in water.</a:t>
            </a:r>
          </a:p>
          <a:p>
            <a:pPr>
              <a:lnSpc>
                <a:spcPct val="80000"/>
              </a:lnSpc>
            </a:pPr>
            <a:r>
              <a:rPr lang="en-US" sz="2800" b="1" dirty="0" smtClean="0"/>
              <a:t>DO </a:t>
            </a:r>
            <a:r>
              <a:rPr lang="en-US" sz="2800" dirty="0" smtClean="0"/>
              <a:t>NOT remove any clothing.  Button, buckle, zip and tighten any collars, cuffs, shoes and hoods because the layer of trapped water closest to the body provides a layer of insulation that slows the loss of heat.  Keep the head out of water and put on a hat or hood.</a:t>
            </a:r>
          </a:p>
          <a:p>
            <a:pPr>
              <a:lnSpc>
                <a:spcPct val="80000"/>
              </a:lnSpc>
            </a:pPr>
            <a:r>
              <a:rPr lang="en-US" sz="2800" dirty="0" smtClean="0"/>
              <a:t>Get out of the water as quickly as possible or climb on anything floating.  </a:t>
            </a:r>
            <a:r>
              <a:rPr lang="en-US" sz="2800" b="1" dirty="0" smtClean="0"/>
              <a:t>DO NOT</a:t>
            </a:r>
            <a:r>
              <a:rPr lang="en-US" sz="2800" dirty="0" smtClean="0"/>
              <a:t> attempt to swim unless a floating object or another person can be reached because swimming or other physical activity uses the body’s heat and reduces survival time by about 50%.</a:t>
            </a:r>
          </a:p>
          <a:p>
            <a:pPr>
              <a:lnSpc>
                <a:spcPct val="80000"/>
              </a:lnSpc>
            </a:pPr>
            <a:r>
              <a:rPr lang="en-US" sz="2800" dirty="0" smtClean="0"/>
              <a:t>If getting out of the water is not possible, wait quietly and conserve body heat by folding arms across the chest, keeping thighs together, bending knees, and crossing ankles.  If another person is in the water, huddle together with chests held closely.</a:t>
            </a:r>
          </a:p>
          <a:p>
            <a:pPr>
              <a:lnSpc>
                <a:spcPct val="80000"/>
              </a:lnSpc>
              <a:buFontTx/>
              <a:buNone/>
            </a:pPr>
            <a:r>
              <a:rPr lang="en-US" sz="2800" dirty="0" smtClean="0"/>
              <a:t>								(from OSHA)</a:t>
            </a:r>
          </a:p>
          <a:p>
            <a:endParaRPr lang="en-US" dirty="0"/>
          </a:p>
        </p:txBody>
      </p:sp>
      <p:sp>
        <p:nvSpPr>
          <p:cNvPr id="4" name="Title 3"/>
          <p:cNvSpPr>
            <a:spLocks noGrp="1"/>
          </p:cNvSpPr>
          <p:nvPr>
            <p:ph type="ctrTitle"/>
          </p:nvPr>
        </p:nvSpPr>
        <p:spPr>
          <a:xfrm>
            <a:off x="609600" y="533400"/>
            <a:ext cx="6629400" cy="8382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HYPOTHERMIA</a:t>
            </a:r>
            <a:br>
              <a:rPr 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27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(Medical Emergency)</a:t>
            </a:r>
            <a:endParaRPr lang="en-US" sz="27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80000"/>
              </a:lnSpc>
            </a:pPr>
            <a:r>
              <a:rPr lang="en-US" sz="2000" dirty="0" smtClean="0"/>
              <a:t>Recognize the environmental and workplace conditions that lead to potential cold-induced illnesses and injuries.</a:t>
            </a:r>
          </a:p>
          <a:p>
            <a:pPr>
              <a:lnSpc>
                <a:spcPct val="80000"/>
              </a:lnSpc>
            </a:pPr>
            <a:r>
              <a:rPr lang="en-US" sz="2000" dirty="0" smtClean="0"/>
              <a:t>Learn the signs and symptoms of cold-induced illnesses/injuries and what to do to help the worker.</a:t>
            </a:r>
          </a:p>
          <a:p>
            <a:pPr>
              <a:lnSpc>
                <a:spcPct val="80000"/>
              </a:lnSpc>
            </a:pPr>
            <a:r>
              <a:rPr lang="en-US" sz="2000" dirty="0" smtClean="0"/>
              <a:t>Train the workforce about cold-induced illnesses and injuries.</a:t>
            </a:r>
          </a:p>
          <a:p>
            <a:pPr>
              <a:lnSpc>
                <a:spcPct val="80000"/>
              </a:lnSpc>
            </a:pPr>
            <a:r>
              <a:rPr lang="en-US" sz="2000" dirty="0" smtClean="0"/>
              <a:t>Select proper clothing for cold, wet and windy conditions.  Layer clothing to adjust to changing temperatures.  Wear a hat and gloves, in addition to underwear that will keep water away from the skin (polypropylene).</a:t>
            </a:r>
          </a:p>
          <a:p>
            <a:pPr>
              <a:lnSpc>
                <a:spcPct val="80000"/>
              </a:lnSpc>
            </a:pPr>
            <a:r>
              <a:rPr lang="en-US" sz="2000" dirty="0" smtClean="0"/>
              <a:t>Take frequent short breaks in warm dry shelters to allow the body to warm up.</a:t>
            </a:r>
          </a:p>
          <a:p>
            <a:pPr>
              <a:lnSpc>
                <a:spcPct val="80000"/>
              </a:lnSpc>
            </a:pPr>
            <a:r>
              <a:rPr lang="en-US" sz="2000" dirty="0" smtClean="0"/>
              <a:t>Perform work during the warmest part of the day.</a:t>
            </a:r>
          </a:p>
          <a:p>
            <a:pPr>
              <a:lnSpc>
                <a:spcPct val="80000"/>
              </a:lnSpc>
            </a:pPr>
            <a:r>
              <a:rPr lang="en-US" sz="2000" dirty="0" smtClean="0"/>
              <a:t>Avoid exhaustion or fatigue because energy is needed to keep muscles warm.</a:t>
            </a:r>
          </a:p>
          <a:p>
            <a:pPr>
              <a:lnSpc>
                <a:spcPct val="80000"/>
              </a:lnSpc>
            </a:pPr>
            <a:r>
              <a:rPr lang="en-US" sz="2000" dirty="0" smtClean="0"/>
              <a:t>Use the buddy system (work in pairs).</a:t>
            </a:r>
          </a:p>
          <a:p>
            <a:pPr>
              <a:lnSpc>
                <a:spcPct val="80000"/>
              </a:lnSpc>
            </a:pPr>
            <a:r>
              <a:rPr lang="en-US" sz="2000" dirty="0" smtClean="0"/>
              <a:t>Drink warm, sweet beverages (sugar water or sports type drinks).  </a:t>
            </a:r>
            <a:r>
              <a:rPr lang="en-US" sz="2000" b="1" dirty="0" smtClean="0"/>
              <a:t>Avoid drinks with caffeine </a:t>
            </a:r>
            <a:r>
              <a:rPr lang="en-US" sz="2000" dirty="0" smtClean="0"/>
              <a:t>(coffee, tea, or hot chocolate) or alcohol.</a:t>
            </a:r>
          </a:p>
          <a:p>
            <a:pPr>
              <a:lnSpc>
                <a:spcPct val="80000"/>
              </a:lnSpc>
            </a:pPr>
            <a:r>
              <a:rPr lang="en-US" sz="2000" dirty="0" smtClean="0"/>
              <a:t>Eat warm, high-calorie foods like hot pasta dishes.</a:t>
            </a:r>
          </a:p>
          <a:p>
            <a:endParaRPr lang="en-US" sz="2000" dirty="0"/>
          </a:p>
        </p:txBody>
      </p:sp>
      <p:sp>
        <p:nvSpPr>
          <p:cNvPr id="4" name="Title 3"/>
          <p:cNvSpPr>
            <a:spLocks noGrp="1"/>
          </p:cNvSpPr>
          <p:nvPr>
            <p:ph type="ctrTitle"/>
          </p:nvPr>
        </p:nvSpPr>
        <p:spPr>
          <a:xfrm>
            <a:off x="609600" y="304800"/>
            <a:ext cx="6629400" cy="914400"/>
          </a:xfrm>
        </p:spPr>
        <p:txBody>
          <a:bodyPr>
            <a:normAutofit/>
          </a:bodyPr>
          <a:lstStyle/>
          <a:p>
            <a:r>
              <a:rPr lang="en-US" sz="2800" dirty="0" smtClean="0">
                <a:solidFill>
                  <a:schemeClr val="bg1"/>
                </a:solidFill>
              </a:rPr>
              <a:t>HOW TO PROTECT WORKERS</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876800"/>
          </a:xfrm>
        </p:spPr>
        <p:txBody>
          <a:bodyPr>
            <a:normAutofit/>
          </a:bodyPr>
          <a:lstStyle/>
          <a:p>
            <a:pPr>
              <a:lnSpc>
                <a:spcPct val="80000"/>
              </a:lnSpc>
            </a:pPr>
            <a:r>
              <a:rPr lang="en-US" sz="3600" dirty="0" smtClean="0"/>
              <a:t>They have predisposing health condition such as cardiovascular disease, diabetes, and hypertension.</a:t>
            </a:r>
          </a:p>
          <a:p>
            <a:pPr>
              <a:lnSpc>
                <a:spcPct val="80000"/>
              </a:lnSpc>
            </a:pPr>
            <a:r>
              <a:rPr lang="en-US" sz="3600" dirty="0" smtClean="0"/>
              <a:t>They take certain medication (check with your doctor, nurse, or pharmacy and ask if any medicines you are taking affect you while working in cold environments.</a:t>
            </a:r>
          </a:p>
          <a:p>
            <a:pPr>
              <a:lnSpc>
                <a:spcPct val="80000"/>
              </a:lnSpc>
            </a:pPr>
            <a:r>
              <a:rPr lang="en-US" sz="3600" dirty="0" smtClean="0"/>
              <a:t>They are in poor physical condition, have a poor diet, or are older.	</a:t>
            </a:r>
          </a:p>
          <a:p>
            <a:pPr>
              <a:lnSpc>
                <a:spcPct val="80000"/>
              </a:lnSpc>
              <a:buFontTx/>
              <a:buNone/>
            </a:pPr>
            <a:r>
              <a:rPr lang="en-US" sz="3600" dirty="0" smtClean="0"/>
              <a:t>							(from OSHA)</a:t>
            </a:r>
          </a:p>
          <a:p>
            <a:endParaRPr lang="en-US" sz="3600" dirty="0"/>
          </a:p>
        </p:txBody>
      </p:sp>
      <p:sp>
        <p:nvSpPr>
          <p:cNvPr id="4" name="Title 3"/>
          <p:cNvSpPr>
            <a:spLocks noGrp="1"/>
          </p:cNvSpPr>
          <p:nvPr>
            <p:ph type="ctrTitle"/>
          </p:nvPr>
        </p:nvSpPr>
        <p:spPr>
          <a:xfrm>
            <a:off x="609600" y="533400"/>
            <a:ext cx="6629400" cy="914400"/>
          </a:xfrm>
        </p:spPr>
        <p:txBody>
          <a:bodyPr>
            <a:normAutofit fontScale="90000"/>
          </a:bodyPr>
          <a:lstStyle/>
          <a:p>
            <a:r>
              <a:rPr lang="en-US" dirty="0" smtClean="0">
                <a:solidFill>
                  <a:schemeClr val="bg1"/>
                </a:solidFill>
              </a:rPr>
              <a:t>Workers Are at</a:t>
            </a:r>
            <a:br>
              <a:rPr lang="en-US" dirty="0" smtClean="0">
                <a:solidFill>
                  <a:schemeClr val="bg1"/>
                </a:solidFill>
              </a:rPr>
            </a:br>
            <a:r>
              <a:rPr lang="en-US" dirty="0" smtClean="0">
                <a:solidFill>
                  <a:schemeClr val="bg1"/>
                </a:solidFill>
              </a:rPr>
              <a:t>Increased Risk When…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382000" cy="4724400"/>
          </a:xfrm>
        </p:spPr>
        <p:txBody>
          <a:bodyPr>
            <a:normAutofit fontScale="77500" lnSpcReduction="20000"/>
          </a:bodyPr>
          <a:lstStyle/>
          <a:p>
            <a:pPr>
              <a:lnSpc>
                <a:spcPct val="80000"/>
              </a:lnSpc>
            </a:pPr>
            <a:r>
              <a:rPr lang="en-US" sz="2800" b="1" dirty="0" smtClean="0"/>
              <a:t>Walking on snow or ice is especially treacherous and wearing proper footwear is essential. </a:t>
            </a:r>
          </a:p>
          <a:p>
            <a:pPr>
              <a:lnSpc>
                <a:spcPct val="80000"/>
              </a:lnSpc>
            </a:pPr>
            <a:r>
              <a:rPr lang="en-US" sz="2800" b="1" dirty="0" smtClean="0"/>
              <a:t>A pair of well insulated boots with good rubber treads is a must for walking during or after a winter storm.</a:t>
            </a:r>
          </a:p>
          <a:p>
            <a:pPr>
              <a:lnSpc>
                <a:spcPct val="80000"/>
              </a:lnSpc>
            </a:pPr>
            <a:r>
              <a:rPr lang="en-US" sz="2800" b="1" dirty="0" smtClean="0"/>
              <a:t>Wear ice cleats on icy sidewalks or streets.</a:t>
            </a:r>
          </a:p>
          <a:p>
            <a:pPr>
              <a:lnSpc>
                <a:spcPct val="80000"/>
              </a:lnSpc>
            </a:pPr>
            <a:r>
              <a:rPr lang="en-US" sz="2800" b="1" dirty="0" smtClean="0"/>
              <a:t>When walking on an icy or snow-covered walkway, take short steps and walk at a slower pace so you can react quickly to a change in traction. </a:t>
            </a:r>
          </a:p>
          <a:p>
            <a:pPr>
              <a:lnSpc>
                <a:spcPct val="80000"/>
              </a:lnSpc>
            </a:pPr>
            <a:r>
              <a:rPr lang="en-US" sz="2800" b="1" dirty="0" smtClean="0"/>
              <a:t>When you must walk in the street, walk </a:t>
            </a:r>
            <a:r>
              <a:rPr lang="en-US" sz="2800" b="1" u="sng" dirty="0" smtClean="0"/>
              <a:t>against</a:t>
            </a:r>
            <a:r>
              <a:rPr lang="en-US" sz="2800" b="1" dirty="0" smtClean="0"/>
              <a:t> the traffic and as close to the curb as you can. </a:t>
            </a:r>
          </a:p>
          <a:p>
            <a:pPr>
              <a:lnSpc>
                <a:spcPct val="80000"/>
              </a:lnSpc>
            </a:pPr>
            <a:r>
              <a:rPr lang="en-US" sz="2800" b="1" dirty="0" smtClean="0"/>
              <a:t>Be on the lookout for vehicles which may have lost traction and are slipping towards you. Be aware that approaching vehicles may not be able to stop at crosswalks or traffic signals. </a:t>
            </a:r>
          </a:p>
          <a:p>
            <a:pPr>
              <a:lnSpc>
                <a:spcPct val="80000"/>
              </a:lnSpc>
            </a:pPr>
            <a:r>
              <a:rPr lang="en-US" sz="2800" b="1" dirty="0" smtClean="0"/>
              <a:t>Walk carefully inside buildings when you have wet boots. Brush snow off or remove wet boots. Walk carefully on wet floors inside buildings.</a:t>
            </a:r>
          </a:p>
          <a:p>
            <a:pPr>
              <a:lnSpc>
                <a:spcPct val="80000"/>
              </a:lnSpc>
            </a:pPr>
            <a:r>
              <a:rPr lang="en-US" sz="2800" b="1" dirty="0" smtClean="0"/>
              <a:t>At night, wear bright clothing or reflective gear, as dark clothing will make it difficult for motorists to see you. During the daytime, wear sunglasses to help you see better and avoid hazards. </a:t>
            </a:r>
          </a:p>
          <a:p>
            <a:endParaRPr lang="en-US" b="1" dirty="0"/>
          </a:p>
        </p:txBody>
      </p:sp>
      <p:sp>
        <p:nvSpPr>
          <p:cNvPr id="4" name="Title 3"/>
          <p:cNvSpPr>
            <a:spLocks noGrp="1"/>
          </p:cNvSpPr>
          <p:nvPr>
            <p:ph type="ctrTitle"/>
          </p:nvPr>
        </p:nvSpPr>
        <p:spPr/>
        <p:txBody>
          <a:bodyPr/>
          <a:lstStyle/>
          <a:p>
            <a:r>
              <a:rPr lang="en-US" dirty="0" smtClean="0"/>
              <a:t>Avoid slips and falls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NJSBGA Training Master</Template>
  <TotalTime>248</TotalTime>
  <Words>2376</Words>
  <Application>Microsoft Office PowerPoint</Application>
  <PresentationFormat>On-screen Show (4:3)</PresentationFormat>
  <Paragraphs>178</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Equity</vt:lpstr>
      <vt:lpstr>Slide 1</vt:lpstr>
      <vt:lpstr>Winter Weather Safety</vt:lpstr>
      <vt:lpstr>STAY WARM </vt:lpstr>
      <vt:lpstr>WEAR THE RIGHT CLOTHING</vt:lpstr>
      <vt:lpstr>FROST BITE</vt:lpstr>
      <vt:lpstr>HYPOTHERMIA (Medical Emergency)</vt:lpstr>
      <vt:lpstr>HOW TO PROTECT WORKERS</vt:lpstr>
      <vt:lpstr>Workers Are at Increased Risk When…</vt:lpstr>
      <vt:lpstr>Avoid slips and falls</vt:lpstr>
      <vt:lpstr>Use care when shoveling snow</vt:lpstr>
      <vt:lpstr>Use care when shoveling snow…</vt:lpstr>
      <vt:lpstr>Operate snow blowers safely</vt:lpstr>
      <vt:lpstr>Slide 13</vt:lpstr>
      <vt:lpstr>Snow blower trouble spots</vt:lpstr>
      <vt:lpstr>Snow Plow Safety</vt:lpstr>
      <vt:lpstr>Snow plow driving safety</vt:lpstr>
      <vt:lpstr>Snow plow safety (cont.)</vt:lpstr>
      <vt:lpstr>Salt &amp; Anti-skid safety</vt:lpstr>
      <vt:lpstr>How salt works</vt:lpstr>
      <vt:lpstr>Slide 20</vt:lpstr>
      <vt:lpstr>WORK SAFE – BE SAFE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Dad</dc:creator>
  <cp:lastModifiedBy>Dad</cp:lastModifiedBy>
  <cp:revision>22</cp:revision>
  <dcterms:created xsi:type="dcterms:W3CDTF">2010-11-24T00:34:26Z</dcterms:created>
  <dcterms:modified xsi:type="dcterms:W3CDTF">2011-01-19T22:27:34Z</dcterms:modified>
</cp:coreProperties>
</file>